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avi" ContentType="video/avi"/>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8"/>
  </p:notesMasterIdLst>
  <p:sldIdLst>
    <p:sldId id="327" r:id="rId2"/>
    <p:sldId id="257" r:id="rId3"/>
    <p:sldId id="387" r:id="rId4"/>
    <p:sldId id="262" r:id="rId5"/>
    <p:sldId id="264" r:id="rId6"/>
    <p:sldId id="325" r:id="rId7"/>
    <p:sldId id="388" r:id="rId8"/>
    <p:sldId id="392" r:id="rId9"/>
    <p:sldId id="301" r:id="rId10"/>
    <p:sldId id="294" r:id="rId11"/>
    <p:sldId id="280" r:id="rId12"/>
    <p:sldId id="353" r:id="rId13"/>
    <p:sldId id="323" r:id="rId14"/>
    <p:sldId id="303" r:id="rId15"/>
    <p:sldId id="302" r:id="rId16"/>
    <p:sldId id="382" r:id="rId17"/>
    <p:sldId id="394" r:id="rId18"/>
    <p:sldId id="395" r:id="rId19"/>
    <p:sldId id="396" r:id="rId20"/>
    <p:sldId id="379" r:id="rId21"/>
    <p:sldId id="380" r:id="rId22"/>
    <p:sldId id="381" r:id="rId23"/>
    <p:sldId id="397" r:id="rId24"/>
    <p:sldId id="340" r:id="rId25"/>
    <p:sldId id="354" r:id="rId26"/>
    <p:sldId id="355" r:id="rId27"/>
    <p:sldId id="342" r:id="rId28"/>
    <p:sldId id="357" r:id="rId29"/>
    <p:sldId id="358" r:id="rId30"/>
    <p:sldId id="363" r:id="rId31"/>
    <p:sldId id="346" r:id="rId32"/>
    <p:sldId id="348" r:id="rId33"/>
    <p:sldId id="349" r:id="rId34"/>
    <p:sldId id="393" r:id="rId35"/>
    <p:sldId id="343" r:id="rId36"/>
    <p:sldId id="350" r:id="rId37"/>
    <p:sldId id="291" r:id="rId38"/>
    <p:sldId id="351" r:id="rId39"/>
    <p:sldId id="352" r:id="rId40"/>
    <p:sldId id="368" r:id="rId41"/>
    <p:sldId id="384" r:id="rId42"/>
    <p:sldId id="386" r:id="rId43"/>
    <p:sldId id="385" r:id="rId44"/>
    <p:sldId id="391" r:id="rId45"/>
    <p:sldId id="364" r:id="rId46"/>
    <p:sldId id="366" r:id="rId47"/>
    <p:sldId id="398" r:id="rId48"/>
    <p:sldId id="399" r:id="rId49"/>
    <p:sldId id="338" r:id="rId50"/>
    <p:sldId id="400" r:id="rId51"/>
    <p:sldId id="401" r:id="rId52"/>
    <p:sldId id="402" r:id="rId53"/>
    <p:sldId id="403" r:id="rId54"/>
    <p:sldId id="404" r:id="rId55"/>
    <p:sldId id="405" r:id="rId56"/>
    <p:sldId id="406" r:id="rId57"/>
  </p:sldIdLst>
  <p:sldSz cx="9910763" cy="6858000"/>
  <p:notesSz cx="6858000" cy="9144000"/>
  <p:defaultTex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69" d="100"/>
          <a:sy n="69" d="100"/>
        </p:scale>
        <p:origin x="-960" y="-96"/>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w="9360">
            <a:noFill/>
            <a:miter lim="800000"/>
            <a:headEnd/>
            <a:tailEnd/>
          </a:ln>
          <a:effectLst/>
        </p:spPr>
        <p:txBody>
          <a:bodyPr wrap="none" anchor="ctr"/>
          <a:lstStyle/>
          <a:p>
            <a:pPr>
              <a:defRPr/>
            </a:pPr>
            <a:endParaRPr lang="en-GB">
              <a:cs typeface="Arial" charset="0"/>
            </a:endParaRPr>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w="9525">
            <a:noFill/>
            <a:round/>
            <a:headEnd/>
            <a:tailEnd/>
          </a:ln>
          <a:effectLst/>
        </p:spPr>
        <p:txBody>
          <a:bodyPr wrap="none" anchor="ctr"/>
          <a:lstStyle/>
          <a:p>
            <a:pPr>
              <a:defRPr/>
            </a:pPr>
            <a:endParaRPr lang="en-GB">
              <a:cs typeface="Arial" charset="0"/>
            </a:endParaRPr>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w="9525">
            <a:noFill/>
            <a:round/>
            <a:headEnd/>
            <a:tailEnd/>
          </a:ln>
          <a:effectLst/>
        </p:spPr>
        <p:txBody>
          <a:bodyPr wrap="none" anchor="ctr"/>
          <a:lstStyle/>
          <a:p>
            <a:pPr>
              <a:defRPr/>
            </a:pPr>
            <a:endParaRPr lang="en-GB">
              <a:cs typeface="Arial" charset="0"/>
            </a:endParaRPr>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w="9525">
            <a:noFill/>
            <a:round/>
            <a:headEnd/>
            <a:tailEnd/>
          </a:ln>
          <a:effectLst/>
        </p:spPr>
        <p:txBody>
          <a:bodyPr wrap="none" anchor="ctr"/>
          <a:lstStyle/>
          <a:p>
            <a:pPr>
              <a:defRPr/>
            </a:pPr>
            <a:endParaRPr lang="en-GB">
              <a:cs typeface="Arial" charset="0"/>
            </a:endParaRPr>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w="9525">
            <a:noFill/>
            <a:round/>
            <a:headEnd/>
            <a:tailEnd/>
          </a:ln>
          <a:effectLst/>
        </p:spPr>
        <p:txBody>
          <a:bodyPr wrap="none" anchor="ctr"/>
          <a:lstStyle/>
          <a:p>
            <a:pPr>
              <a:defRPr/>
            </a:pPr>
            <a:endParaRPr lang="en-GB">
              <a:cs typeface="Arial" charset="0"/>
            </a:endParaRPr>
          </a:p>
        </p:txBody>
      </p:sp>
      <p:sp>
        <p:nvSpPr>
          <p:cNvPr id="2054" name="Text Box 6"/>
          <p:cNvSpPr txBox="1">
            <a:spLocks noChangeArrowheads="1"/>
          </p:cNvSpPr>
          <p:nvPr/>
        </p:nvSpPr>
        <p:spPr bwMode="auto">
          <a:xfrm>
            <a:off x="0" y="0"/>
            <a:ext cx="2971800" cy="460375"/>
          </a:xfrm>
          <a:prstGeom prst="rect">
            <a:avLst/>
          </a:prstGeom>
          <a:noFill/>
          <a:ln w="9525">
            <a:noFill/>
            <a:round/>
            <a:headEnd/>
            <a:tailEnd/>
          </a:ln>
          <a:effectLst/>
        </p:spPr>
        <p:txBody>
          <a:bodyPr wrap="none" anchor="ctr"/>
          <a:lstStyle/>
          <a:p>
            <a:pPr>
              <a:defRPr/>
            </a:pPr>
            <a:endParaRPr lang="en-GB">
              <a:cs typeface="Arial" charset="0"/>
            </a:endParaRPr>
          </a:p>
        </p:txBody>
      </p:sp>
      <p:sp>
        <p:nvSpPr>
          <p:cNvPr id="2055" name="Rectangle 7"/>
          <p:cNvSpPr>
            <a:spLocks noGrp="1" noChangeArrowheads="1"/>
          </p:cNvSpPr>
          <p:nvPr>
            <p:ph type="dt"/>
          </p:nvPr>
        </p:nvSpPr>
        <p:spPr bwMode="auto">
          <a:xfrm>
            <a:off x="3884613" y="0"/>
            <a:ext cx="2963862" cy="4492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itchFamily="32" charset="0"/>
                <a:cs typeface="Arial" charset="0"/>
              </a:defRPr>
            </a:lvl1pPr>
          </a:lstStyle>
          <a:p>
            <a:pPr>
              <a:defRPr/>
            </a:pPr>
            <a:endParaRPr lang="en-US"/>
          </a:p>
        </p:txBody>
      </p:sp>
      <p:sp>
        <p:nvSpPr>
          <p:cNvPr id="38921" name="Rectangle 8"/>
          <p:cNvSpPr>
            <a:spLocks noGrp="1" noRot="1" noChangeAspect="1" noChangeArrowheads="1"/>
          </p:cNvSpPr>
          <p:nvPr>
            <p:ph type="sldImg"/>
          </p:nvPr>
        </p:nvSpPr>
        <p:spPr bwMode="auto">
          <a:xfrm>
            <a:off x="954088" y="685800"/>
            <a:ext cx="4941887" cy="3421063"/>
          </a:xfrm>
          <a:prstGeom prst="rect">
            <a:avLst/>
          </a:prstGeom>
          <a:noFill/>
          <a:ln w="12600">
            <a:solidFill>
              <a:srgbClr val="000000"/>
            </a:solidFill>
            <a:miter lim="800000"/>
            <a:headEnd/>
            <a:tailEnd/>
          </a:ln>
        </p:spPr>
      </p:sp>
      <p:sp>
        <p:nvSpPr>
          <p:cNvPr id="2057" name="Rectangle 9"/>
          <p:cNvSpPr>
            <a:spLocks noGrp="1" noChangeArrowheads="1"/>
          </p:cNvSpPr>
          <p:nvPr>
            <p:ph type="body"/>
          </p:nvPr>
        </p:nvSpPr>
        <p:spPr bwMode="auto">
          <a:xfrm>
            <a:off x="685800" y="4343400"/>
            <a:ext cx="5478463" cy="41068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smtClean="0"/>
          </a:p>
        </p:txBody>
      </p:sp>
      <p:sp>
        <p:nvSpPr>
          <p:cNvPr id="2058" name="Text Box 10"/>
          <p:cNvSpPr txBox="1">
            <a:spLocks noChangeArrowheads="1"/>
          </p:cNvSpPr>
          <p:nvPr/>
        </p:nvSpPr>
        <p:spPr bwMode="auto">
          <a:xfrm>
            <a:off x="0" y="8683625"/>
            <a:ext cx="2971800" cy="460375"/>
          </a:xfrm>
          <a:prstGeom prst="rect">
            <a:avLst/>
          </a:prstGeom>
          <a:noFill/>
          <a:ln w="9525">
            <a:noFill/>
            <a:round/>
            <a:headEnd/>
            <a:tailEnd/>
          </a:ln>
          <a:effectLst/>
        </p:spPr>
        <p:txBody>
          <a:bodyPr wrap="none" anchor="ctr"/>
          <a:lstStyle/>
          <a:p>
            <a:pPr>
              <a:defRPr/>
            </a:pPr>
            <a:endParaRPr lang="en-GB">
              <a:cs typeface="Arial" charset="0"/>
            </a:endParaRPr>
          </a:p>
        </p:txBody>
      </p:sp>
      <p:sp>
        <p:nvSpPr>
          <p:cNvPr id="2059" name="Rectangle 11"/>
          <p:cNvSpPr>
            <a:spLocks noGrp="1" noChangeArrowheads="1"/>
          </p:cNvSpPr>
          <p:nvPr>
            <p:ph type="sldNum"/>
          </p:nvPr>
        </p:nvSpPr>
        <p:spPr bwMode="auto">
          <a:xfrm>
            <a:off x="3884613" y="8685213"/>
            <a:ext cx="2963862" cy="449262"/>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itchFamily="32" charset="0"/>
                <a:cs typeface="Arial" charset="0"/>
              </a:defRPr>
            </a:lvl1pPr>
          </a:lstStyle>
          <a:p>
            <a:pPr>
              <a:defRPr/>
            </a:pPr>
            <a:fld id="{D4E6A3B6-C63A-43F2-A420-CCEF7DA764BC}" type="slidenum">
              <a:rPr lang="en-US"/>
              <a:pPr>
                <a:defRPr/>
              </a:pPr>
              <a:t>‹#›</a:t>
            </a:fld>
            <a:endParaRPr lang="en-US"/>
          </a:p>
        </p:txBody>
      </p:sp>
    </p:spTree>
    <p:extLst>
      <p:ext uri="{BB962C8B-B14F-4D97-AF65-F5344CB8AC3E}">
        <p14:creationId xmlns:p14="http://schemas.microsoft.com/office/powerpoint/2010/main" val="3214922627"/>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11"/>
          <p:cNvSpPr>
            <a:spLocks noGrp="1" noChangeArrowheads="1"/>
          </p:cNvSpPr>
          <p:nvPr>
            <p:ph type="sldNum" sz="quarter"/>
          </p:nvPr>
        </p:nvSpPr>
        <p:spPr>
          <a:noFill/>
        </p:spPr>
        <p:txBody>
          <a:bodyPr/>
          <a:lstStyle/>
          <a:p>
            <a:fld id="{B3D3A636-40A1-4B4C-943B-923EAFDABAA1}" type="slidenum">
              <a:rPr lang="en-US" smtClean="0"/>
              <a:pPr/>
              <a:t>1</a:t>
            </a:fld>
            <a:endParaRPr lang="en-US" smtClean="0"/>
          </a:p>
        </p:txBody>
      </p:sp>
      <p:sp>
        <p:nvSpPr>
          <p:cNvPr id="39939" name="Text Box 1"/>
          <p:cNvSpPr txBox="1">
            <a:spLocks noChangeArrowheads="1"/>
          </p:cNvSpPr>
          <p:nvPr/>
        </p:nvSpPr>
        <p:spPr bwMode="auto">
          <a:xfrm>
            <a:off x="950913" y="685800"/>
            <a:ext cx="4956175" cy="34290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39940" name="Rectangle 2"/>
          <p:cNvSpPr>
            <a:spLocks noGrp="1" noChangeArrowheads="1"/>
          </p:cNvSpPr>
          <p:nvPr>
            <p:ph type="body"/>
          </p:nvPr>
        </p:nvSpPr>
        <p:spPr>
          <a:xfrm>
            <a:off x="685800" y="4343400"/>
            <a:ext cx="5480050" cy="4108450"/>
          </a:xfrm>
          <a:noFill/>
          <a:ln/>
        </p:spPr>
        <p:txBody>
          <a:bodyPr wrap="none" anchor="ctr"/>
          <a:lstStyle/>
          <a:p>
            <a:endParaRPr lang="en-US" smtClean="0"/>
          </a:p>
        </p:txBody>
      </p:sp>
      <p:sp>
        <p:nvSpPr>
          <p:cNvPr id="39941" name="Text Box 3"/>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C7C2ABD-B184-40D8-87EF-F23702E3FB4B}" type="slidenum">
              <a:rPr lang="en-US" sz="1200">
                <a:solidFill>
                  <a:srgbClr val="000000"/>
                </a:solidFill>
                <a:latin typeface="Calibri" pitchFamily="32" charset="0"/>
                <a:ea typeface="DejaVu Sans" charset="0"/>
                <a:cs typeface="DejaVu Sans"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a:t>
            </a:fld>
            <a:endParaRPr lang="en-US" sz="1200">
              <a:solidFill>
                <a:srgbClr val="000000"/>
              </a:solidFill>
              <a:latin typeface="Calibri" pitchFamily="32" charset="0"/>
              <a:ea typeface="DejaVu Sans" charset="0"/>
              <a:cs typeface="DejaVu San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1"/>
          <p:cNvSpPr>
            <a:spLocks noGrp="1" noChangeArrowheads="1"/>
          </p:cNvSpPr>
          <p:nvPr>
            <p:ph type="sldNum" sz="quarter"/>
          </p:nvPr>
        </p:nvSpPr>
        <p:spPr>
          <a:noFill/>
        </p:spPr>
        <p:txBody>
          <a:bodyPr/>
          <a:lstStyle/>
          <a:p>
            <a:fld id="{67D61AA6-5428-41FB-AAF4-F0FCC687C375}" type="slidenum">
              <a:rPr lang="en-US" smtClean="0">
                <a:ea typeface="DejaVu Sans" charset="0"/>
                <a:cs typeface="DejaVu Sans" charset="0"/>
              </a:rPr>
              <a:pPr/>
              <a:t>14</a:t>
            </a:fld>
            <a:endParaRPr lang="en-US" smtClean="0">
              <a:ea typeface="DejaVu Sans" charset="0"/>
              <a:cs typeface="DejaVu Sans" charset="0"/>
            </a:endParaRPr>
          </a:p>
        </p:txBody>
      </p:sp>
      <p:sp>
        <p:nvSpPr>
          <p:cNvPr id="67587" name="Text Box 1"/>
          <p:cNvSpPr txBox="1">
            <a:spLocks noChangeArrowheads="1"/>
          </p:cNvSpPr>
          <p:nvPr/>
        </p:nvSpPr>
        <p:spPr bwMode="auto">
          <a:xfrm>
            <a:off x="950913" y="685800"/>
            <a:ext cx="4956175" cy="34290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67588" name="Text Box 2"/>
          <p:cNvSpPr>
            <a:spLocks noGrp="1" noChangeArrowheads="1"/>
          </p:cNvSpPr>
          <p:nvPr>
            <p:ph type="body"/>
          </p:nvPr>
        </p:nvSpPr>
        <p:spPr>
          <a:xfrm>
            <a:off x="685800" y="4343400"/>
            <a:ext cx="5486400" cy="4114800"/>
          </a:xfrm>
          <a:noFill/>
          <a:ln/>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Main rotor figure of merit versus year of development showing sustained improvements in aerodynamic efficiency. </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Hover efficiency has been more studied than forward flight, although a lot of effort is now beginning to be put into forward flight.</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Rotor efficiency is commonly measured by FM. The use of FM is restricted to rotors with the same disk loading.</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This curve shows that improvements have been made over the years, but that the improvements are getting smaller, suggesting that more revolutionary ways of improving rotorcraft aerodynamics is going to be required, potentially through better aerodynamic optimization techniques.</a:t>
            </a:r>
          </a:p>
        </p:txBody>
      </p:sp>
      <p:sp>
        <p:nvSpPr>
          <p:cNvPr id="67589" name="Text Box 3"/>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82FFD457-C0A3-4327-970C-C1A8519C9359}" type="slidenum">
              <a:rPr lang="en-US" sz="1200">
                <a:solidFill>
                  <a:srgbClr val="000000"/>
                </a:solidFill>
                <a:latin typeface="Calibri" pitchFamily="32" charset="0"/>
                <a:ea typeface="DejaVu Sans" charset="0"/>
                <a:cs typeface="DejaVu Sans"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14</a:t>
            </a:fld>
            <a:endParaRPr lang="en-US" sz="1200">
              <a:solidFill>
                <a:srgbClr val="000000"/>
              </a:solidFill>
              <a:latin typeface="Calibri" pitchFamily="32" charset="0"/>
              <a:ea typeface="DejaVu Sans" charset="0"/>
              <a:cs typeface="DejaVu Sans"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1"/>
          <p:cNvSpPr>
            <a:spLocks noGrp="1" noChangeArrowheads="1"/>
          </p:cNvSpPr>
          <p:nvPr>
            <p:ph type="sldNum" sz="quarter"/>
          </p:nvPr>
        </p:nvSpPr>
        <p:spPr>
          <a:noFill/>
        </p:spPr>
        <p:txBody>
          <a:bodyPr/>
          <a:lstStyle/>
          <a:p>
            <a:fld id="{7B995B26-2709-4CA1-BDFF-3838C1DFE177}" type="slidenum">
              <a:rPr lang="en-US" smtClean="0">
                <a:ea typeface="DejaVu Sans" charset="0"/>
                <a:cs typeface="DejaVu Sans" charset="0"/>
              </a:rPr>
              <a:pPr/>
              <a:t>15</a:t>
            </a:fld>
            <a:endParaRPr lang="en-US" smtClean="0">
              <a:ea typeface="DejaVu Sans" charset="0"/>
              <a:cs typeface="DejaVu Sans" charset="0"/>
            </a:endParaRPr>
          </a:p>
        </p:txBody>
      </p:sp>
      <p:sp>
        <p:nvSpPr>
          <p:cNvPr id="68611" name="Text Box 1"/>
          <p:cNvSpPr txBox="1">
            <a:spLocks noChangeArrowheads="1"/>
          </p:cNvSpPr>
          <p:nvPr/>
        </p:nvSpPr>
        <p:spPr bwMode="auto">
          <a:xfrm>
            <a:off x="950913" y="685800"/>
            <a:ext cx="4956175" cy="34290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68612" name="Text Box 2"/>
          <p:cNvSpPr>
            <a:spLocks noGrp="1" noChangeArrowheads="1"/>
          </p:cNvSpPr>
          <p:nvPr>
            <p:ph type="body"/>
          </p:nvPr>
        </p:nvSpPr>
        <p:spPr>
          <a:xfrm>
            <a:off x="685800" y="4343400"/>
            <a:ext cx="5486400" cy="4114800"/>
          </a:xfrm>
          <a:noFill/>
          <a:ln/>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Main rotor figure of merit versus year of development showing sustained improvements in aerodynamic efficiency. </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Hover efficiency has been more studied than forward flight, although a lot of effort is now beginning to be put into forward flight.</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Rotor efficiency is commonly measured by FM. The use of FM is restricted to rotors with the same disk loading.</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This curve shows that improvements have been made over the years, but that the improvements are getting smaller, suggesting that more revolutionary ways of improving rotorcraft aerodynamics is going to be required, potentially through better aerodynamic optimization techniques.</a:t>
            </a:r>
          </a:p>
        </p:txBody>
      </p:sp>
      <p:sp>
        <p:nvSpPr>
          <p:cNvPr id="68613" name="Text Box 3"/>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DE2D577-B6F5-49AC-8C4B-2E810B22BB48}" type="slidenum">
              <a:rPr lang="en-US" sz="1200">
                <a:solidFill>
                  <a:srgbClr val="000000"/>
                </a:solidFill>
                <a:latin typeface="Calibri" pitchFamily="32" charset="0"/>
                <a:ea typeface="DejaVu Sans" charset="0"/>
                <a:cs typeface="DejaVu Sans"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15</a:t>
            </a:fld>
            <a:endParaRPr lang="en-US" sz="1200">
              <a:solidFill>
                <a:srgbClr val="000000"/>
              </a:solidFill>
              <a:latin typeface="Calibri" pitchFamily="32" charset="0"/>
              <a:ea typeface="DejaVu Sans" charset="0"/>
              <a:cs typeface="DejaVu Sans"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1"/>
          <p:cNvSpPr>
            <a:spLocks noGrp="1" noChangeArrowheads="1"/>
          </p:cNvSpPr>
          <p:nvPr>
            <p:ph type="sldNum" sz="quarter"/>
          </p:nvPr>
        </p:nvSpPr>
        <p:spPr>
          <a:noFill/>
        </p:spPr>
        <p:txBody>
          <a:bodyPr/>
          <a:lstStyle/>
          <a:p>
            <a:fld id="{9797850B-2381-4D63-88B2-FA51237F9329}" type="slidenum">
              <a:rPr lang="en-US" smtClean="0">
                <a:solidFill>
                  <a:prstClr val="white"/>
                </a:solidFill>
                <a:ea typeface="DejaVu Sans" charset="0"/>
                <a:cs typeface="DejaVu Sans" charset="0"/>
              </a:rPr>
              <a:pPr/>
              <a:t>17</a:t>
            </a:fld>
            <a:endParaRPr lang="en-US" smtClean="0">
              <a:solidFill>
                <a:prstClr val="white"/>
              </a:solidFill>
              <a:ea typeface="DejaVu Sans" charset="0"/>
              <a:cs typeface="DejaVu Sans" charset="0"/>
            </a:endParaRPr>
          </a:p>
        </p:txBody>
      </p:sp>
      <p:sp>
        <p:nvSpPr>
          <p:cNvPr id="69635" name="Text Box 1"/>
          <p:cNvSpPr txBox="1">
            <a:spLocks noChangeArrowheads="1"/>
          </p:cNvSpPr>
          <p:nvPr/>
        </p:nvSpPr>
        <p:spPr bwMode="auto">
          <a:xfrm>
            <a:off x="950913" y="685800"/>
            <a:ext cx="4956175" cy="3429000"/>
          </a:xfrm>
          <a:prstGeom prst="rect">
            <a:avLst/>
          </a:prstGeom>
          <a:solidFill>
            <a:srgbClr val="FFFFFF"/>
          </a:solidFill>
          <a:ln w="9360">
            <a:solidFill>
              <a:srgbClr val="000000"/>
            </a:solidFill>
            <a:miter lim="800000"/>
            <a:headEnd/>
            <a:tailEnd/>
          </a:ln>
        </p:spPr>
        <p:txBody>
          <a:bodyPr wrap="none" anchor="ctr"/>
          <a:lstStyle/>
          <a:p>
            <a:endParaRPr lang="en-US">
              <a:solidFill>
                <a:prstClr val="white"/>
              </a:solidFill>
              <a:ea typeface="DejaVu Sans" charset="0"/>
              <a:cs typeface="DejaVu Sans" charset="0"/>
            </a:endParaRPr>
          </a:p>
        </p:txBody>
      </p:sp>
      <p:sp>
        <p:nvSpPr>
          <p:cNvPr id="69636" name="Text Box 2"/>
          <p:cNvSpPr>
            <a:spLocks noGrp="1" noChangeArrowheads="1"/>
          </p:cNvSpPr>
          <p:nvPr>
            <p:ph type="body"/>
          </p:nvPr>
        </p:nvSpPr>
        <p:spPr>
          <a:xfrm>
            <a:off x="685800" y="4343400"/>
            <a:ext cx="5486400" cy="4114800"/>
          </a:xfrm>
          <a:noFill/>
          <a:ln/>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Main rotor figure of merit versus year of development showing sustained improvements in aerodynamic efficiency. </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Hover efficiency has been more studied than forward flight, although a lot of effort is now beginning to be put into forward flight.</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Rotor efficiency is commonly measured by FM. The use of FM is restricted to rotors with the same disk loading.</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This curve shows that improvements have been made over the years, but that the improvements are getting smaller, suggesting that more revolutionary ways of improving rotorcraft aerodynamics is going to be required, potentially through better aerodynamic optimization techniques.</a:t>
            </a:r>
          </a:p>
        </p:txBody>
      </p:sp>
      <p:sp>
        <p:nvSpPr>
          <p:cNvPr id="69637" name="Text Box 3"/>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F7F7C5DB-FAB9-4796-9D7C-FFB8DAA0D407}" type="slidenum">
              <a:rPr lang="en-US" sz="1200">
                <a:solidFill>
                  <a:srgbClr val="000000"/>
                </a:solidFill>
                <a:latin typeface="Calibri" pitchFamily="32" charset="0"/>
                <a:ea typeface="DejaVu Sans" charset="0"/>
                <a:cs typeface="DejaVu Sans"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17</a:t>
            </a:fld>
            <a:endParaRPr lang="en-US" sz="1200">
              <a:solidFill>
                <a:srgbClr val="000000"/>
              </a:solidFill>
              <a:latin typeface="Calibri" pitchFamily="32" charset="0"/>
              <a:ea typeface="DejaVu Sans" charset="0"/>
              <a:cs typeface="DejaVu San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11"/>
          <p:cNvSpPr>
            <a:spLocks noGrp="1" noChangeArrowheads="1"/>
          </p:cNvSpPr>
          <p:nvPr>
            <p:ph type="sldNum" sz="quarter"/>
          </p:nvPr>
        </p:nvSpPr>
        <p:spPr>
          <a:noFill/>
        </p:spPr>
        <p:txBody>
          <a:bodyPr/>
          <a:lstStyle/>
          <a:p>
            <a:fld id="{FA10063A-51D9-4173-92A8-1D02AD03EF44}" type="slidenum">
              <a:rPr lang="en-US" smtClean="0">
                <a:solidFill>
                  <a:prstClr val="white"/>
                </a:solidFill>
                <a:ea typeface="DejaVu Sans" charset="0"/>
                <a:cs typeface="DejaVu Sans" charset="0"/>
              </a:rPr>
              <a:pPr/>
              <a:t>18</a:t>
            </a:fld>
            <a:endParaRPr lang="en-US" smtClean="0">
              <a:solidFill>
                <a:prstClr val="white"/>
              </a:solidFill>
              <a:ea typeface="DejaVu Sans" charset="0"/>
              <a:cs typeface="DejaVu Sans" charset="0"/>
            </a:endParaRPr>
          </a:p>
        </p:txBody>
      </p:sp>
      <p:sp>
        <p:nvSpPr>
          <p:cNvPr id="70659" name="Text Box 1"/>
          <p:cNvSpPr txBox="1">
            <a:spLocks noChangeArrowheads="1"/>
          </p:cNvSpPr>
          <p:nvPr/>
        </p:nvSpPr>
        <p:spPr bwMode="auto">
          <a:xfrm>
            <a:off x="950913" y="685800"/>
            <a:ext cx="4956175" cy="3429000"/>
          </a:xfrm>
          <a:prstGeom prst="rect">
            <a:avLst/>
          </a:prstGeom>
          <a:solidFill>
            <a:srgbClr val="FFFFFF"/>
          </a:solidFill>
          <a:ln w="9360">
            <a:solidFill>
              <a:srgbClr val="000000"/>
            </a:solidFill>
            <a:miter lim="800000"/>
            <a:headEnd/>
            <a:tailEnd/>
          </a:ln>
        </p:spPr>
        <p:txBody>
          <a:bodyPr wrap="none" anchor="ctr"/>
          <a:lstStyle/>
          <a:p>
            <a:endParaRPr lang="en-US">
              <a:solidFill>
                <a:prstClr val="white"/>
              </a:solidFill>
              <a:ea typeface="DejaVu Sans" charset="0"/>
              <a:cs typeface="DejaVu Sans" charset="0"/>
            </a:endParaRPr>
          </a:p>
        </p:txBody>
      </p:sp>
      <p:sp>
        <p:nvSpPr>
          <p:cNvPr id="70660" name="Text Box 2"/>
          <p:cNvSpPr>
            <a:spLocks noGrp="1" noChangeArrowheads="1"/>
          </p:cNvSpPr>
          <p:nvPr>
            <p:ph type="body"/>
          </p:nvPr>
        </p:nvSpPr>
        <p:spPr>
          <a:xfrm>
            <a:off x="685800" y="4343400"/>
            <a:ext cx="5486400" cy="4114800"/>
          </a:xfrm>
          <a:noFill/>
          <a:ln/>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Main rotor figure of merit versus year of development showing sustained improvements in aerodynamic efficiency. </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Hover efficiency has been more studied than forward flight, although a lot of effort is now beginning to be put into forward flight.</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Rotor efficiency is commonly measured by FM. The use of FM is restricted to rotors with the same disk loading.</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This curve shows that improvements have been made over the years, but that the improvements are getting smaller, suggesting that more revolutionary ways of improving rotorcraft aerodynamics is going to be required, potentially through better aerodynamic optimization techniques.</a:t>
            </a:r>
          </a:p>
        </p:txBody>
      </p:sp>
      <p:sp>
        <p:nvSpPr>
          <p:cNvPr id="70661" name="Text Box 3"/>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FAEB1F1E-6F0D-46C6-9CC1-838123ECB7AA}" type="slidenum">
              <a:rPr lang="en-US" sz="1200">
                <a:solidFill>
                  <a:srgbClr val="000000"/>
                </a:solidFill>
                <a:latin typeface="Calibri" pitchFamily="32" charset="0"/>
                <a:ea typeface="DejaVu Sans" charset="0"/>
                <a:cs typeface="DejaVu Sans"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18</a:t>
            </a:fld>
            <a:endParaRPr lang="en-US" sz="1200">
              <a:solidFill>
                <a:srgbClr val="000000"/>
              </a:solidFill>
              <a:latin typeface="Calibri" pitchFamily="32" charset="0"/>
              <a:ea typeface="DejaVu Sans" charset="0"/>
              <a:cs typeface="DejaVu Sans"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1"/>
          <p:cNvSpPr>
            <a:spLocks noGrp="1" noChangeArrowheads="1"/>
          </p:cNvSpPr>
          <p:nvPr>
            <p:ph type="sldNum" sz="quarter"/>
          </p:nvPr>
        </p:nvSpPr>
        <p:spPr>
          <a:noFill/>
        </p:spPr>
        <p:txBody>
          <a:bodyPr/>
          <a:lstStyle/>
          <a:p>
            <a:fld id="{B9F0E9DB-E663-4194-AFFF-EB09EF957217}" type="slidenum">
              <a:rPr lang="en-US" smtClean="0">
                <a:solidFill>
                  <a:prstClr val="white"/>
                </a:solidFill>
                <a:ea typeface="DejaVu Sans" charset="0"/>
                <a:cs typeface="DejaVu Sans" charset="0"/>
              </a:rPr>
              <a:pPr/>
              <a:t>19</a:t>
            </a:fld>
            <a:endParaRPr lang="en-US" smtClean="0">
              <a:solidFill>
                <a:prstClr val="white"/>
              </a:solidFill>
              <a:ea typeface="DejaVu Sans" charset="0"/>
              <a:cs typeface="DejaVu Sans" charset="0"/>
            </a:endParaRPr>
          </a:p>
        </p:txBody>
      </p:sp>
      <p:sp>
        <p:nvSpPr>
          <p:cNvPr id="71683" name="Text Box 1"/>
          <p:cNvSpPr txBox="1">
            <a:spLocks noChangeArrowheads="1"/>
          </p:cNvSpPr>
          <p:nvPr/>
        </p:nvSpPr>
        <p:spPr bwMode="auto">
          <a:xfrm>
            <a:off x="950913" y="685800"/>
            <a:ext cx="4956175" cy="3429000"/>
          </a:xfrm>
          <a:prstGeom prst="rect">
            <a:avLst/>
          </a:prstGeom>
          <a:solidFill>
            <a:srgbClr val="FFFFFF"/>
          </a:solidFill>
          <a:ln w="9360">
            <a:solidFill>
              <a:srgbClr val="000000"/>
            </a:solidFill>
            <a:miter lim="800000"/>
            <a:headEnd/>
            <a:tailEnd/>
          </a:ln>
        </p:spPr>
        <p:txBody>
          <a:bodyPr wrap="none" anchor="ctr"/>
          <a:lstStyle/>
          <a:p>
            <a:endParaRPr lang="en-US">
              <a:solidFill>
                <a:prstClr val="white"/>
              </a:solidFill>
              <a:ea typeface="DejaVu Sans" charset="0"/>
              <a:cs typeface="DejaVu Sans" charset="0"/>
            </a:endParaRPr>
          </a:p>
        </p:txBody>
      </p:sp>
      <p:sp>
        <p:nvSpPr>
          <p:cNvPr id="71684" name="Text Box 2"/>
          <p:cNvSpPr>
            <a:spLocks noGrp="1" noChangeArrowheads="1"/>
          </p:cNvSpPr>
          <p:nvPr>
            <p:ph type="body"/>
          </p:nvPr>
        </p:nvSpPr>
        <p:spPr>
          <a:xfrm>
            <a:off x="685800" y="4343400"/>
            <a:ext cx="5486400" cy="4114800"/>
          </a:xfrm>
          <a:noFill/>
          <a:ln/>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Main rotor figure of merit versus year of development showing sustained improvements in aerodynamic efficiency. </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Hover efficiency has been more studied than forward flight, although a lot of effort is now beginning to be put into forward flight.</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Rotor efficiency is commonly measured by FM. The use of FM is restricted to rotors with the same disk loading.</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This curve shows that improvements have been made over the years, but that the improvements are getting smaller, suggesting that more revolutionary ways of improving rotorcraft aerodynamics is going to be required, potentially through better aerodynamic optimization techniques.</a:t>
            </a:r>
          </a:p>
        </p:txBody>
      </p:sp>
      <p:sp>
        <p:nvSpPr>
          <p:cNvPr id="71685" name="Text Box 3"/>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BBB13AF-D5AE-45C6-B171-FE88D578581F}" type="slidenum">
              <a:rPr lang="en-US" sz="1200">
                <a:solidFill>
                  <a:srgbClr val="000000"/>
                </a:solidFill>
                <a:latin typeface="Calibri" pitchFamily="32" charset="0"/>
                <a:ea typeface="DejaVu Sans" charset="0"/>
                <a:cs typeface="DejaVu Sans"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19</a:t>
            </a:fld>
            <a:endParaRPr lang="en-US" sz="1200">
              <a:solidFill>
                <a:srgbClr val="000000"/>
              </a:solidFill>
              <a:latin typeface="Calibri" pitchFamily="32" charset="0"/>
              <a:ea typeface="DejaVu Sans" charset="0"/>
              <a:cs typeface="DejaVu Sans"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1"/>
          <p:cNvSpPr>
            <a:spLocks noGrp="1" noChangeArrowheads="1"/>
          </p:cNvSpPr>
          <p:nvPr>
            <p:ph type="sldNum" sz="quarter"/>
          </p:nvPr>
        </p:nvSpPr>
        <p:spPr>
          <a:noFill/>
        </p:spPr>
        <p:txBody>
          <a:bodyPr/>
          <a:lstStyle/>
          <a:p>
            <a:fld id="{21E46E80-91F9-477F-8B8E-3E4B3A958F87}" type="slidenum">
              <a:rPr lang="en-US" smtClean="0">
                <a:ea typeface="DejaVu Sans" charset="0"/>
                <a:cs typeface="DejaVu Sans" charset="0"/>
              </a:rPr>
              <a:pPr/>
              <a:t>24</a:t>
            </a:fld>
            <a:endParaRPr lang="en-US" smtClean="0">
              <a:ea typeface="DejaVu Sans" charset="0"/>
              <a:cs typeface="DejaVu Sans" charset="0"/>
            </a:endParaRPr>
          </a:p>
        </p:txBody>
      </p:sp>
      <p:sp>
        <p:nvSpPr>
          <p:cNvPr id="72707" name="Text Box 1"/>
          <p:cNvSpPr txBox="1">
            <a:spLocks noChangeArrowheads="1"/>
          </p:cNvSpPr>
          <p:nvPr/>
        </p:nvSpPr>
        <p:spPr bwMode="auto">
          <a:xfrm>
            <a:off x="950913" y="685800"/>
            <a:ext cx="4956175" cy="34290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72708" name="Rectangle 2"/>
          <p:cNvSpPr>
            <a:spLocks noGrp="1" noChangeArrowheads="1"/>
          </p:cNvSpPr>
          <p:nvPr>
            <p:ph type="body"/>
          </p:nvPr>
        </p:nvSpPr>
        <p:spPr>
          <a:xfrm>
            <a:off x="685800" y="4343400"/>
            <a:ext cx="5480050" cy="4108450"/>
          </a:xfrm>
          <a:noFill/>
          <a:ln/>
        </p:spPr>
        <p:txBody>
          <a:bodyPr wrap="none" anchor="ct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1887" cy="3421063"/>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D3608979-57FA-4593-89BA-97F72818A0C4}" type="slidenum">
              <a:rPr lang="en-GB" smtClean="0"/>
              <a:pPr/>
              <a:t>30</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1"/>
          <p:cNvSpPr>
            <a:spLocks noGrp="1" noChangeArrowheads="1"/>
          </p:cNvSpPr>
          <p:nvPr>
            <p:ph type="sldNum" sz="quarter"/>
          </p:nvPr>
        </p:nvSpPr>
        <p:spPr>
          <a:noFill/>
        </p:spPr>
        <p:txBody>
          <a:bodyPr/>
          <a:lstStyle/>
          <a:p>
            <a:fld id="{21E46E80-91F9-477F-8B8E-3E4B3A958F87}" type="slidenum">
              <a:rPr lang="en-US" smtClean="0">
                <a:ea typeface="DejaVu Sans" charset="0"/>
                <a:cs typeface="DejaVu Sans" charset="0"/>
              </a:rPr>
              <a:pPr/>
              <a:t>37</a:t>
            </a:fld>
            <a:endParaRPr lang="en-US" smtClean="0">
              <a:ea typeface="DejaVu Sans" charset="0"/>
              <a:cs typeface="DejaVu Sans" charset="0"/>
            </a:endParaRPr>
          </a:p>
        </p:txBody>
      </p:sp>
      <p:sp>
        <p:nvSpPr>
          <p:cNvPr id="72707" name="Text Box 1"/>
          <p:cNvSpPr txBox="1">
            <a:spLocks noChangeArrowheads="1"/>
          </p:cNvSpPr>
          <p:nvPr/>
        </p:nvSpPr>
        <p:spPr bwMode="auto">
          <a:xfrm>
            <a:off x="950913" y="685800"/>
            <a:ext cx="4956175" cy="34290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72708" name="Rectangle 2"/>
          <p:cNvSpPr>
            <a:spLocks noGrp="1" noChangeArrowheads="1"/>
          </p:cNvSpPr>
          <p:nvPr>
            <p:ph type="body"/>
          </p:nvPr>
        </p:nvSpPr>
        <p:spPr>
          <a:xfrm>
            <a:off x="685800" y="4343400"/>
            <a:ext cx="5480050" cy="4108450"/>
          </a:xfrm>
          <a:noFill/>
          <a:ln/>
        </p:spPr>
        <p:txBody>
          <a:bodyPr wrap="none" anchor="ct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1"/>
          <p:cNvSpPr>
            <a:spLocks noGrp="1" noChangeArrowheads="1"/>
          </p:cNvSpPr>
          <p:nvPr>
            <p:ph type="sldNum" sz="quarter"/>
          </p:nvPr>
        </p:nvSpPr>
        <p:spPr>
          <a:noFill/>
        </p:spPr>
        <p:txBody>
          <a:bodyPr/>
          <a:lstStyle/>
          <a:p>
            <a:fld id="{21E46E80-91F9-477F-8B8E-3E4B3A958F87}" type="slidenum">
              <a:rPr lang="en-US" smtClean="0">
                <a:ea typeface="DejaVu Sans" charset="0"/>
                <a:cs typeface="DejaVu Sans" charset="0"/>
              </a:rPr>
              <a:pPr/>
              <a:t>49</a:t>
            </a:fld>
            <a:endParaRPr lang="en-US" smtClean="0">
              <a:ea typeface="DejaVu Sans" charset="0"/>
              <a:cs typeface="DejaVu Sans" charset="0"/>
            </a:endParaRPr>
          </a:p>
        </p:txBody>
      </p:sp>
      <p:sp>
        <p:nvSpPr>
          <p:cNvPr id="72707" name="Text Box 1"/>
          <p:cNvSpPr txBox="1">
            <a:spLocks noChangeArrowheads="1"/>
          </p:cNvSpPr>
          <p:nvPr/>
        </p:nvSpPr>
        <p:spPr bwMode="auto">
          <a:xfrm>
            <a:off x="950913" y="685800"/>
            <a:ext cx="4956175" cy="34290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72708" name="Rectangle 2"/>
          <p:cNvSpPr>
            <a:spLocks noGrp="1" noChangeArrowheads="1"/>
          </p:cNvSpPr>
          <p:nvPr>
            <p:ph type="body"/>
          </p:nvPr>
        </p:nvSpPr>
        <p:spPr>
          <a:xfrm>
            <a:off x="685800" y="4343400"/>
            <a:ext cx="5480050" cy="4108450"/>
          </a:xfrm>
          <a:noFill/>
          <a:ln/>
        </p:spPr>
        <p:txBody>
          <a:bodyPr wrap="none" anchor="ct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1"/>
          <p:cNvSpPr>
            <a:spLocks noGrp="1" noChangeArrowheads="1"/>
          </p:cNvSpPr>
          <p:nvPr>
            <p:ph type="sldNum" sz="quarter"/>
          </p:nvPr>
        </p:nvSpPr>
        <p:spPr>
          <a:noFill/>
        </p:spPr>
        <p:txBody>
          <a:bodyPr/>
          <a:lstStyle/>
          <a:p>
            <a:fld id="{64B1E28F-EFC2-43FD-82E9-408B9B4B43AD}" type="slidenum">
              <a:rPr lang="en-US" smtClean="0">
                <a:ea typeface="DejaVu Sans" charset="0"/>
                <a:cs typeface="DejaVu Sans" charset="0"/>
              </a:rPr>
              <a:pPr/>
              <a:t>2</a:t>
            </a:fld>
            <a:endParaRPr lang="en-US" smtClean="0">
              <a:ea typeface="DejaVu Sans" charset="0"/>
              <a:cs typeface="DejaVu Sans" charset="0"/>
            </a:endParaRPr>
          </a:p>
        </p:txBody>
      </p:sp>
      <p:sp>
        <p:nvSpPr>
          <p:cNvPr id="40963" name="Text Box 1"/>
          <p:cNvSpPr txBox="1">
            <a:spLocks noChangeArrowheads="1"/>
          </p:cNvSpPr>
          <p:nvPr/>
        </p:nvSpPr>
        <p:spPr bwMode="auto">
          <a:xfrm>
            <a:off x="950913" y="685800"/>
            <a:ext cx="4956175" cy="34290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40964" name="Text Box 2"/>
          <p:cNvSpPr>
            <a:spLocks noGrp="1" noChangeArrowheads="1"/>
          </p:cNvSpPr>
          <p:nvPr>
            <p:ph type="body"/>
          </p:nvPr>
        </p:nvSpPr>
        <p:spPr>
          <a:xfrm>
            <a:off x="685800" y="4343400"/>
            <a:ext cx="5486400" cy="4114800"/>
          </a:xfrm>
          <a:noFill/>
          <a:ln/>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Shows flow structure and schematic showing some aerodynamic problems helicopters encounter in forward flight.</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The total loads that a rotor experiences is dependant on the local loads experienced by each part of the blade. In hover flight alone, the loads vary along the blade, from low speed at the root and compressible flow at the tip, and so the blade design changes along the span. In addition, you have blade-tip vortex interaction.</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With the addition of relative air flow in forward flight, you also have stall and flow reversal on the retreating blade, and transonic flow causing shock waves on the advancing side. </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All of these complicate the design of the blade as more compromises must be made.</a:t>
            </a:r>
          </a:p>
        </p:txBody>
      </p:sp>
      <p:sp>
        <p:nvSpPr>
          <p:cNvPr id="40965" name="Text Box 3"/>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FD5F34F1-F403-44FB-9DEA-8E9046F77144}" type="slidenum">
              <a:rPr lang="en-US" sz="1200">
                <a:solidFill>
                  <a:srgbClr val="000000"/>
                </a:solidFill>
                <a:latin typeface="Calibri" pitchFamily="32" charset="0"/>
                <a:ea typeface="DejaVu Sans" charset="0"/>
                <a:cs typeface="DejaVu Sans"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a:t>
            </a:fld>
            <a:endParaRPr lang="en-US" sz="1200">
              <a:solidFill>
                <a:srgbClr val="000000"/>
              </a:solidFill>
              <a:latin typeface="Calibri" pitchFamily="32" charset="0"/>
              <a:ea typeface="DejaVu Sans" charset="0"/>
              <a:cs typeface="DejaVu San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1"/>
          <p:cNvSpPr>
            <a:spLocks noGrp="1" noChangeArrowheads="1"/>
          </p:cNvSpPr>
          <p:nvPr>
            <p:ph type="sldNum" sz="quarter"/>
          </p:nvPr>
        </p:nvSpPr>
        <p:spPr>
          <a:noFill/>
        </p:spPr>
        <p:txBody>
          <a:bodyPr/>
          <a:lstStyle/>
          <a:p>
            <a:fld id="{64B1E28F-EFC2-43FD-82E9-408B9B4B43AD}" type="slidenum">
              <a:rPr lang="en-US" smtClean="0">
                <a:solidFill>
                  <a:prstClr val="white"/>
                </a:solidFill>
                <a:ea typeface="DejaVu Sans" charset="0"/>
                <a:cs typeface="DejaVu Sans" charset="0"/>
              </a:rPr>
              <a:pPr/>
              <a:t>3</a:t>
            </a:fld>
            <a:endParaRPr lang="en-US" smtClean="0">
              <a:solidFill>
                <a:prstClr val="white"/>
              </a:solidFill>
              <a:ea typeface="DejaVu Sans" charset="0"/>
              <a:cs typeface="DejaVu Sans" charset="0"/>
            </a:endParaRPr>
          </a:p>
        </p:txBody>
      </p:sp>
      <p:sp>
        <p:nvSpPr>
          <p:cNvPr id="40963" name="Text Box 1"/>
          <p:cNvSpPr txBox="1">
            <a:spLocks noChangeArrowheads="1"/>
          </p:cNvSpPr>
          <p:nvPr/>
        </p:nvSpPr>
        <p:spPr bwMode="auto">
          <a:xfrm>
            <a:off x="950913" y="685800"/>
            <a:ext cx="4956175" cy="3429000"/>
          </a:xfrm>
          <a:prstGeom prst="rect">
            <a:avLst/>
          </a:prstGeom>
          <a:solidFill>
            <a:srgbClr val="FFFFFF"/>
          </a:solidFill>
          <a:ln w="9360">
            <a:solidFill>
              <a:srgbClr val="000000"/>
            </a:solidFill>
            <a:miter lim="800000"/>
            <a:headEnd/>
            <a:tailEnd/>
          </a:ln>
        </p:spPr>
        <p:txBody>
          <a:bodyPr wrap="none" anchor="ctr"/>
          <a:lstStyle/>
          <a:p>
            <a:endParaRPr lang="en-US">
              <a:solidFill>
                <a:prstClr val="white"/>
              </a:solidFill>
              <a:ea typeface="DejaVu Sans" charset="0"/>
              <a:cs typeface="DejaVu Sans" charset="0"/>
            </a:endParaRPr>
          </a:p>
        </p:txBody>
      </p:sp>
      <p:sp>
        <p:nvSpPr>
          <p:cNvPr id="40964" name="Text Box 2"/>
          <p:cNvSpPr>
            <a:spLocks noGrp="1" noChangeArrowheads="1"/>
          </p:cNvSpPr>
          <p:nvPr>
            <p:ph type="body"/>
          </p:nvPr>
        </p:nvSpPr>
        <p:spPr>
          <a:xfrm>
            <a:off x="685800" y="4343400"/>
            <a:ext cx="5486400" cy="4114800"/>
          </a:xfrm>
          <a:noFill/>
          <a:ln/>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Shows flow structure and schematic showing some aerodynamic problems helicopters encounter in forward flight.</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The total loads that a rotor experiences is dependant on the local loads experienced by each part of the blade. In hover flight alone, the loads vary along the blade, from low speed at the root and compressible flow at the tip, and so the blade design changes along the span. In addition, you have blade-tip vortex interaction.</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With the addition of relative air flow in forward flight, you also have stall and flow reversal on the retreating blade, and transonic flow causing shock waves on the advancing side. </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All of these complicate the design of the blade as more compromises must be made.</a:t>
            </a:r>
          </a:p>
        </p:txBody>
      </p:sp>
      <p:sp>
        <p:nvSpPr>
          <p:cNvPr id="40965" name="Text Box 3"/>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FD5F34F1-F403-44FB-9DEA-8E9046F77144}" type="slidenum">
              <a:rPr lang="en-US" sz="1200">
                <a:solidFill>
                  <a:srgbClr val="000000"/>
                </a:solidFill>
                <a:latin typeface="Calibri" pitchFamily="32" charset="0"/>
                <a:ea typeface="DejaVu Sans" charset="0"/>
                <a:cs typeface="DejaVu Sans"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a:t>
            </a:fld>
            <a:endParaRPr lang="en-US" sz="1200">
              <a:solidFill>
                <a:srgbClr val="000000"/>
              </a:solidFill>
              <a:latin typeface="Calibri" pitchFamily="32" charset="0"/>
              <a:ea typeface="DejaVu Sans" charset="0"/>
              <a:cs typeface="DejaVu San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11"/>
          <p:cNvSpPr>
            <a:spLocks noGrp="1" noChangeArrowheads="1"/>
          </p:cNvSpPr>
          <p:nvPr>
            <p:ph type="sldNum" sz="quarter"/>
          </p:nvPr>
        </p:nvSpPr>
        <p:spPr>
          <a:noFill/>
        </p:spPr>
        <p:txBody>
          <a:bodyPr/>
          <a:lstStyle/>
          <a:p>
            <a:fld id="{A33B376E-CD14-4103-AFB5-DFDAAC0D0379}" type="slidenum">
              <a:rPr lang="en-US" smtClean="0">
                <a:ea typeface="DejaVu Sans" charset="0"/>
                <a:cs typeface="DejaVu Sans" charset="0"/>
              </a:rPr>
              <a:pPr/>
              <a:t>4</a:t>
            </a:fld>
            <a:endParaRPr lang="en-US" smtClean="0">
              <a:ea typeface="DejaVu Sans" charset="0"/>
              <a:cs typeface="DejaVu Sans" charset="0"/>
            </a:endParaRPr>
          </a:p>
        </p:txBody>
      </p:sp>
      <p:sp>
        <p:nvSpPr>
          <p:cNvPr id="50179" name="Text Box 1"/>
          <p:cNvSpPr txBox="1">
            <a:spLocks noChangeArrowheads="1"/>
          </p:cNvSpPr>
          <p:nvPr/>
        </p:nvSpPr>
        <p:spPr bwMode="auto">
          <a:xfrm>
            <a:off x="950913" y="685800"/>
            <a:ext cx="4956175" cy="34290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50180" name="Text Box 2"/>
          <p:cNvSpPr>
            <a:spLocks noGrp="1" noChangeArrowheads="1"/>
          </p:cNvSpPr>
          <p:nvPr>
            <p:ph type="body"/>
          </p:nvPr>
        </p:nvSpPr>
        <p:spPr>
          <a:xfrm>
            <a:off x="685800" y="4343400"/>
            <a:ext cx="5486400" cy="4114800"/>
          </a:xfrm>
          <a:noFill/>
          <a:ln/>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Shows flow structure and schematic showing some aerodynamic problems helicopters encounter in forward flight.</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The total loads that a rotor experiences is dependant on the local loads experienced by each part of the blade. In hover flight alone, the loads vary along the blade, from low speed at the root and compressible flow at the tip, and so the blade design changes along the span. In addition, you have blade-tip vortex interaction.</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With the addition of relative air flow in forward flight, you also have stall and flow reversal on the retreating blade, and transonic flow causing shock waves on the advancing side. </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All of these complicate the design of the blade as more compromises must be made.</a:t>
            </a:r>
          </a:p>
        </p:txBody>
      </p:sp>
      <p:sp>
        <p:nvSpPr>
          <p:cNvPr id="50181" name="Text Box 3"/>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94CF114-9161-47EF-B8E9-5A43E3D0AE8D}" type="slidenum">
              <a:rPr lang="en-US" sz="1200">
                <a:solidFill>
                  <a:srgbClr val="000000"/>
                </a:solidFill>
                <a:latin typeface="Calibri" pitchFamily="32" charset="0"/>
                <a:ea typeface="DejaVu Sans" charset="0"/>
                <a:cs typeface="DejaVu Sans"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a:t>
            </a:fld>
            <a:endParaRPr lang="en-US" sz="1200">
              <a:solidFill>
                <a:srgbClr val="000000"/>
              </a:solidFill>
              <a:latin typeface="Calibri" pitchFamily="32" charset="0"/>
              <a:ea typeface="DejaVu Sans" charset="0"/>
              <a:cs typeface="DejaVu San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1"/>
          <p:cNvSpPr>
            <a:spLocks noGrp="1" noChangeArrowheads="1"/>
          </p:cNvSpPr>
          <p:nvPr>
            <p:ph type="sldNum" sz="quarter"/>
          </p:nvPr>
        </p:nvSpPr>
        <p:spPr>
          <a:noFill/>
        </p:spPr>
        <p:txBody>
          <a:bodyPr/>
          <a:lstStyle/>
          <a:p>
            <a:fld id="{C6F45D46-68EC-4306-9963-DE96D92BF7B9}" type="slidenum">
              <a:rPr lang="en-US" smtClean="0">
                <a:ea typeface="DejaVu Sans" charset="0"/>
                <a:cs typeface="DejaVu Sans" charset="0"/>
              </a:rPr>
              <a:pPr/>
              <a:t>5</a:t>
            </a:fld>
            <a:endParaRPr lang="en-US" smtClean="0">
              <a:ea typeface="DejaVu Sans" charset="0"/>
              <a:cs typeface="DejaVu Sans" charset="0"/>
            </a:endParaRPr>
          </a:p>
        </p:txBody>
      </p:sp>
      <p:sp>
        <p:nvSpPr>
          <p:cNvPr id="51203" name="Text Box 1"/>
          <p:cNvSpPr txBox="1">
            <a:spLocks noChangeArrowheads="1"/>
          </p:cNvSpPr>
          <p:nvPr/>
        </p:nvSpPr>
        <p:spPr bwMode="auto">
          <a:xfrm>
            <a:off x="950913" y="685800"/>
            <a:ext cx="4956175" cy="34290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51204" name="Text Box 2"/>
          <p:cNvSpPr>
            <a:spLocks noGrp="1" noChangeArrowheads="1"/>
          </p:cNvSpPr>
          <p:nvPr>
            <p:ph type="body"/>
          </p:nvPr>
        </p:nvSpPr>
        <p:spPr>
          <a:xfrm>
            <a:off x="685800" y="4343400"/>
            <a:ext cx="5486400" cy="4114800"/>
          </a:xfrm>
          <a:noFill/>
          <a:ln/>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Shows flow structure and schematic showing some aerodynamic problems helicopters encounter in forward flight.</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The total loads that a rotor experiences is dependant on the local loads experienced by each part of the blade. In hover flight alone, the loads vary along the blade, from low speed at the root and compressible flow at the tip, and so the blade design changes along the span. In addition, you have blade-tip vortex interaction.</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With the addition of relative air flow in forward flight, you also have stall and flow reversal on the retreating blade, and transonic flow causing shock waves on the advancing side. </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All of these complicate the design of the blade as more compromises must be made.</a:t>
            </a:r>
          </a:p>
        </p:txBody>
      </p:sp>
      <p:sp>
        <p:nvSpPr>
          <p:cNvPr id="51205" name="Text Box 3"/>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B80DE38-5730-4F4B-B55D-C92DE8CCC4D0}" type="slidenum">
              <a:rPr lang="en-US" sz="1200">
                <a:solidFill>
                  <a:srgbClr val="000000"/>
                </a:solidFill>
                <a:latin typeface="Calibri" pitchFamily="32" charset="0"/>
                <a:ea typeface="DejaVu Sans" charset="0"/>
                <a:cs typeface="DejaVu Sans"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a:t>
            </a:fld>
            <a:endParaRPr lang="en-US" sz="1200">
              <a:solidFill>
                <a:srgbClr val="000000"/>
              </a:solidFill>
              <a:latin typeface="Calibri" pitchFamily="32" charset="0"/>
              <a:ea typeface="DejaVu Sans" charset="0"/>
              <a:cs typeface="DejaVu San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11"/>
          <p:cNvSpPr>
            <a:spLocks noGrp="1" noChangeArrowheads="1"/>
          </p:cNvSpPr>
          <p:nvPr>
            <p:ph type="sldNum" sz="quarter"/>
          </p:nvPr>
        </p:nvSpPr>
        <p:spPr>
          <a:noFill/>
        </p:spPr>
        <p:txBody>
          <a:bodyPr/>
          <a:lstStyle/>
          <a:p>
            <a:fld id="{EC07B070-046E-41BC-9669-32CF8AFF589A}" type="slidenum">
              <a:rPr lang="en-US" smtClean="0">
                <a:ea typeface="DejaVu Sans" charset="0"/>
                <a:cs typeface="DejaVu Sans" charset="0"/>
              </a:rPr>
              <a:pPr/>
              <a:t>6</a:t>
            </a:fld>
            <a:endParaRPr lang="en-US" smtClean="0">
              <a:ea typeface="DejaVu Sans" charset="0"/>
              <a:cs typeface="DejaVu Sans" charset="0"/>
            </a:endParaRPr>
          </a:p>
        </p:txBody>
      </p:sp>
      <p:sp>
        <p:nvSpPr>
          <p:cNvPr id="54275" name="Text Box 1"/>
          <p:cNvSpPr txBox="1">
            <a:spLocks noChangeArrowheads="1"/>
          </p:cNvSpPr>
          <p:nvPr/>
        </p:nvSpPr>
        <p:spPr bwMode="auto">
          <a:xfrm>
            <a:off x="950913" y="685800"/>
            <a:ext cx="4956175" cy="34290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54276" name="Text Box 2"/>
          <p:cNvSpPr>
            <a:spLocks noGrp="1" noChangeArrowheads="1"/>
          </p:cNvSpPr>
          <p:nvPr>
            <p:ph type="body"/>
          </p:nvPr>
        </p:nvSpPr>
        <p:spPr>
          <a:xfrm>
            <a:off x="685800" y="4343400"/>
            <a:ext cx="5486400" cy="4114800"/>
          </a:xfrm>
          <a:noFill/>
          <a:ln/>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Search and rescue? Need speed, manoeuvrability etc. Leads to optimizations such as the BERP blade.</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Lynx – fast 200 mph, small radius 6.5m approx, but range is low 328mi.</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Sea king – not very fast and quite a large diameter – more than 9m radius, so not very manoeuverable. But has good range – over 700 mi.</a:t>
            </a:r>
          </a:p>
        </p:txBody>
      </p:sp>
      <p:sp>
        <p:nvSpPr>
          <p:cNvPr id="54277" name="Text Box 3"/>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BC109BC-0F69-4561-BEFE-D732B46916D0}" type="slidenum">
              <a:rPr lang="en-US" sz="1200">
                <a:solidFill>
                  <a:srgbClr val="000000"/>
                </a:solidFill>
                <a:latin typeface="Calibri" pitchFamily="32" charset="0"/>
                <a:ea typeface="DejaVu Sans" charset="0"/>
                <a:cs typeface="DejaVu Sans"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a:t>
            </a:fld>
            <a:endParaRPr lang="en-US" sz="1200">
              <a:solidFill>
                <a:srgbClr val="000000"/>
              </a:solidFill>
              <a:latin typeface="Calibri" pitchFamily="32" charset="0"/>
              <a:ea typeface="DejaVu Sans" charset="0"/>
              <a:cs typeface="DejaVu San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11"/>
          <p:cNvSpPr>
            <a:spLocks noGrp="1" noChangeArrowheads="1"/>
          </p:cNvSpPr>
          <p:nvPr>
            <p:ph type="sldNum" sz="quarter"/>
          </p:nvPr>
        </p:nvSpPr>
        <p:spPr>
          <a:noFill/>
        </p:spPr>
        <p:txBody>
          <a:bodyPr/>
          <a:lstStyle/>
          <a:p>
            <a:fld id="{10F19CDB-2D31-451A-B595-79004240DDA1}" type="slidenum">
              <a:rPr lang="en-US" smtClean="0">
                <a:ea typeface="DejaVu Sans" charset="0"/>
                <a:cs typeface="DejaVu Sans" charset="0"/>
              </a:rPr>
              <a:pPr/>
              <a:t>9</a:t>
            </a:fld>
            <a:endParaRPr lang="en-US" smtClean="0">
              <a:ea typeface="DejaVu Sans" charset="0"/>
              <a:cs typeface="DejaVu Sans" charset="0"/>
            </a:endParaRPr>
          </a:p>
        </p:txBody>
      </p:sp>
      <p:sp>
        <p:nvSpPr>
          <p:cNvPr id="61443" name="Text Box 1"/>
          <p:cNvSpPr txBox="1">
            <a:spLocks noChangeArrowheads="1"/>
          </p:cNvSpPr>
          <p:nvPr/>
        </p:nvSpPr>
        <p:spPr bwMode="auto">
          <a:xfrm>
            <a:off x="950913" y="685800"/>
            <a:ext cx="4956175" cy="34290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61444" name="Text Box 2"/>
          <p:cNvSpPr>
            <a:spLocks noGrp="1" noChangeArrowheads="1"/>
          </p:cNvSpPr>
          <p:nvPr>
            <p:ph type="body"/>
          </p:nvPr>
        </p:nvSpPr>
        <p:spPr>
          <a:xfrm>
            <a:off x="685800" y="4343400"/>
            <a:ext cx="5486400" cy="4114800"/>
          </a:xfrm>
          <a:noFill/>
          <a:ln/>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Search and rescue? Need speed, manoeuvrability etc. Leads to optimizations such as the BERP blade.</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Lynx – fast 200 mph, small radius 6.5m approx, but range is low 328mi.</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Sea king – not very fast and quite a large diameter – more than 9m radius, so not very manoeuverable. But has good range – over 700 mi.</a:t>
            </a:r>
          </a:p>
        </p:txBody>
      </p:sp>
      <p:sp>
        <p:nvSpPr>
          <p:cNvPr id="61445" name="Text Box 3"/>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9A05060-C3AC-457A-94A2-E7DA36170993}" type="slidenum">
              <a:rPr lang="en-US" sz="1200">
                <a:solidFill>
                  <a:srgbClr val="000000"/>
                </a:solidFill>
                <a:latin typeface="Calibri" pitchFamily="32" charset="0"/>
                <a:ea typeface="DejaVu Sans" charset="0"/>
                <a:cs typeface="DejaVu Sans"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9</a:t>
            </a:fld>
            <a:endParaRPr lang="en-US" sz="1200">
              <a:solidFill>
                <a:srgbClr val="000000"/>
              </a:solidFill>
              <a:latin typeface="Calibri" pitchFamily="32" charset="0"/>
              <a:ea typeface="DejaVu Sans" charset="0"/>
              <a:cs typeface="DejaVu San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11"/>
          <p:cNvSpPr>
            <a:spLocks noGrp="1" noChangeArrowheads="1"/>
          </p:cNvSpPr>
          <p:nvPr>
            <p:ph type="sldNum" sz="quarter"/>
          </p:nvPr>
        </p:nvSpPr>
        <p:spPr>
          <a:noFill/>
        </p:spPr>
        <p:txBody>
          <a:bodyPr/>
          <a:lstStyle/>
          <a:p>
            <a:fld id="{15671F34-30D1-4754-8712-9F67BABB2CCB}" type="slidenum">
              <a:rPr lang="en-US" smtClean="0">
                <a:ea typeface="DejaVu Sans" charset="0"/>
                <a:cs typeface="DejaVu Sans" charset="0"/>
              </a:rPr>
              <a:pPr/>
              <a:t>11</a:t>
            </a:fld>
            <a:endParaRPr lang="en-US" smtClean="0">
              <a:ea typeface="DejaVu Sans" charset="0"/>
              <a:cs typeface="DejaVu Sans" charset="0"/>
            </a:endParaRPr>
          </a:p>
        </p:txBody>
      </p:sp>
      <p:sp>
        <p:nvSpPr>
          <p:cNvPr id="62467" name="Text Box 1"/>
          <p:cNvSpPr txBox="1">
            <a:spLocks noChangeArrowheads="1"/>
          </p:cNvSpPr>
          <p:nvPr/>
        </p:nvSpPr>
        <p:spPr bwMode="auto">
          <a:xfrm>
            <a:off x="950913" y="685800"/>
            <a:ext cx="4956175" cy="34290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62468" name="Text Box 2"/>
          <p:cNvSpPr>
            <a:spLocks noGrp="1" noChangeArrowheads="1"/>
          </p:cNvSpPr>
          <p:nvPr>
            <p:ph type="body"/>
          </p:nvPr>
        </p:nvSpPr>
        <p:spPr>
          <a:xfrm>
            <a:off x="685800" y="4343400"/>
            <a:ext cx="5486400" cy="4114800"/>
          </a:xfrm>
          <a:noFill/>
          <a:ln/>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Main rotor figure of merit versus year of development showing sustained improvements in aerodynamic efficiency. </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Hover efficiency has been more studied than forward flight, although a lot of effort is now beginning to be put into forward flight.</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Rotor efficiency is commonly measured by FM. The use of FM is restricted to rotors with the same disk loading.</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This curve shows that improvements have been made over the years, but that the improvements are getting smaller, suggesting that more revolutionary ways of improving rotorcraft aerodynamics is going to be required, potentially through better aerodynamic optimization techniques.</a:t>
            </a:r>
          </a:p>
        </p:txBody>
      </p:sp>
      <p:sp>
        <p:nvSpPr>
          <p:cNvPr id="62469" name="Text Box 3"/>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2756AF9-BA8D-4FA6-B72C-D0E1847F6D99}" type="slidenum">
              <a:rPr lang="en-US" sz="1200">
                <a:solidFill>
                  <a:srgbClr val="000000"/>
                </a:solidFill>
                <a:latin typeface="Calibri" pitchFamily="32" charset="0"/>
                <a:ea typeface="DejaVu Sans" charset="0"/>
                <a:cs typeface="DejaVu Sans"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11</a:t>
            </a:fld>
            <a:endParaRPr lang="en-US" sz="1200">
              <a:solidFill>
                <a:srgbClr val="000000"/>
              </a:solidFill>
              <a:latin typeface="Calibri" pitchFamily="32" charset="0"/>
              <a:ea typeface="DejaVu Sans" charset="0"/>
              <a:cs typeface="DejaVu San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11"/>
          <p:cNvSpPr>
            <a:spLocks noGrp="1" noChangeArrowheads="1"/>
          </p:cNvSpPr>
          <p:nvPr>
            <p:ph type="sldNum" sz="quarter"/>
          </p:nvPr>
        </p:nvSpPr>
        <p:spPr>
          <a:noFill/>
        </p:spPr>
        <p:txBody>
          <a:bodyPr/>
          <a:lstStyle/>
          <a:p>
            <a:fld id="{9CBA82B6-0249-4995-8439-84B867C01601}" type="slidenum">
              <a:rPr lang="en-US" smtClean="0">
                <a:ea typeface="DejaVu Sans" charset="0"/>
                <a:cs typeface="DejaVu Sans" charset="0"/>
              </a:rPr>
              <a:pPr/>
              <a:t>13</a:t>
            </a:fld>
            <a:endParaRPr lang="en-US" smtClean="0">
              <a:ea typeface="DejaVu Sans" charset="0"/>
              <a:cs typeface="DejaVu Sans" charset="0"/>
            </a:endParaRPr>
          </a:p>
        </p:txBody>
      </p:sp>
      <p:sp>
        <p:nvSpPr>
          <p:cNvPr id="66563" name="Text Box 1"/>
          <p:cNvSpPr txBox="1">
            <a:spLocks noChangeArrowheads="1"/>
          </p:cNvSpPr>
          <p:nvPr/>
        </p:nvSpPr>
        <p:spPr bwMode="auto">
          <a:xfrm>
            <a:off x="950913" y="685800"/>
            <a:ext cx="4956175" cy="34290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66564" name="Text Box 2"/>
          <p:cNvSpPr>
            <a:spLocks noGrp="1" noChangeArrowheads="1"/>
          </p:cNvSpPr>
          <p:nvPr>
            <p:ph type="body"/>
          </p:nvPr>
        </p:nvSpPr>
        <p:spPr>
          <a:xfrm>
            <a:off x="685800" y="4343400"/>
            <a:ext cx="5486400" cy="4114800"/>
          </a:xfrm>
          <a:noFill/>
          <a:ln/>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Main rotor figure of merit versus year of development showing sustained improvements in aerodynamic efficiency. </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Hover efficiency has been more studied than forward flight, although a lot of effort is now beginning to be put into forward flight.</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Rotor efficiency is commonly measured by FM. The use of FM is restricted to rotors with the same disk loading.</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latin typeface="Calibri" pitchFamily="32" charset="0"/>
                <a:ea typeface="DejaVu Sans" charset="0"/>
                <a:cs typeface="DejaVu Sans" charset="0"/>
              </a:rPr>
              <a:t>This curve shows that improvements have been made over the years, but that the improvements are getting smaller, suggesting that more revolutionary ways of improving rotorcraft aerodynamics is going to be required, potentially through better aerodynamic optimization techniques.</a:t>
            </a:r>
          </a:p>
        </p:txBody>
      </p:sp>
      <p:sp>
        <p:nvSpPr>
          <p:cNvPr id="66565" name="Text Box 3"/>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B9C90B0-5D05-4E8C-AC4D-68FDB822CD74}" type="slidenum">
              <a:rPr lang="en-US" sz="1200">
                <a:solidFill>
                  <a:srgbClr val="000000"/>
                </a:solidFill>
                <a:latin typeface="Calibri" pitchFamily="32" charset="0"/>
                <a:ea typeface="DejaVu Sans" charset="0"/>
                <a:cs typeface="DejaVu Sans"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13</a:t>
            </a:fld>
            <a:endParaRPr lang="en-US" sz="1200">
              <a:solidFill>
                <a:srgbClr val="000000"/>
              </a:solidFill>
              <a:latin typeface="Calibri" pitchFamily="32" charset="0"/>
              <a:ea typeface="DejaVu Sans" charset="0"/>
              <a:cs typeface="DejaVu San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1" y="2130427"/>
            <a:ext cx="8424863"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485900" y="3886200"/>
            <a:ext cx="6938963"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38989" y="273052"/>
            <a:ext cx="2212975" cy="579437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95301" y="273052"/>
            <a:ext cx="6491287" cy="5794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2"/>
            <a:ext cx="8424862"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82638" y="2906713"/>
            <a:ext cx="842486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742951" y="1981202"/>
            <a:ext cx="4103688" cy="4086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999039" y="1981202"/>
            <a:ext cx="4103687" cy="4086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1" y="274638"/>
            <a:ext cx="8920163"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95301" y="1535113"/>
            <a:ext cx="43799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1" y="2174875"/>
            <a:ext cx="43799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033963" y="1535113"/>
            <a:ext cx="43815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3963" y="2174875"/>
            <a:ext cx="43815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2" y="273050"/>
            <a:ext cx="326072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875089" y="273052"/>
            <a:ext cx="554037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95302" y="1435102"/>
            <a:ext cx="326072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3100" y="4800600"/>
            <a:ext cx="5945188"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943100" y="612775"/>
            <a:ext cx="594518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943100" y="5367338"/>
            <a:ext cx="594518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742951" y="1981202"/>
            <a:ext cx="8359775" cy="4086225"/>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2" name="Line 2"/>
          <p:cNvSpPr>
            <a:spLocks noChangeShapeType="1"/>
          </p:cNvSpPr>
          <p:nvPr/>
        </p:nvSpPr>
        <p:spPr bwMode="auto">
          <a:xfrm>
            <a:off x="560389" y="6381750"/>
            <a:ext cx="7608887" cy="1588"/>
          </a:xfrm>
          <a:prstGeom prst="line">
            <a:avLst/>
          </a:prstGeom>
          <a:noFill/>
          <a:ln w="38160">
            <a:solidFill>
              <a:srgbClr val="3333CC"/>
            </a:solidFill>
            <a:miter lim="800000"/>
            <a:headEnd/>
            <a:tailEnd/>
          </a:ln>
          <a:effectLst/>
        </p:spPr>
        <p:txBody>
          <a:bodyPr/>
          <a:lstStyle/>
          <a:p>
            <a:pPr>
              <a:defRPr/>
            </a:pPr>
            <a:endParaRPr lang="en-GB">
              <a:cs typeface="Arial" charset="0"/>
            </a:endParaRPr>
          </a:p>
        </p:txBody>
      </p:sp>
      <p:sp>
        <p:nvSpPr>
          <p:cNvPr id="1027" name="Line 3"/>
          <p:cNvSpPr>
            <a:spLocks noChangeShapeType="1"/>
          </p:cNvSpPr>
          <p:nvPr/>
        </p:nvSpPr>
        <p:spPr bwMode="auto">
          <a:xfrm>
            <a:off x="2341564" y="404815"/>
            <a:ext cx="7199312" cy="1587"/>
          </a:xfrm>
          <a:prstGeom prst="line">
            <a:avLst/>
          </a:prstGeom>
          <a:noFill/>
          <a:ln w="36720">
            <a:solidFill>
              <a:srgbClr val="0000FF"/>
            </a:solidFill>
            <a:miter lim="800000"/>
            <a:headEnd/>
            <a:tailEnd/>
          </a:ln>
          <a:effectLst/>
        </p:spPr>
        <p:txBody>
          <a:bodyPr/>
          <a:lstStyle/>
          <a:p>
            <a:pPr>
              <a:defRPr/>
            </a:pPr>
            <a:endParaRPr lang="en-GB">
              <a:cs typeface="Arial" charset="0"/>
            </a:endParaRPr>
          </a:p>
        </p:txBody>
      </p:sp>
      <p:pic>
        <p:nvPicPr>
          <p:cNvPr id="1029" name="Picture 4"/>
          <p:cNvPicPr>
            <a:picLocks noChangeAspect="1" noChangeArrowheads="1"/>
          </p:cNvPicPr>
          <p:nvPr/>
        </p:nvPicPr>
        <p:blipFill>
          <a:blip r:embed="rId13" cstate="print"/>
          <a:srcRect/>
          <a:stretch>
            <a:fillRect/>
          </a:stretch>
        </p:blipFill>
        <p:spPr bwMode="auto">
          <a:xfrm>
            <a:off x="8353425" y="5940425"/>
            <a:ext cx="1187450" cy="820738"/>
          </a:xfrm>
          <a:prstGeom prst="rect">
            <a:avLst/>
          </a:prstGeom>
          <a:noFill/>
          <a:ln w="9525">
            <a:noFill/>
            <a:round/>
            <a:headEnd/>
            <a:tailEnd/>
          </a:ln>
        </p:spPr>
      </p:pic>
      <p:pic>
        <p:nvPicPr>
          <p:cNvPr id="1030" name="Picture 5"/>
          <p:cNvPicPr>
            <a:picLocks noChangeAspect="1" noChangeArrowheads="1"/>
          </p:cNvPicPr>
          <p:nvPr/>
        </p:nvPicPr>
        <p:blipFill>
          <a:blip r:embed="rId14" cstate="print"/>
          <a:srcRect/>
          <a:stretch>
            <a:fillRect/>
          </a:stretch>
        </p:blipFill>
        <p:spPr bwMode="auto">
          <a:xfrm>
            <a:off x="479426" y="293688"/>
            <a:ext cx="1801813" cy="452437"/>
          </a:xfrm>
          <a:prstGeom prst="rect">
            <a:avLst/>
          </a:prstGeom>
          <a:noFill/>
          <a:ln w="9525">
            <a:noFill/>
            <a:round/>
            <a:headEnd/>
            <a:tailEnd/>
          </a:ln>
        </p:spPr>
      </p:pic>
      <p:sp>
        <p:nvSpPr>
          <p:cNvPr id="1031" name="Rectangle 6"/>
          <p:cNvSpPr>
            <a:spLocks noGrp="1" noChangeArrowheads="1"/>
          </p:cNvSpPr>
          <p:nvPr>
            <p:ph type="title"/>
          </p:nvPr>
        </p:nvSpPr>
        <p:spPr bwMode="auto">
          <a:xfrm>
            <a:off x="495301" y="273052"/>
            <a:ext cx="8856663" cy="1116013"/>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smtClean="0"/>
              <a:t>Click to edit the title text format</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449263" rtl="0" eaLnBrk="0" fontAlgn="base" hangingPunct="0">
        <a:lnSpc>
          <a:spcPct val="23000"/>
        </a:lnSpc>
        <a:spcBef>
          <a:spcPct val="0"/>
        </a:spcBef>
        <a:spcAft>
          <a:spcPct val="0"/>
        </a:spcAft>
        <a:buClr>
          <a:srgbClr val="000000"/>
        </a:buClr>
        <a:buSzPct val="100000"/>
        <a:buFont typeface="Times New Roman" pitchFamily="16" charset="0"/>
        <a:defRPr sz="3000" i="1">
          <a:solidFill>
            <a:srgbClr val="000099"/>
          </a:solidFill>
          <a:latin typeface="+mj-lt"/>
          <a:ea typeface="+mj-ea"/>
          <a:cs typeface="+mj-cs"/>
        </a:defRPr>
      </a:lvl1pPr>
      <a:lvl2pPr algn="r" defTabSz="449263" rtl="0" eaLnBrk="0" fontAlgn="base" hangingPunct="0">
        <a:lnSpc>
          <a:spcPct val="23000"/>
        </a:lnSpc>
        <a:spcBef>
          <a:spcPct val="0"/>
        </a:spcBef>
        <a:spcAft>
          <a:spcPct val="0"/>
        </a:spcAft>
        <a:buClr>
          <a:srgbClr val="000000"/>
        </a:buClr>
        <a:buSzPct val="100000"/>
        <a:buFont typeface="Times New Roman" pitchFamily="16" charset="0"/>
        <a:defRPr sz="3000" i="1">
          <a:solidFill>
            <a:srgbClr val="000099"/>
          </a:solidFill>
          <a:latin typeface="Arial" charset="0"/>
          <a:ea typeface="DejaVu Sans" charset="0"/>
          <a:cs typeface="DejaVu Sans" charset="0"/>
        </a:defRPr>
      </a:lvl2pPr>
      <a:lvl3pPr algn="r" defTabSz="449263" rtl="0" eaLnBrk="0" fontAlgn="base" hangingPunct="0">
        <a:lnSpc>
          <a:spcPct val="23000"/>
        </a:lnSpc>
        <a:spcBef>
          <a:spcPct val="0"/>
        </a:spcBef>
        <a:spcAft>
          <a:spcPct val="0"/>
        </a:spcAft>
        <a:buClr>
          <a:srgbClr val="000000"/>
        </a:buClr>
        <a:buSzPct val="100000"/>
        <a:buFont typeface="Times New Roman" pitchFamily="16" charset="0"/>
        <a:defRPr sz="3000" i="1">
          <a:solidFill>
            <a:srgbClr val="000099"/>
          </a:solidFill>
          <a:latin typeface="Arial" charset="0"/>
          <a:ea typeface="DejaVu Sans" charset="0"/>
          <a:cs typeface="DejaVu Sans" charset="0"/>
        </a:defRPr>
      </a:lvl3pPr>
      <a:lvl4pPr algn="r" defTabSz="449263" rtl="0" eaLnBrk="0" fontAlgn="base" hangingPunct="0">
        <a:lnSpc>
          <a:spcPct val="23000"/>
        </a:lnSpc>
        <a:spcBef>
          <a:spcPct val="0"/>
        </a:spcBef>
        <a:spcAft>
          <a:spcPct val="0"/>
        </a:spcAft>
        <a:buClr>
          <a:srgbClr val="000000"/>
        </a:buClr>
        <a:buSzPct val="100000"/>
        <a:buFont typeface="Times New Roman" pitchFamily="16" charset="0"/>
        <a:defRPr sz="3000" i="1">
          <a:solidFill>
            <a:srgbClr val="000099"/>
          </a:solidFill>
          <a:latin typeface="Arial" charset="0"/>
          <a:ea typeface="DejaVu Sans" charset="0"/>
          <a:cs typeface="DejaVu Sans" charset="0"/>
        </a:defRPr>
      </a:lvl4pPr>
      <a:lvl5pPr algn="r" defTabSz="449263" rtl="0" eaLnBrk="0" fontAlgn="base" hangingPunct="0">
        <a:lnSpc>
          <a:spcPct val="23000"/>
        </a:lnSpc>
        <a:spcBef>
          <a:spcPct val="0"/>
        </a:spcBef>
        <a:spcAft>
          <a:spcPct val="0"/>
        </a:spcAft>
        <a:buClr>
          <a:srgbClr val="000000"/>
        </a:buClr>
        <a:buSzPct val="100000"/>
        <a:buFont typeface="Times New Roman" pitchFamily="16" charset="0"/>
        <a:defRPr sz="3000" i="1">
          <a:solidFill>
            <a:srgbClr val="000099"/>
          </a:solidFill>
          <a:latin typeface="Arial" charset="0"/>
          <a:ea typeface="DejaVu Sans" charset="0"/>
          <a:cs typeface="DejaVu Sans" charset="0"/>
        </a:defRPr>
      </a:lvl5pPr>
      <a:lvl6pPr marL="2514600" indent="-228600" algn="r" defTabSz="449263" rtl="0" eaLnBrk="0" fontAlgn="base" hangingPunct="0">
        <a:lnSpc>
          <a:spcPct val="23000"/>
        </a:lnSpc>
        <a:spcBef>
          <a:spcPct val="0"/>
        </a:spcBef>
        <a:spcAft>
          <a:spcPct val="0"/>
        </a:spcAft>
        <a:buClr>
          <a:srgbClr val="000000"/>
        </a:buClr>
        <a:buSzPct val="100000"/>
        <a:buFont typeface="Times New Roman" pitchFamily="16" charset="0"/>
        <a:defRPr sz="3000" i="1">
          <a:solidFill>
            <a:srgbClr val="000099"/>
          </a:solidFill>
          <a:latin typeface="Arial" charset="0"/>
          <a:ea typeface="DejaVu Sans" charset="0"/>
          <a:cs typeface="DejaVu Sans" charset="0"/>
        </a:defRPr>
      </a:lvl6pPr>
      <a:lvl7pPr marL="2971800" indent="-228600" algn="r" defTabSz="449263" rtl="0" eaLnBrk="0" fontAlgn="base" hangingPunct="0">
        <a:lnSpc>
          <a:spcPct val="23000"/>
        </a:lnSpc>
        <a:spcBef>
          <a:spcPct val="0"/>
        </a:spcBef>
        <a:spcAft>
          <a:spcPct val="0"/>
        </a:spcAft>
        <a:buClr>
          <a:srgbClr val="000000"/>
        </a:buClr>
        <a:buSzPct val="100000"/>
        <a:buFont typeface="Times New Roman" pitchFamily="16" charset="0"/>
        <a:defRPr sz="3000" i="1">
          <a:solidFill>
            <a:srgbClr val="000099"/>
          </a:solidFill>
          <a:latin typeface="Arial" charset="0"/>
          <a:ea typeface="DejaVu Sans" charset="0"/>
          <a:cs typeface="DejaVu Sans" charset="0"/>
        </a:defRPr>
      </a:lvl7pPr>
      <a:lvl8pPr marL="3429000" indent="-228600" algn="r" defTabSz="449263" rtl="0" eaLnBrk="0" fontAlgn="base" hangingPunct="0">
        <a:lnSpc>
          <a:spcPct val="23000"/>
        </a:lnSpc>
        <a:spcBef>
          <a:spcPct val="0"/>
        </a:spcBef>
        <a:spcAft>
          <a:spcPct val="0"/>
        </a:spcAft>
        <a:buClr>
          <a:srgbClr val="000000"/>
        </a:buClr>
        <a:buSzPct val="100000"/>
        <a:buFont typeface="Times New Roman" pitchFamily="16" charset="0"/>
        <a:defRPr sz="3000" i="1">
          <a:solidFill>
            <a:srgbClr val="000099"/>
          </a:solidFill>
          <a:latin typeface="Arial" charset="0"/>
          <a:ea typeface="DejaVu Sans" charset="0"/>
          <a:cs typeface="DejaVu Sans" charset="0"/>
        </a:defRPr>
      </a:lvl8pPr>
      <a:lvl9pPr marL="3886200" indent="-228600" algn="r" defTabSz="449263" rtl="0" eaLnBrk="0" fontAlgn="base" hangingPunct="0">
        <a:lnSpc>
          <a:spcPct val="23000"/>
        </a:lnSpc>
        <a:spcBef>
          <a:spcPct val="0"/>
        </a:spcBef>
        <a:spcAft>
          <a:spcPct val="0"/>
        </a:spcAft>
        <a:buClr>
          <a:srgbClr val="000000"/>
        </a:buClr>
        <a:buSzPct val="100000"/>
        <a:buFont typeface="Times New Roman" pitchFamily="16" charset="0"/>
        <a:defRPr sz="3000" i="1">
          <a:solidFill>
            <a:srgbClr val="000099"/>
          </a:solidFill>
          <a:latin typeface="Arial" charset="0"/>
          <a:ea typeface="DejaVu Sans" charset="0"/>
          <a:cs typeface="DejaVu Sans" charset="0"/>
        </a:defRPr>
      </a:lvl9pPr>
    </p:titleStyle>
    <p:bodyStyle>
      <a:lvl1pPr marL="342900" indent="-342900" algn="l" defTabSz="449263" rtl="0" eaLnBrk="0" fontAlgn="base" hangingPunct="0">
        <a:lnSpc>
          <a:spcPct val="23000"/>
        </a:lnSpc>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1pPr>
      <a:lvl2pPr marL="742950" indent="-285750" algn="l" defTabSz="449263" rtl="0" eaLnBrk="0" fontAlgn="base" hangingPunct="0">
        <a:lnSpc>
          <a:spcPct val="23000"/>
        </a:lnSpc>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2pPr>
      <a:lvl3pPr marL="1143000" indent="-228600" algn="l" defTabSz="449263" rtl="0" eaLnBrk="0" fontAlgn="base" hangingPunct="0">
        <a:lnSpc>
          <a:spcPct val="23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3pPr>
      <a:lvl4pPr marL="1600200" indent="-228600" algn="l" defTabSz="449263" rtl="0" eaLnBrk="0" fontAlgn="base" hangingPunct="0">
        <a:lnSpc>
          <a:spcPct val="23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eaLnBrk="0" fontAlgn="base" hangingPunct="0">
        <a:lnSpc>
          <a:spcPct val="23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eaLnBrk="0" fontAlgn="base" hangingPunct="0">
        <a:lnSpc>
          <a:spcPct val="23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eaLnBrk="0" fontAlgn="base" hangingPunct="0">
        <a:lnSpc>
          <a:spcPct val="23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eaLnBrk="0" fontAlgn="base" hangingPunct="0">
        <a:lnSpc>
          <a:spcPct val="23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eaLnBrk="0" fontAlgn="base" hangingPunct="0">
        <a:lnSpc>
          <a:spcPct val="23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40.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41.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2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9.wmf"/></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jpg"/><Relationship Id="rId5" Type="http://schemas.openxmlformats.org/officeDocument/2006/relationships/image" Target="../media/image73.jpeg"/><Relationship Id="rId4" Type="http://schemas.openxmlformats.org/officeDocument/2006/relationships/image" Target="../media/image72.jpeg"/></Relationships>
</file>

<file path=ppt/slides/_rels/slide4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
          <p:cNvSpPr txBox="1">
            <a:spLocks noChangeArrowheads="1"/>
          </p:cNvSpPr>
          <p:nvPr/>
        </p:nvSpPr>
        <p:spPr bwMode="auto">
          <a:xfrm>
            <a:off x="1066949" y="1092200"/>
            <a:ext cx="7848773" cy="956288"/>
          </a:xfrm>
          <a:prstGeom prst="rect">
            <a:avLst/>
          </a:prstGeom>
          <a:noFill/>
          <a:ln w="9525">
            <a:noFill/>
            <a:round/>
            <a:headEnd/>
            <a:tailEnd/>
          </a:ln>
        </p:spPr>
        <p:txBody>
          <a:bodyPr wrap="square" lIns="90000" tIns="46800" rIns="90000" bIns="46800">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smtClean="0">
                <a:solidFill>
                  <a:srgbClr val="22228B"/>
                </a:solidFill>
                <a:latin typeface="Calibri" pitchFamily="32" charset="0"/>
              </a:rPr>
              <a:t>Development of a </a:t>
            </a:r>
            <a:r>
              <a:rPr lang="en-GB" sz="2800" b="1" dirty="0" err="1">
                <a:solidFill>
                  <a:srgbClr val="22228B"/>
                </a:solidFill>
                <a:latin typeface="Calibri" pitchFamily="32" charset="0"/>
              </a:rPr>
              <a:t>M</a:t>
            </a:r>
            <a:r>
              <a:rPr lang="en-GB" sz="2800" b="1" dirty="0" err="1" smtClean="0">
                <a:solidFill>
                  <a:srgbClr val="22228B"/>
                </a:solidFill>
                <a:latin typeface="Calibri" pitchFamily="32" charset="0"/>
              </a:rPr>
              <a:t>eshless</a:t>
            </a:r>
            <a:r>
              <a:rPr lang="en-GB" sz="2800" b="1" dirty="0" smtClean="0">
                <a:solidFill>
                  <a:srgbClr val="22228B"/>
                </a:solidFill>
                <a:latin typeface="Calibri" pitchFamily="32" charset="0"/>
              </a:rPr>
              <a:t> Method to Study </a:t>
            </a:r>
            <a:r>
              <a:rPr lang="en-GB" sz="2800" b="1" dirty="0" err="1" smtClean="0">
                <a:solidFill>
                  <a:srgbClr val="22228B"/>
                </a:solidFill>
                <a:latin typeface="Calibri" pitchFamily="32" charset="0"/>
              </a:rPr>
              <a:t>Multibody</a:t>
            </a:r>
            <a:r>
              <a:rPr lang="en-GB" sz="2800" b="1" dirty="0" smtClean="0">
                <a:solidFill>
                  <a:srgbClr val="22228B"/>
                </a:solidFill>
                <a:latin typeface="Calibri" pitchFamily="32" charset="0"/>
              </a:rPr>
              <a:t> Systems using CFD</a:t>
            </a:r>
            <a:endParaRPr lang="en-GB" sz="2800" b="1" dirty="0">
              <a:solidFill>
                <a:srgbClr val="22228B"/>
              </a:solidFill>
              <a:latin typeface="Calibri" pitchFamily="32" charset="0"/>
            </a:endParaRPr>
          </a:p>
        </p:txBody>
      </p:sp>
      <p:sp>
        <p:nvSpPr>
          <p:cNvPr id="2051" name="Text Box 2"/>
          <p:cNvSpPr txBox="1">
            <a:spLocks noChangeArrowheads="1"/>
          </p:cNvSpPr>
          <p:nvPr/>
        </p:nvSpPr>
        <p:spPr bwMode="auto">
          <a:xfrm>
            <a:off x="2722563" y="2615526"/>
            <a:ext cx="4138612" cy="2372061"/>
          </a:xfrm>
          <a:prstGeom prst="rect">
            <a:avLst/>
          </a:prstGeom>
          <a:noFill/>
          <a:ln w="9525">
            <a:noFill/>
            <a:round/>
            <a:headEnd/>
            <a:tailEnd/>
          </a:ln>
        </p:spPr>
        <p:txBody>
          <a:bodyPr lIns="90000" tIns="46800" rIns="90000" bIns="46800">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dirty="0">
                <a:solidFill>
                  <a:srgbClr val="3F3FF7"/>
                </a:solidFill>
                <a:latin typeface="Calibri" pitchFamily="32" charset="0"/>
              </a:rPr>
              <a:t>David </a:t>
            </a:r>
            <a:r>
              <a:rPr lang="en-GB" b="1" dirty="0" smtClean="0">
                <a:solidFill>
                  <a:srgbClr val="3F3FF7"/>
                </a:solidFill>
                <a:latin typeface="Calibri" pitchFamily="32" charset="0"/>
              </a:rPr>
              <a:t>Kennett</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dirty="0" smtClean="0">
                <a:solidFill>
                  <a:srgbClr val="3F3FF7"/>
                </a:solidFill>
                <a:latin typeface="Calibri" pitchFamily="32" charset="0"/>
              </a:rPr>
              <a:t>Prof Ken </a:t>
            </a:r>
            <a:r>
              <a:rPr lang="en-GB" b="1" dirty="0" err="1">
                <a:solidFill>
                  <a:srgbClr val="3F3FF7"/>
                </a:solidFill>
                <a:latin typeface="Calibri" pitchFamily="32" charset="0"/>
              </a:rPr>
              <a:t>Badcock</a:t>
            </a:r>
            <a:endParaRPr lang="en-GB" dirty="0">
              <a:solidFill>
                <a:srgbClr val="3F3FF7"/>
              </a:solidFill>
              <a:latin typeface="Calibri" pitchFamily="32" charset="0"/>
            </a:endParaRP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dirty="0">
              <a:solidFill>
                <a:srgbClr val="3F3FF7"/>
              </a:solidFill>
              <a:latin typeface="Calibri" pitchFamily="32" charset="0"/>
            </a:endParaRP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a:solidFill>
                  <a:srgbClr val="3F3FF7"/>
                </a:solidFill>
                <a:latin typeface="Calibri" pitchFamily="32" charset="0"/>
              </a:rPr>
              <a:t>School of Engineering</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a:solidFill>
                  <a:srgbClr val="3F3FF7"/>
                </a:solidFill>
                <a:latin typeface="Calibri" pitchFamily="32" charset="0"/>
              </a:rPr>
              <a:t>University of Liverpool</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a:solidFill>
                  <a:srgbClr val="3F3FF7"/>
                </a:solidFill>
                <a:latin typeface="Calibri" pitchFamily="32" charset="0"/>
              </a:rPr>
              <a:t>Liverpool, L69 3BX</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a:solidFill>
                  <a:srgbClr val="3F3FF7"/>
                </a:solidFill>
                <a:latin typeface="Calibri" pitchFamily="32" charset="0"/>
              </a:rPr>
              <a:t>United Kingdom</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a:solidFill>
                <a:srgbClr val="3F3FF7"/>
              </a:solidFill>
              <a:latin typeface="Calibri" pitchFamily="32" charset="0"/>
            </a:endParaRP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dirty="0">
                <a:solidFill>
                  <a:srgbClr val="3F3FF7"/>
                </a:solidFill>
                <a:latin typeface="Calibri" pitchFamily="32" charset="0"/>
              </a:rPr>
              <a:t>Email: d.kennett@liv.ac.uk</a:t>
            </a:r>
          </a:p>
        </p:txBody>
      </p:sp>
      <p:pic>
        <p:nvPicPr>
          <p:cNvPr id="2052" name="Picture 3"/>
          <p:cNvPicPr>
            <a:picLocks noChangeAspect="1" noChangeArrowheads="1"/>
          </p:cNvPicPr>
          <p:nvPr/>
        </p:nvPicPr>
        <p:blipFill>
          <a:blip r:embed="rId3" cstate="print"/>
          <a:srcRect/>
          <a:stretch>
            <a:fillRect/>
          </a:stretch>
        </p:blipFill>
        <p:spPr bwMode="auto">
          <a:xfrm>
            <a:off x="5891213" y="5516563"/>
            <a:ext cx="3529012" cy="546100"/>
          </a:xfrm>
          <a:prstGeom prst="rect">
            <a:avLst/>
          </a:prstGeom>
          <a:noFill/>
          <a:ln w="9525">
            <a:noFill/>
            <a:round/>
            <a:headEnd/>
            <a:tailEnd/>
          </a:ln>
        </p:spPr>
      </p:pic>
      <p:pic>
        <p:nvPicPr>
          <p:cNvPr id="2053" name="Picture 4"/>
          <p:cNvPicPr>
            <a:picLocks noChangeAspect="1" noChangeArrowheads="1"/>
          </p:cNvPicPr>
          <p:nvPr/>
        </p:nvPicPr>
        <p:blipFill>
          <a:blip r:embed="rId4" cstate="print"/>
          <a:srcRect/>
          <a:stretch>
            <a:fillRect/>
          </a:stretch>
        </p:blipFill>
        <p:spPr bwMode="auto">
          <a:xfrm>
            <a:off x="635001" y="5013325"/>
            <a:ext cx="2341563" cy="1195388"/>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par>
              <p:cTn id="3" fill="hold" nodeType="interactiveSeq">
                <p:stCondLst>
                  <p:cond delay="0"/>
                </p:stCondLst>
              </p:cTn>
            </p:par>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4"/>
          <p:cNvSpPr txBox="1">
            <a:spLocks noChangeArrowheads="1"/>
          </p:cNvSpPr>
          <p:nvPr/>
        </p:nvSpPr>
        <p:spPr bwMode="auto">
          <a:xfrm>
            <a:off x="612776" y="762000"/>
            <a:ext cx="3352800" cy="463550"/>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a:solidFill>
                  <a:srgbClr val="16165D"/>
                </a:solidFill>
                <a:latin typeface="Calibri" pitchFamily="32" charset="0"/>
              </a:rPr>
              <a:t>Preprocessor </a:t>
            </a:r>
          </a:p>
        </p:txBody>
      </p:sp>
      <p:sp>
        <p:nvSpPr>
          <p:cNvPr id="24579" name="Text Box 5"/>
          <p:cNvSpPr txBox="1">
            <a:spLocks noChangeArrowheads="1"/>
          </p:cNvSpPr>
          <p:nvPr/>
        </p:nvSpPr>
        <p:spPr bwMode="auto">
          <a:xfrm>
            <a:off x="779464" y="1373982"/>
            <a:ext cx="8351837" cy="366712"/>
          </a:xfrm>
          <a:prstGeom prst="rect">
            <a:avLst/>
          </a:prstGeom>
          <a:noFill/>
          <a:ln w="9525">
            <a:noFill/>
            <a:miter lim="800000"/>
            <a:headEnd/>
            <a:tailEnd/>
          </a:ln>
        </p:spPr>
        <p:txBody>
          <a:bodyPr>
            <a:spAutoFit/>
          </a:bodyPr>
          <a:lstStyle/>
          <a:p>
            <a:pPr>
              <a:spcBef>
                <a:spcPct val="50000"/>
              </a:spcBef>
            </a:pPr>
            <a:endParaRPr lang="en-US"/>
          </a:p>
        </p:txBody>
      </p:sp>
      <p:sp>
        <p:nvSpPr>
          <p:cNvPr id="17412" name="Text Box 6"/>
          <p:cNvSpPr txBox="1">
            <a:spLocks noChangeArrowheads="1"/>
          </p:cNvSpPr>
          <p:nvPr/>
        </p:nvSpPr>
        <p:spPr bwMode="auto">
          <a:xfrm>
            <a:off x="635001" y="1405878"/>
            <a:ext cx="8569325" cy="2554545"/>
          </a:xfrm>
          <a:prstGeom prst="rect">
            <a:avLst/>
          </a:prstGeom>
          <a:noFill/>
          <a:ln w="9525">
            <a:noFill/>
            <a:miter lim="800000"/>
            <a:headEnd/>
            <a:tailEnd/>
          </a:ln>
        </p:spPr>
        <p:txBody>
          <a:bodyPr>
            <a:spAutoFit/>
          </a:bodyPr>
          <a:lstStyle/>
          <a:p>
            <a:pPr>
              <a:spcBef>
                <a:spcPct val="50000"/>
              </a:spcBef>
              <a:defRPr/>
            </a:pPr>
            <a:r>
              <a:rPr lang="en-GB" sz="2000" dirty="0">
                <a:solidFill>
                  <a:schemeClr val="tx1"/>
                </a:solidFill>
              </a:rPr>
              <a:t>The point </a:t>
            </a:r>
            <a:r>
              <a:rPr lang="en-GB" sz="2000" dirty="0" smtClean="0">
                <a:solidFill>
                  <a:schemeClr val="tx1"/>
                </a:solidFill>
              </a:rPr>
              <a:t>distributions currently </a:t>
            </a:r>
            <a:r>
              <a:rPr lang="en-GB" sz="2000" dirty="0">
                <a:solidFill>
                  <a:schemeClr val="tx1"/>
                </a:solidFill>
              </a:rPr>
              <a:t>come from </a:t>
            </a:r>
            <a:r>
              <a:rPr lang="en-GB" sz="2000" dirty="0" smtClean="0">
                <a:solidFill>
                  <a:schemeClr val="tx1"/>
                </a:solidFill>
              </a:rPr>
              <a:t>overlapping CFD meshes generated around each body or component separately.</a:t>
            </a:r>
          </a:p>
          <a:p>
            <a:pPr>
              <a:spcBef>
                <a:spcPct val="50000"/>
              </a:spcBef>
              <a:defRPr/>
            </a:pPr>
            <a:endParaRPr lang="en-GB" sz="2000" dirty="0" smtClean="0">
              <a:solidFill>
                <a:schemeClr val="tx1"/>
              </a:solidFill>
            </a:endParaRPr>
          </a:p>
          <a:p>
            <a:pPr>
              <a:spcBef>
                <a:spcPct val="50000"/>
              </a:spcBef>
              <a:defRPr/>
            </a:pPr>
            <a:r>
              <a:rPr lang="en-GB" sz="2000" dirty="0" err="1" smtClean="0">
                <a:solidFill>
                  <a:schemeClr val="tx1"/>
                </a:solidFill>
              </a:rPr>
              <a:t>Preprocessor</a:t>
            </a:r>
            <a:r>
              <a:rPr lang="en-GB" sz="2000" dirty="0" smtClean="0">
                <a:solidFill>
                  <a:schemeClr val="tx1"/>
                </a:solidFill>
              </a:rPr>
              <a:t> stage basically consists of two components:</a:t>
            </a:r>
            <a:endParaRPr lang="en-GB" sz="2000" dirty="0">
              <a:solidFill>
                <a:schemeClr val="tx1"/>
              </a:solidFill>
            </a:endParaRPr>
          </a:p>
          <a:p>
            <a:pPr marL="457200" indent="-457200">
              <a:spcBef>
                <a:spcPct val="50000"/>
              </a:spcBef>
              <a:buFont typeface="+mj-lt"/>
              <a:buAutoNum type="arabicPeriod"/>
              <a:defRPr/>
            </a:pPr>
            <a:r>
              <a:rPr lang="en-GB" sz="2000" dirty="0">
                <a:solidFill>
                  <a:schemeClr val="tx1"/>
                </a:solidFill>
              </a:rPr>
              <a:t>Ensure the boundaries are respected (points within/behind walls etc).</a:t>
            </a:r>
          </a:p>
          <a:p>
            <a:pPr marL="457200" indent="-457200">
              <a:spcBef>
                <a:spcPct val="50000"/>
              </a:spcBef>
              <a:buFont typeface="+mj-lt"/>
              <a:buAutoNum type="arabicPeriod"/>
              <a:defRPr/>
            </a:pPr>
            <a:r>
              <a:rPr lang="en-GB" sz="2000" dirty="0">
                <a:solidFill>
                  <a:schemeClr val="tx1"/>
                </a:solidFill>
              </a:rPr>
              <a:t>Stencil selection of the interior points to give the most accurate results.</a:t>
            </a:r>
          </a:p>
        </p:txBody>
      </p:sp>
      <p:sp>
        <p:nvSpPr>
          <p:cNvPr id="5" name="TextBox 4"/>
          <p:cNvSpPr txBox="1"/>
          <p:nvPr/>
        </p:nvSpPr>
        <p:spPr>
          <a:xfrm>
            <a:off x="685595" y="4509120"/>
            <a:ext cx="8351837" cy="1477328"/>
          </a:xfrm>
          <a:prstGeom prst="rect">
            <a:avLst/>
          </a:prstGeom>
          <a:noFill/>
        </p:spPr>
        <p:txBody>
          <a:bodyPr>
            <a:spAutoFit/>
          </a:bodyPr>
          <a:lstStyle/>
          <a:p>
            <a:pPr>
              <a:defRPr/>
            </a:pPr>
            <a:r>
              <a:rPr lang="en-GB" dirty="0">
                <a:solidFill>
                  <a:schemeClr val="tx1"/>
                </a:solidFill>
                <a:latin typeface="+mj-lt"/>
              </a:rPr>
              <a:t>D.J. Kennett, S. </a:t>
            </a:r>
            <a:r>
              <a:rPr lang="en-GB" dirty="0" err="1">
                <a:solidFill>
                  <a:schemeClr val="tx1"/>
                </a:solidFill>
                <a:latin typeface="+mj-lt"/>
              </a:rPr>
              <a:t>Timme</a:t>
            </a:r>
            <a:r>
              <a:rPr lang="en-GB" dirty="0">
                <a:solidFill>
                  <a:schemeClr val="tx1"/>
                </a:solidFill>
                <a:latin typeface="+mj-lt"/>
              </a:rPr>
              <a:t>, J. </a:t>
            </a:r>
            <a:r>
              <a:rPr lang="en-GB" dirty="0" err="1">
                <a:solidFill>
                  <a:schemeClr val="tx1"/>
                </a:solidFill>
                <a:latin typeface="+mj-lt"/>
              </a:rPr>
              <a:t>Angulo</a:t>
            </a:r>
            <a:r>
              <a:rPr lang="en-GB" dirty="0">
                <a:solidFill>
                  <a:schemeClr val="tx1"/>
                </a:solidFill>
                <a:latin typeface="+mj-lt"/>
              </a:rPr>
              <a:t>, K.J. </a:t>
            </a:r>
            <a:r>
              <a:rPr lang="en-GB" dirty="0" err="1">
                <a:solidFill>
                  <a:schemeClr val="tx1"/>
                </a:solidFill>
                <a:latin typeface="+mj-lt"/>
              </a:rPr>
              <a:t>Badcock</a:t>
            </a:r>
            <a:r>
              <a:rPr lang="en-GB" dirty="0">
                <a:solidFill>
                  <a:schemeClr val="tx1"/>
                </a:solidFill>
                <a:latin typeface="+mj-lt"/>
              </a:rPr>
              <a:t>, </a:t>
            </a:r>
            <a:r>
              <a:rPr lang="en-GB" b="1" dirty="0" smtClean="0">
                <a:solidFill>
                  <a:schemeClr val="tx1"/>
                </a:solidFill>
                <a:latin typeface="+mj-lt"/>
              </a:rPr>
              <a:t>“Semi-</a:t>
            </a:r>
            <a:r>
              <a:rPr lang="en-GB" b="1" dirty="0" err="1" smtClean="0">
                <a:solidFill>
                  <a:schemeClr val="tx1"/>
                </a:solidFill>
                <a:latin typeface="+mj-lt"/>
              </a:rPr>
              <a:t>Meshless</a:t>
            </a:r>
            <a:r>
              <a:rPr lang="en-GB" b="1" dirty="0" smtClean="0">
                <a:solidFill>
                  <a:schemeClr val="tx1"/>
                </a:solidFill>
                <a:latin typeface="+mj-lt"/>
              </a:rPr>
              <a:t> Stencil Selection for Anisotropic Point Distributions” </a:t>
            </a:r>
            <a:r>
              <a:rPr lang="en-GB" dirty="0" smtClean="0">
                <a:solidFill>
                  <a:schemeClr val="tx1"/>
                </a:solidFill>
              </a:rPr>
              <a:t>International Journal of Computational Fluid Dynamics, 2012, Vol. 26, No. 9-10, pp. 463-487</a:t>
            </a:r>
            <a:endParaRPr lang="en-GB" dirty="0">
              <a:solidFill>
                <a:schemeClr val="tx1"/>
              </a:solidFill>
            </a:endParaRPr>
          </a:p>
          <a:p>
            <a:pPr>
              <a:defRPr/>
            </a:pPr>
            <a:endParaRPr lang="en-GB" dirty="0">
              <a:solidFill>
                <a:schemeClr val="tx1"/>
              </a:solidFill>
              <a:latin typeface="+mj-lt"/>
            </a:endParaRPr>
          </a:p>
          <a:p>
            <a:pPr>
              <a:defRPr/>
            </a:pPr>
            <a:endParaRPr lang="en-GB"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
          <p:cNvSpPr txBox="1">
            <a:spLocks noChangeArrowheads="1"/>
          </p:cNvSpPr>
          <p:nvPr/>
        </p:nvSpPr>
        <p:spPr bwMode="auto">
          <a:xfrm>
            <a:off x="612776" y="762001"/>
            <a:ext cx="3352800" cy="460375"/>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a:solidFill>
                  <a:srgbClr val="16165D"/>
                </a:solidFill>
                <a:latin typeface="Calibri" pitchFamily="32" charset="0"/>
              </a:rPr>
              <a:t>Stencil selection</a:t>
            </a:r>
          </a:p>
        </p:txBody>
      </p:sp>
      <p:sp>
        <p:nvSpPr>
          <p:cNvPr id="27651" name="Text Box 2"/>
          <p:cNvSpPr txBox="1">
            <a:spLocks noChangeArrowheads="1"/>
          </p:cNvSpPr>
          <p:nvPr/>
        </p:nvSpPr>
        <p:spPr bwMode="auto">
          <a:xfrm>
            <a:off x="5027614" y="1557340"/>
            <a:ext cx="4248150" cy="961418"/>
          </a:xfrm>
          <a:prstGeom prst="rect">
            <a:avLst/>
          </a:prstGeom>
          <a:noFill/>
          <a:ln w="9525">
            <a:noFill/>
            <a:round/>
            <a:headEnd/>
            <a:tailEnd/>
          </a:ln>
        </p:spPr>
        <p:txBody>
          <a:bodyPr lIns="90000" tIns="46800" rIns="90000" bIns="46800">
            <a:spAutoFit/>
          </a:bodyPr>
          <a:lstStyle/>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smtClean="0">
                <a:solidFill>
                  <a:srgbClr val="000000"/>
                </a:solidFill>
              </a:rPr>
              <a:t>Grids are </a:t>
            </a:r>
            <a:r>
              <a:rPr lang="en-GB" sz="1600" dirty="0">
                <a:solidFill>
                  <a:srgbClr val="000000"/>
                </a:solidFill>
              </a:rPr>
              <a:t>anisotropic in regions where the flow is expected to vary.</a:t>
            </a:r>
          </a:p>
          <a:p>
            <a:pPr>
              <a:spcBef>
                <a:spcPts val="100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dirty="0">
              <a:solidFill>
                <a:srgbClr val="000000"/>
              </a:solidFill>
            </a:endParaRPr>
          </a:p>
        </p:txBody>
      </p:sp>
      <p:pic>
        <p:nvPicPr>
          <p:cNvPr id="27652" name="Picture 3" descr="structgrid.jpeg"/>
          <p:cNvPicPr>
            <a:picLocks noChangeAspect="1"/>
          </p:cNvPicPr>
          <p:nvPr/>
        </p:nvPicPr>
        <p:blipFill>
          <a:blip r:embed="rId3" cstate="print"/>
          <a:srcRect/>
          <a:stretch>
            <a:fillRect/>
          </a:stretch>
        </p:blipFill>
        <p:spPr bwMode="auto">
          <a:xfrm>
            <a:off x="419099" y="1341438"/>
            <a:ext cx="4292600" cy="3816350"/>
          </a:xfrm>
          <a:prstGeom prst="rect">
            <a:avLst/>
          </a:prstGeom>
          <a:noFill/>
          <a:ln w="9525">
            <a:noFill/>
            <a:miter lim="800000"/>
            <a:headEnd/>
            <a:tailEnd/>
          </a:ln>
        </p:spPr>
      </p:pic>
      <p:pic>
        <p:nvPicPr>
          <p:cNvPr id="27653" name="Picture 4" descr="ss1.jpg"/>
          <p:cNvPicPr>
            <a:picLocks noChangeAspect="1"/>
          </p:cNvPicPr>
          <p:nvPr/>
        </p:nvPicPr>
        <p:blipFill>
          <a:blip r:embed="rId4" cstate="print"/>
          <a:srcRect/>
          <a:stretch>
            <a:fillRect/>
          </a:stretch>
        </p:blipFill>
        <p:spPr bwMode="auto">
          <a:xfrm>
            <a:off x="6035676" y="2133602"/>
            <a:ext cx="2424113" cy="2054225"/>
          </a:xfrm>
          <a:prstGeom prst="rect">
            <a:avLst/>
          </a:prstGeom>
          <a:noFill/>
          <a:ln w="9525">
            <a:noFill/>
            <a:miter lim="800000"/>
            <a:headEnd/>
            <a:tailEnd/>
          </a:ln>
        </p:spPr>
      </p:pic>
      <p:sp>
        <p:nvSpPr>
          <p:cNvPr id="27654" name="Text Box 2"/>
          <p:cNvSpPr txBox="1">
            <a:spLocks noChangeArrowheads="1"/>
          </p:cNvSpPr>
          <p:nvPr/>
        </p:nvSpPr>
        <p:spPr bwMode="auto">
          <a:xfrm>
            <a:off x="5172075" y="4292602"/>
            <a:ext cx="4248150" cy="961418"/>
          </a:xfrm>
          <a:prstGeom prst="rect">
            <a:avLst/>
          </a:prstGeom>
          <a:noFill/>
          <a:ln w="9525">
            <a:noFill/>
            <a:round/>
            <a:headEnd/>
            <a:tailEnd/>
          </a:ln>
        </p:spPr>
        <p:txBody>
          <a:bodyPr lIns="90000" tIns="46800" rIns="90000" bIns="46800">
            <a:spAutoFit/>
          </a:bodyPr>
          <a:lstStyle/>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000000"/>
                </a:solidFill>
              </a:rPr>
              <a:t>Nearest neighbour algorithms give very poor stencils in the regions of most interest.</a:t>
            </a:r>
          </a:p>
          <a:p>
            <a:pPr>
              <a:spcBef>
                <a:spcPts val="100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blayerpointsPRES.jpeg"/>
          <p:cNvPicPr>
            <a:picLocks noChangeAspect="1"/>
          </p:cNvPicPr>
          <p:nvPr/>
        </p:nvPicPr>
        <p:blipFill>
          <a:blip r:embed="rId2" cstate="print"/>
          <a:stretch>
            <a:fillRect/>
          </a:stretch>
        </p:blipFill>
        <p:spPr>
          <a:xfrm>
            <a:off x="778918" y="836712"/>
            <a:ext cx="4032448" cy="2058844"/>
          </a:xfrm>
          <a:prstGeom prst="rect">
            <a:avLst/>
          </a:prstGeom>
        </p:spPr>
      </p:pic>
      <p:pic>
        <p:nvPicPr>
          <p:cNvPr id="4" name="Picture 3" descr="blayerPRES.jpeg"/>
          <p:cNvPicPr>
            <a:picLocks noChangeAspect="1"/>
          </p:cNvPicPr>
          <p:nvPr/>
        </p:nvPicPr>
        <p:blipFill>
          <a:blip r:embed="rId3" cstate="print"/>
          <a:stretch>
            <a:fillRect/>
          </a:stretch>
        </p:blipFill>
        <p:spPr>
          <a:xfrm>
            <a:off x="4955381" y="836712"/>
            <a:ext cx="4076708" cy="2088232"/>
          </a:xfrm>
          <a:prstGeom prst="rect">
            <a:avLst/>
          </a:prstGeom>
        </p:spPr>
      </p:pic>
      <p:pic>
        <p:nvPicPr>
          <p:cNvPr id="5" name="Picture 4" descr="blayerstencilellipsePRES.jpeg"/>
          <p:cNvPicPr>
            <a:picLocks noChangeAspect="1"/>
          </p:cNvPicPr>
          <p:nvPr/>
        </p:nvPicPr>
        <p:blipFill>
          <a:blip r:embed="rId4" cstate="print"/>
          <a:stretch>
            <a:fillRect/>
          </a:stretch>
        </p:blipFill>
        <p:spPr>
          <a:xfrm>
            <a:off x="5027390" y="2852936"/>
            <a:ext cx="3856142" cy="3429000"/>
          </a:xfrm>
          <a:prstGeom prst="rect">
            <a:avLst/>
          </a:prstGeom>
        </p:spPr>
      </p:pic>
      <p:pic>
        <p:nvPicPr>
          <p:cNvPr id="6" name="Picture 5" descr="blayerstencilPRES.jpeg"/>
          <p:cNvPicPr>
            <a:picLocks noChangeAspect="1"/>
          </p:cNvPicPr>
          <p:nvPr/>
        </p:nvPicPr>
        <p:blipFill>
          <a:blip r:embed="rId5" cstate="print"/>
          <a:stretch>
            <a:fillRect/>
          </a:stretch>
        </p:blipFill>
        <p:spPr>
          <a:xfrm>
            <a:off x="922934" y="2852938"/>
            <a:ext cx="3888432" cy="34577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
          <p:cNvSpPr txBox="1">
            <a:spLocks noChangeArrowheads="1"/>
          </p:cNvSpPr>
          <p:nvPr/>
        </p:nvSpPr>
        <p:spPr bwMode="auto">
          <a:xfrm>
            <a:off x="562894" y="836714"/>
            <a:ext cx="3352800" cy="460375"/>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a:solidFill>
                  <a:srgbClr val="16165D"/>
                </a:solidFill>
                <a:latin typeface="Calibri" pitchFamily="32" charset="0"/>
              </a:rPr>
              <a:t>Stencil selection</a:t>
            </a:r>
          </a:p>
        </p:txBody>
      </p:sp>
      <p:sp>
        <p:nvSpPr>
          <p:cNvPr id="31747" name="Text Box 2"/>
          <p:cNvSpPr txBox="1">
            <a:spLocks noChangeArrowheads="1"/>
          </p:cNvSpPr>
          <p:nvPr/>
        </p:nvSpPr>
        <p:spPr bwMode="auto">
          <a:xfrm>
            <a:off x="5819477" y="2054796"/>
            <a:ext cx="3249612" cy="2813207"/>
          </a:xfrm>
          <a:prstGeom prst="rect">
            <a:avLst/>
          </a:prstGeom>
          <a:noFill/>
          <a:ln w="9525">
            <a:noFill/>
            <a:round/>
            <a:headEnd/>
            <a:tailEnd/>
          </a:ln>
        </p:spPr>
        <p:txBody>
          <a:bodyPr lIns="90000" tIns="46800" rIns="90000" bIns="46800">
            <a:spAutoFit/>
          </a:bodyPr>
          <a:lstStyle/>
          <a:p>
            <a:pPr marL="285750" indent="-285750">
              <a:spcBef>
                <a:spcPts val="1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a:solidFill>
                  <a:srgbClr val="000000"/>
                </a:solidFill>
              </a:rPr>
              <a:t>Define the resolving vector to point in the direction in which we expect the flow to vary the most. </a:t>
            </a:r>
            <a:endParaRPr lang="en-GB" sz="1600" dirty="0" smtClean="0">
              <a:solidFill>
                <a:srgbClr val="000000"/>
              </a:solidFill>
            </a:endParaRPr>
          </a:p>
          <a:p>
            <a:pPr marL="285750" indent="-285750">
              <a:spcBef>
                <a:spcPts val="1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smtClean="0">
                <a:solidFill>
                  <a:srgbClr val="000000"/>
                </a:solidFill>
              </a:rPr>
              <a:t>It </a:t>
            </a:r>
            <a:r>
              <a:rPr lang="en-GB" sz="1600" dirty="0">
                <a:solidFill>
                  <a:srgbClr val="000000"/>
                </a:solidFill>
              </a:rPr>
              <a:t>is best to have very fine stencils in this direction, so that the least squares procedure can approximate the function better. </a:t>
            </a:r>
          </a:p>
          <a:p>
            <a:pPr>
              <a:spcBef>
                <a:spcPts val="100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dirty="0">
              <a:solidFill>
                <a:srgbClr val="000000"/>
              </a:solidFill>
            </a:endParaRPr>
          </a:p>
        </p:txBody>
      </p:sp>
      <p:pic>
        <p:nvPicPr>
          <p:cNvPr id="31748" name="Picture 8"/>
          <p:cNvPicPr>
            <a:picLocks noChangeAspect="1" noChangeArrowheads="1"/>
          </p:cNvPicPr>
          <p:nvPr/>
        </p:nvPicPr>
        <p:blipFill>
          <a:blip r:embed="rId3" cstate="print"/>
          <a:srcRect/>
          <a:stretch>
            <a:fillRect/>
          </a:stretch>
        </p:blipFill>
        <p:spPr bwMode="auto">
          <a:xfrm>
            <a:off x="6683399" y="4869136"/>
            <a:ext cx="1209675" cy="971550"/>
          </a:xfrm>
          <a:prstGeom prst="rect">
            <a:avLst/>
          </a:prstGeom>
          <a:noFill/>
          <a:ln w="9525">
            <a:noFill/>
            <a:miter lim="800000"/>
            <a:headEnd/>
            <a:tailEnd/>
          </a:ln>
        </p:spPr>
      </p:pic>
      <p:sp>
        <p:nvSpPr>
          <p:cNvPr id="31749" name="Text Box 2"/>
          <p:cNvSpPr txBox="1">
            <a:spLocks noChangeArrowheads="1"/>
          </p:cNvSpPr>
          <p:nvPr/>
        </p:nvSpPr>
        <p:spPr bwMode="auto">
          <a:xfrm>
            <a:off x="926769" y="4744057"/>
            <a:ext cx="4892707" cy="1828322"/>
          </a:xfrm>
          <a:prstGeom prst="rect">
            <a:avLst/>
          </a:prstGeom>
          <a:noFill/>
          <a:ln w="9525">
            <a:noFill/>
            <a:round/>
            <a:headEnd/>
            <a:tailEnd/>
          </a:ln>
        </p:spPr>
        <p:txBody>
          <a:bodyPr wrap="square" lIns="90000" tIns="46800" rIns="90000" bIns="46800">
            <a:spAutoFit/>
          </a:bodyPr>
          <a:lstStyle/>
          <a:p>
            <a:pPr marL="285750" indent="-285750">
              <a:spcBef>
                <a:spcPts val="1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a:solidFill>
                  <a:srgbClr val="000000"/>
                </a:solidFill>
              </a:rPr>
              <a:t>The length of this vector should reflect the strength of the expected gradients in this region. </a:t>
            </a:r>
            <a:endParaRPr lang="en-GB" sz="1600" dirty="0" smtClean="0">
              <a:solidFill>
                <a:srgbClr val="000000"/>
              </a:solidFill>
            </a:endParaRPr>
          </a:p>
          <a:p>
            <a:pPr marL="285750" indent="-285750">
              <a:spcBef>
                <a:spcPts val="1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smtClean="0">
                <a:solidFill>
                  <a:srgbClr val="000000"/>
                </a:solidFill>
              </a:rPr>
              <a:t>We </a:t>
            </a:r>
            <a:r>
              <a:rPr lang="en-GB" sz="1600" dirty="0">
                <a:solidFill>
                  <a:srgbClr val="000000"/>
                </a:solidFill>
              </a:rPr>
              <a:t>use an inverse distance method, with the distance being the finest distance in the original grid stencil.</a:t>
            </a:r>
          </a:p>
          <a:p>
            <a:pPr>
              <a:spcBef>
                <a:spcPts val="100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dirty="0">
              <a:solidFill>
                <a:srgbClr val="000000"/>
              </a:solidFill>
            </a:endParaRPr>
          </a:p>
        </p:txBody>
      </p:sp>
      <p:grpSp>
        <p:nvGrpSpPr>
          <p:cNvPr id="7" name="Group 299"/>
          <p:cNvGrpSpPr/>
          <p:nvPr/>
        </p:nvGrpSpPr>
        <p:grpSpPr>
          <a:xfrm>
            <a:off x="418901" y="1988865"/>
            <a:ext cx="4682770" cy="2232248"/>
            <a:chOff x="2051720" y="3356992"/>
            <a:chExt cx="4320480" cy="2232248"/>
          </a:xfrm>
        </p:grpSpPr>
        <p:cxnSp>
          <p:nvCxnSpPr>
            <p:cNvPr id="8" name="Straight Arrow Connector 7"/>
            <p:cNvCxnSpPr/>
            <p:nvPr/>
          </p:nvCxnSpPr>
          <p:spPr>
            <a:xfrm flipV="1">
              <a:off x="2051720" y="4365104"/>
              <a:ext cx="4320480" cy="864096"/>
            </a:xfrm>
            <a:prstGeom prst="straightConnector1">
              <a:avLst/>
            </a:prstGeom>
            <a:ln w="31750" cmpd="sng">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6200000" flipV="1">
              <a:off x="3815916" y="3753036"/>
              <a:ext cx="792088" cy="144016"/>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0" name="Group 105"/>
            <p:cNvGrpSpPr/>
            <p:nvPr/>
          </p:nvGrpSpPr>
          <p:grpSpPr>
            <a:xfrm>
              <a:off x="4572000" y="4797152"/>
              <a:ext cx="74239" cy="290483"/>
              <a:chOff x="2691147" y="1774850"/>
              <a:chExt cx="74239" cy="290483"/>
            </a:xfrm>
          </p:grpSpPr>
          <p:cxnSp>
            <p:nvCxnSpPr>
              <p:cNvPr id="38" name="Straight Arrow Connector 37"/>
              <p:cNvCxnSpPr/>
              <p:nvPr/>
            </p:nvCxnSpPr>
            <p:spPr>
              <a:xfrm rot="16500000" flipH="1">
                <a:off x="2628058" y="1928004"/>
                <a:ext cx="218476" cy="56181"/>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700000" flipH="1">
                <a:off x="2610000" y="1855997"/>
                <a:ext cx="218476" cy="56181"/>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4355976" y="3356992"/>
              <a:ext cx="1440160" cy="369332"/>
            </a:xfrm>
            <a:prstGeom prst="rect">
              <a:avLst/>
            </a:prstGeom>
            <a:noFill/>
          </p:spPr>
          <p:txBody>
            <a:bodyPr wrap="square" rtlCol="0">
              <a:spAutoFit/>
            </a:bodyPr>
            <a:lstStyle/>
            <a:p>
              <a:r>
                <a:rPr lang="en-GB" u="sng" dirty="0" smtClean="0"/>
                <a:t>v</a:t>
              </a:r>
              <a:endParaRPr lang="en-GB" u="sng" baseline="-25000" dirty="0"/>
            </a:p>
          </p:txBody>
        </p:sp>
        <p:sp>
          <p:nvSpPr>
            <p:cNvPr id="12" name="TextBox 11"/>
            <p:cNvSpPr txBox="1"/>
            <p:nvPr/>
          </p:nvSpPr>
          <p:spPr>
            <a:xfrm>
              <a:off x="4644008" y="4725144"/>
              <a:ext cx="276866" cy="369332"/>
            </a:xfrm>
            <a:prstGeom prst="rect">
              <a:avLst/>
            </a:prstGeom>
            <a:noFill/>
          </p:spPr>
          <p:txBody>
            <a:bodyPr wrap="none" rtlCol="0">
              <a:spAutoFit/>
            </a:bodyPr>
            <a:lstStyle/>
            <a:p>
              <a:r>
                <a:rPr lang="el-GR" dirty="0" smtClean="0"/>
                <a:t>γ</a:t>
              </a:r>
              <a:endParaRPr lang="en-GB" dirty="0"/>
            </a:p>
          </p:txBody>
        </p:sp>
        <p:grpSp>
          <p:nvGrpSpPr>
            <p:cNvPr id="13" name="Group 67"/>
            <p:cNvGrpSpPr/>
            <p:nvPr/>
          </p:nvGrpSpPr>
          <p:grpSpPr>
            <a:xfrm>
              <a:off x="5652120" y="4221088"/>
              <a:ext cx="144016" cy="144016"/>
              <a:chOff x="2051720" y="2348880"/>
              <a:chExt cx="144016" cy="144016"/>
            </a:xfrm>
          </p:grpSpPr>
          <p:cxnSp>
            <p:nvCxnSpPr>
              <p:cNvPr id="36" name="Straight Connector 35"/>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67"/>
            <p:cNvGrpSpPr/>
            <p:nvPr/>
          </p:nvGrpSpPr>
          <p:grpSpPr>
            <a:xfrm>
              <a:off x="5724128" y="4581128"/>
              <a:ext cx="144016" cy="144016"/>
              <a:chOff x="2051720" y="2348880"/>
              <a:chExt cx="144016" cy="144016"/>
            </a:xfrm>
          </p:grpSpPr>
          <p:cxnSp>
            <p:nvCxnSpPr>
              <p:cNvPr id="34" name="Straight Connector 33"/>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67"/>
            <p:cNvGrpSpPr/>
            <p:nvPr/>
          </p:nvGrpSpPr>
          <p:grpSpPr>
            <a:xfrm>
              <a:off x="5796136" y="4941168"/>
              <a:ext cx="144016" cy="144016"/>
              <a:chOff x="2051720" y="2348880"/>
              <a:chExt cx="144016" cy="144016"/>
            </a:xfrm>
          </p:grpSpPr>
          <p:cxnSp>
            <p:nvCxnSpPr>
              <p:cNvPr id="32" name="Straight Connector 31"/>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67"/>
            <p:cNvGrpSpPr/>
            <p:nvPr/>
          </p:nvGrpSpPr>
          <p:grpSpPr>
            <a:xfrm>
              <a:off x="4355976" y="5013176"/>
              <a:ext cx="144016" cy="144016"/>
              <a:chOff x="2051720" y="2348880"/>
              <a:chExt cx="144016" cy="144016"/>
            </a:xfrm>
          </p:grpSpPr>
          <p:cxnSp>
            <p:nvCxnSpPr>
              <p:cNvPr id="30" name="Straight Connector 29"/>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67"/>
            <p:cNvGrpSpPr/>
            <p:nvPr/>
          </p:nvGrpSpPr>
          <p:grpSpPr>
            <a:xfrm>
              <a:off x="4211960" y="4293096"/>
              <a:ext cx="144016" cy="144016"/>
              <a:chOff x="2051720" y="2348880"/>
              <a:chExt cx="144016" cy="144016"/>
            </a:xfrm>
          </p:grpSpPr>
          <p:cxnSp>
            <p:nvCxnSpPr>
              <p:cNvPr id="28" name="Straight Connector 27"/>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67"/>
            <p:cNvGrpSpPr/>
            <p:nvPr/>
          </p:nvGrpSpPr>
          <p:grpSpPr>
            <a:xfrm>
              <a:off x="2771800" y="4725144"/>
              <a:ext cx="144016" cy="144016"/>
              <a:chOff x="2051720" y="2348880"/>
              <a:chExt cx="144016" cy="144016"/>
            </a:xfrm>
          </p:grpSpPr>
          <p:cxnSp>
            <p:nvCxnSpPr>
              <p:cNvPr id="26" name="Straight Connector 25"/>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67"/>
            <p:cNvGrpSpPr/>
            <p:nvPr/>
          </p:nvGrpSpPr>
          <p:grpSpPr>
            <a:xfrm>
              <a:off x="2843808" y="5085184"/>
              <a:ext cx="144016" cy="144016"/>
              <a:chOff x="2051720" y="2348880"/>
              <a:chExt cx="144016" cy="144016"/>
            </a:xfrm>
          </p:grpSpPr>
          <p:cxnSp>
            <p:nvCxnSpPr>
              <p:cNvPr id="24" name="Straight Connector 23"/>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67"/>
            <p:cNvGrpSpPr/>
            <p:nvPr/>
          </p:nvGrpSpPr>
          <p:grpSpPr>
            <a:xfrm>
              <a:off x="2915816" y="5445224"/>
              <a:ext cx="144016" cy="144016"/>
              <a:chOff x="2051720" y="2348880"/>
              <a:chExt cx="144016" cy="144016"/>
            </a:xfrm>
          </p:grpSpPr>
          <p:cxnSp>
            <p:nvCxnSpPr>
              <p:cNvPr id="22" name="Straight Connector 21"/>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4139952" y="4437112"/>
              <a:ext cx="377436" cy="784830"/>
            </a:xfrm>
            <a:prstGeom prst="rect">
              <a:avLst/>
            </a:prstGeom>
            <a:noFill/>
          </p:spPr>
          <p:txBody>
            <a:bodyPr wrap="none" rtlCol="0">
              <a:spAutoFit/>
            </a:bodyPr>
            <a:lstStyle/>
            <a:p>
              <a:r>
                <a:rPr lang="en-GB" sz="4500" b="1" dirty="0" smtClean="0"/>
                <a:t>*</a:t>
              </a:r>
              <a:endParaRPr lang="en-GB" sz="4500" b="1" dirty="0"/>
            </a:p>
          </p:txBody>
        </p:sp>
      </p:grpSp>
      <p:sp>
        <p:nvSpPr>
          <p:cNvPr id="40" name="TextBox 39"/>
          <p:cNvSpPr txBox="1"/>
          <p:nvPr/>
        </p:nvSpPr>
        <p:spPr>
          <a:xfrm>
            <a:off x="2659437" y="3068985"/>
            <a:ext cx="471604" cy="784830"/>
          </a:xfrm>
          <a:prstGeom prst="rect">
            <a:avLst/>
          </a:prstGeom>
          <a:noFill/>
        </p:spPr>
        <p:txBody>
          <a:bodyPr wrap="none" rtlCol="0">
            <a:spAutoFit/>
          </a:bodyPr>
          <a:lstStyle/>
          <a:p>
            <a:r>
              <a:rPr lang="en-GB" sz="4500" b="1" dirty="0" smtClean="0">
                <a:solidFill>
                  <a:schemeClr val="tx1"/>
                </a:solidFill>
                <a:latin typeface="Calibri" pitchFamily="34" charset="0"/>
                <a:cs typeface="Calibri" pitchFamily="34" charset="0"/>
              </a:rPr>
              <a:t>*</a:t>
            </a:r>
            <a:endParaRPr lang="en-GB" sz="4500" dirty="0">
              <a:solidFill>
                <a:schemeClr val="tx1"/>
              </a:solidFill>
              <a:latin typeface="Californian FB" pitchFamily="18" charset="0"/>
            </a:endParaRPr>
          </a:p>
        </p:txBody>
      </p:sp>
      <p:sp>
        <p:nvSpPr>
          <p:cNvPr id="41" name="Text Box 2"/>
          <p:cNvSpPr txBox="1">
            <a:spLocks noChangeArrowheads="1"/>
          </p:cNvSpPr>
          <p:nvPr/>
        </p:nvSpPr>
        <p:spPr bwMode="auto">
          <a:xfrm>
            <a:off x="562894" y="1340769"/>
            <a:ext cx="8280920" cy="715197"/>
          </a:xfrm>
          <a:prstGeom prst="rect">
            <a:avLst/>
          </a:prstGeom>
          <a:noFill/>
          <a:ln w="9525">
            <a:noFill/>
            <a:round/>
            <a:headEnd/>
            <a:tailEnd/>
          </a:ln>
        </p:spPr>
        <p:txBody>
          <a:bodyPr wrap="square" lIns="90000" tIns="46800" rIns="90000" bIns="46800">
            <a:spAutoFit/>
          </a:bodyPr>
          <a:lstStyle/>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smtClean="0">
                <a:solidFill>
                  <a:srgbClr val="000000"/>
                </a:solidFill>
              </a:rPr>
              <a:t>Use the original connectivity of the input domains to help in the selection : semi-</a:t>
            </a:r>
            <a:r>
              <a:rPr lang="en-GB" sz="1600" dirty="0" err="1" smtClean="0">
                <a:solidFill>
                  <a:srgbClr val="000000"/>
                </a:solidFill>
              </a:rPr>
              <a:t>meshless</a:t>
            </a:r>
            <a:r>
              <a:rPr lang="en-GB" sz="1600" dirty="0" smtClean="0">
                <a:solidFill>
                  <a:srgbClr val="000000"/>
                </a:solidFill>
              </a:rPr>
              <a:t>.</a:t>
            </a:r>
            <a:endParaRPr lang="en-GB" sz="1600" dirty="0">
              <a:solidFill>
                <a:srgbClr val="000000"/>
              </a:solidFill>
            </a:endParaRPr>
          </a:p>
          <a:p>
            <a:pPr>
              <a:spcBef>
                <a:spcPts val="100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
          <p:cNvSpPr txBox="1">
            <a:spLocks noChangeArrowheads="1"/>
          </p:cNvSpPr>
          <p:nvPr/>
        </p:nvSpPr>
        <p:spPr bwMode="auto">
          <a:xfrm>
            <a:off x="612776" y="762001"/>
            <a:ext cx="3352800" cy="460375"/>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a:solidFill>
                  <a:srgbClr val="16165D"/>
                </a:solidFill>
                <a:latin typeface="Calibri" pitchFamily="32" charset="0"/>
              </a:rPr>
              <a:t>Stencil selection</a:t>
            </a:r>
          </a:p>
        </p:txBody>
      </p:sp>
      <p:sp>
        <p:nvSpPr>
          <p:cNvPr id="32771" name="Text Box 2"/>
          <p:cNvSpPr txBox="1">
            <a:spLocks noChangeArrowheads="1"/>
          </p:cNvSpPr>
          <p:nvPr/>
        </p:nvSpPr>
        <p:spPr bwMode="auto">
          <a:xfrm>
            <a:off x="922339" y="4724402"/>
            <a:ext cx="4249737" cy="962025"/>
          </a:xfrm>
          <a:prstGeom prst="rect">
            <a:avLst/>
          </a:prstGeom>
          <a:noFill/>
          <a:ln w="9525">
            <a:noFill/>
            <a:round/>
            <a:headEnd/>
            <a:tailEnd/>
          </a:ln>
        </p:spPr>
        <p:txBody>
          <a:bodyPr lIns="90000" tIns="46800" rIns="90000" bIns="46800">
            <a:spAutoFit/>
          </a:bodyPr>
          <a:lstStyle/>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000000"/>
                </a:solidFill>
              </a:rPr>
              <a:t>Define a new coordinate system in the direction of the resolving direction.</a:t>
            </a:r>
          </a:p>
          <a:p>
            <a:pPr>
              <a:spcBef>
                <a:spcPts val="100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a:solidFill>
                <a:srgbClr val="000000"/>
              </a:solidFill>
            </a:endParaRPr>
          </a:p>
        </p:txBody>
      </p:sp>
      <p:sp>
        <p:nvSpPr>
          <p:cNvPr id="32772" name="Text Box 2"/>
          <p:cNvSpPr txBox="1">
            <a:spLocks noChangeArrowheads="1"/>
          </p:cNvSpPr>
          <p:nvPr/>
        </p:nvSpPr>
        <p:spPr bwMode="auto">
          <a:xfrm>
            <a:off x="931864" y="1420815"/>
            <a:ext cx="7777162" cy="962025"/>
          </a:xfrm>
          <a:prstGeom prst="rect">
            <a:avLst/>
          </a:prstGeom>
          <a:noFill/>
          <a:ln w="9525">
            <a:noFill/>
            <a:round/>
            <a:headEnd/>
            <a:tailEnd/>
          </a:ln>
        </p:spPr>
        <p:txBody>
          <a:bodyPr lIns="90000" tIns="46800" rIns="90000" bIns="46800">
            <a:spAutoFit/>
          </a:bodyPr>
          <a:lstStyle/>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000000"/>
                </a:solidFill>
              </a:rPr>
              <a:t>Sum resolving vectors of the overlapping grids and use the resultant direction to select the best points.</a:t>
            </a:r>
          </a:p>
          <a:p>
            <a:pPr>
              <a:spcBef>
                <a:spcPts val="100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a:solidFill>
                <a:srgbClr val="000000"/>
              </a:solidFill>
            </a:endParaRPr>
          </a:p>
        </p:txBody>
      </p:sp>
      <p:pic>
        <p:nvPicPr>
          <p:cNvPr id="32773" name="Picture 8"/>
          <p:cNvPicPr>
            <a:picLocks noChangeAspect="1" noChangeArrowheads="1"/>
          </p:cNvPicPr>
          <p:nvPr/>
        </p:nvPicPr>
        <p:blipFill>
          <a:blip r:embed="rId3" cstate="print"/>
          <a:srcRect/>
          <a:stretch>
            <a:fillRect/>
          </a:stretch>
        </p:blipFill>
        <p:spPr bwMode="auto">
          <a:xfrm>
            <a:off x="7116763" y="2347913"/>
            <a:ext cx="1209675" cy="971550"/>
          </a:xfrm>
          <a:prstGeom prst="rect">
            <a:avLst/>
          </a:prstGeom>
          <a:noFill/>
          <a:ln w="9525">
            <a:noFill/>
            <a:miter lim="800000"/>
            <a:headEnd/>
            <a:tailEnd/>
          </a:ln>
        </p:spPr>
      </p:pic>
      <p:pic>
        <p:nvPicPr>
          <p:cNvPr id="32774" name="Picture 8" descr="14.jpg"/>
          <p:cNvPicPr>
            <a:picLocks noChangeAspect="1"/>
          </p:cNvPicPr>
          <p:nvPr/>
        </p:nvPicPr>
        <p:blipFill>
          <a:blip r:embed="rId4" cstate="print"/>
          <a:srcRect/>
          <a:stretch>
            <a:fillRect/>
          </a:stretch>
        </p:blipFill>
        <p:spPr bwMode="auto">
          <a:xfrm>
            <a:off x="1066801" y="2133600"/>
            <a:ext cx="2970213" cy="2343150"/>
          </a:xfrm>
          <a:prstGeom prst="rect">
            <a:avLst/>
          </a:prstGeom>
          <a:noFill/>
          <a:ln w="9525">
            <a:noFill/>
            <a:miter lim="800000"/>
            <a:headEnd/>
            <a:tailEnd/>
          </a:ln>
        </p:spPr>
      </p:pic>
      <p:pic>
        <p:nvPicPr>
          <p:cNvPr id="32775" name="Picture 9" descr="15.jpg"/>
          <p:cNvPicPr>
            <a:picLocks noChangeAspect="1"/>
          </p:cNvPicPr>
          <p:nvPr/>
        </p:nvPicPr>
        <p:blipFill>
          <a:blip r:embed="rId5" cstate="print"/>
          <a:srcRect/>
          <a:stretch>
            <a:fillRect/>
          </a:stretch>
        </p:blipFill>
        <p:spPr bwMode="auto">
          <a:xfrm>
            <a:off x="4235450" y="2133602"/>
            <a:ext cx="2611438" cy="2085975"/>
          </a:xfrm>
          <a:prstGeom prst="rect">
            <a:avLst/>
          </a:prstGeom>
          <a:noFill/>
          <a:ln w="9525">
            <a:noFill/>
            <a:miter lim="800000"/>
            <a:headEnd/>
            <a:tailEnd/>
          </a:ln>
        </p:spPr>
      </p:pic>
      <p:pic>
        <p:nvPicPr>
          <p:cNvPr id="32776" name="Picture 10" descr="16.jpg"/>
          <p:cNvPicPr>
            <a:picLocks noChangeAspect="1"/>
          </p:cNvPicPr>
          <p:nvPr/>
        </p:nvPicPr>
        <p:blipFill>
          <a:blip r:embed="rId6" cstate="print"/>
          <a:srcRect/>
          <a:stretch>
            <a:fillRect/>
          </a:stretch>
        </p:blipFill>
        <p:spPr bwMode="auto">
          <a:xfrm>
            <a:off x="5746750" y="4076700"/>
            <a:ext cx="3217863" cy="2160588"/>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
          <p:cNvSpPr txBox="1">
            <a:spLocks noChangeArrowheads="1"/>
          </p:cNvSpPr>
          <p:nvPr/>
        </p:nvSpPr>
        <p:spPr bwMode="auto">
          <a:xfrm>
            <a:off x="612776" y="762001"/>
            <a:ext cx="3352800" cy="460375"/>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a:solidFill>
                  <a:srgbClr val="16165D"/>
                </a:solidFill>
                <a:latin typeface="Calibri" pitchFamily="32" charset="0"/>
              </a:rPr>
              <a:t>Stencil selection</a:t>
            </a:r>
          </a:p>
        </p:txBody>
      </p:sp>
      <p:sp>
        <p:nvSpPr>
          <p:cNvPr id="33795" name="Text Box 2"/>
          <p:cNvSpPr txBox="1">
            <a:spLocks noChangeArrowheads="1"/>
          </p:cNvSpPr>
          <p:nvPr/>
        </p:nvSpPr>
        <p:spPr bwMode="auto">
          <a:xfrm>
            <a:off x="4954589" y="1341440"/>
            <a:ext cx="3889375" cy="962025"/>
          </a:xfrm>
          <a:prstGeom prst="rect">
            <a:avLst/>
          </a:prstGeom>
          <a:noFill/>
          <a:ln w="9525">
            <a:noFill/>
            <a:round/>
            <a:headEnd/>
            <a:tailEnd/>
          </a:ln>
        </p:spPr>
        <p:txBody>
          <a:bodyPr lIns="90000" tIns="46800" rIns="90000" bIns="46800">
            <a:spAutoFit/>
          </a:bodyPr>
          <a:lstStyle/>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a:solidFill>
                  <a:srgbClr val="000000"/>
                </a:solidFill>
              </a:rPr>
              <a:t>Define an elliptic merit function for the points in this new coordinate system.</a:t>
            </a:r>
          </a:p>
          <a:p>
            <a:pPr>
              <a:spcBef>
                <a:spcPts val="100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dirty="0">
              <a:solidFill>
                <a:srgbClr val="000000"/>
              </a:solidFill>
            </a:endParaRPr>
          </a:p>
        </p:txBody>
      </p:sp>
      <p:pic>
        <p:nvPicPr>
          <p:cNvPr id="33796" name="Picture 5" descr="ss10.jpg"/>
          <p:cNvPicPr>
            <a:picLocks noChangeAspect="1"/>
          </p:cNvPicPr>
          <p:nvPr/>
        </p:nvPicPr>
        <p:blipFill>
          <a:blip r:embed="rId3" cstate="print"/>
          <a:srcRect/>
          <a:stretch>
            <a:fillRect/>
          </a:stretch>
        </p:blipFill>
        <p:spPr bwMode="auto">
          <a:xfrm>
            <a:off x="5027613" y="3957638"/>
            <a:ext cx="4178300" cy="2032000"/>
          </a:xfrm>
          <a:prstGeom prst="rect">
            <a:avLst/>
          </a:prstGeom>
          <a:noFill/>
          <a:ln w="9525">
            <a:noFill/>
            <a:miter lim="800000"/>
            <a:headEnd/>
            <a:tailEnd/>
          </a:ln>
        </p:spPr>
      </p:pic>
      <p:pic>
        <p:nvPicPr>
          <p:cNvPr id="33797" name="Picture 6" descr="merit.jpg"/>
          <p:cNvPicPr>
            <a:picLocks noChangeAspect="1"/>
          </p:cNvPicPr>
          <p:nvPr/>
        </p:nvPicPr>
        <p:blipFill>
          <a:blip r:embed="rId4" cstate="print"/>
          <a:srcRect/>
          <a:stretch>
            <a:fillRect/>
          </a:stretch>
        </p:blipFill>
        <p:spPr bwMode="auto">
          <a:xfrm>
            <a:off x="5964239" y="1989138"/>
            <a:ext cx="1873250" cy="900112"/>
          </a:xfrm>
          <a:prstGeom prst="rect">
            <a:avLst/>
          </a:prstGeom>
          <a:noFill/>
          <a:ln w="9525">
            <a:noFill/>
            <a:miter lim="800000"/>
            <a:headEnd/>
            <a:tailEnd/>
          </a:ln>
        </p:spPr>
      </p:pic>
      <p:pic>
        <p:nvPicPr>
          <p:cNvPr id="33798" name="Picture 5" descr="18.jpg"/>
          <p:cNvPicPr>
            <a:picLocks noChangeAspect="1"/>
          </p:cNvPicPr>
          <p:nvPr/>
        </p:nvPicPr>
        <p:blipFill>
          <a:blip r:embed="rId5" cstate="print"/>
          <a:srcRect/>
          <a:stretch>
            <a:fillRect/>
          </a:stretch>
        </p:blipFill>
        <p:spPr bwMode="auto">
          <a:xfrm>
            <a:off x="850899" y="1268413"/>
            <a:ext cx="3816350" cy="3168650"/>
          </a:xfrm>
          <a:prstGeom prst="rect">
            <a:avLst/>
          </a:prstGeom>
          <a:noFill/>
          <a:ln w="9525">
            <a:noFill/>
            <a:miter lim="800000"/>
            <a:headEnd/>
            <a:tailEnd/>
          </a:ln>
        </p:spPr>
      </p:pic>
      <p:sp>
        <p:nvSpPr>
          <p:cNvPr id="33799" name="Text Box 2"/>
          <p:cNvSpPr txBox="1">
            <a:spLocks noChangeArrowheads="1"/>
          </p:cNvSpPr>
          <p:nvPr/>
        </p:nvSpPr>
        <p:spPr bwMode="auto">
          <a:xfrm>
            <a:off x="706438" y="4724401"/>
            <a:ext cx="3744913" cy="961418"/>
          </a:xfrm>
          <a:prstGeom prst="rect">
            <a:avLst/>
          </a:prstGeom>
          <a:noFill/>
          <a:ln w="9525">
            <a:noFill/>
            <a:round/>
            <a:headEnd/>
            <a:tailEnd/>
          </a:ln>
        </p:spPr>
        <p:txBody>
          <a:bodyPr lIns="90000" tIns="46800" rIns="90000" bIns="46800">
            <a:spAutoFit/>
          </a:bodyPr>
          <a:lstStyle/>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000000"/>
                </a:solidFill>
              </a:rPr>
              <a:t>Use the merit function to select points in each quadrant around the star point.</a:t>
            </a:r>
          </a:p>
          <a:p>
            <a:pPr>
              <a:spcBef>
                <a:spcPts val="100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a:solidFill>
                <a:srgbClr val="000000"/>
              </a:solidFill>
            </a:endParaRPr>
          </a:p>
        </p:txBody>
      </p:sp>
      <p:sp>
        <p:nvSpPr>
          <p:cNvPr id="33800" name="Text Box 2"/>
          <p:cNvSpPr txBox="1">
            <a:spLocks noChangeArrowheads="1"/>
          </p:cNvSpPr>
          <p:nvPr/>
        </p:nvSpPr>
        <p:spPr bwMode="auto">
          <a:xfrm>
            <a:off x="5027614" y="2997200"/>
            <a:ext cx="3889375" cy="960438"/>
          </a:xfrm>
          <a:prstGeom prst="rect">
            <a:avLst/>
          </a:prstGeom>
          <a:noFill/>
          <a:ln w="9525">
            <a:noFill/>
            <a:round/>
            <a:headEnd/>
            <a:tailEnd/>
          </a:ln>
        </p:spPr>
        <p:txBody>
          <a:bodyPr lIns="90000" tIns="46800" rIns="90000" bIns="46800">
            <a:spAutoFit/>
          </a:bodyPr>
          <a:lstStyle/>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a:solidFill>
                  <a:srgbClr val="000000"/>
                </a:solidFill>
              </a:rPr>
              <a:t>Reduces to the equation of a circle for more regular point distributions.</a:t>
            </a:r>
          </a:p>
          <a:p>
            <a:pPr>
              <a:spcBef>
                <a:spcPts val="100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dirty="0">
              <a:solidFill>
                <a:srgbClr val="000000"/>
              </a:solidFill>
            </a:endParaRPr>
          </a:p>
        </p:txBody>
      </p:sp>
      <p:sp>
        <p:nvSpPr>
          <p:cNvPr id="2" name="Rectangle 1"/>
          <p:cNvSpPr/>
          <p:nvPr/>
        </p:nvSpPr>
        <p:spPr bwMode="auto">
          <a:xfrm>
            <a:off x="7979717" y="4724402"/>
            <a:ext cx="144016" cy="480219"/>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cs typeface="Arial" charset="0"/>
            </a:endParaRPr>
          </a:p>
        </p:txBody>
      </p:sp>
      <p:sp>
        <p:nvSpPr>
          <p:cNvPr id="10" name="Rectangle 9"/>
          <p:cNvSpPr/>
          <p:nvPr/>
        </p:nvSpPr>
        <p:spPr bwMode="auto">
          <a:xfrm>
            <a:off x="6210173" y="3901282"/>
            <a:ext cx="288032" cy="480219"/>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cs typeface="Arial" charset="0"/>
            </a:endParaRPr>
          </a:p>
        </p:txBody>
      </p:sp>
      <p:sp>
        <p:nvSpPr>
          <p:cNvPr id="11" name="Rectangle 10"/>
          <p:cNvSpPr/>
          <p:nvPr/>
        </p:nvSpPr>
        <p:spPr bwMode="auto">
          <a:xfrm>
            <a:off x="6066157" y="5670846"/>
            <a:ext cx="288032" cy="480219"/>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cs typeface="Arial"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922933" y="1341438"/>
            <a:ext cx="7632848" cy="4064832"/>
          </a:xfrm>
          <a:prstGeom prst="rect">
            <a:avLst/>
          </a:prstGeom>
          <a:noFill/>
          <a:ln w="9525">
            <a:noFill/>
            <a:round/>
            <a:headEnd/>
            <a:tailEnd/>
          </a:ln>
        </p:spPr>
        <p:txBody>
          <a:bodyPr wrap="square" lIns="90000" tIns="46800" rIns="90000" bIns="46800">
            <a:spAutoFit/>
          </a:bodyPr>
          <a:lstStyle/>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smtClean="0">
                <a:solidFill>
                  <a:srgbClr val="000000"/>
                </a:solidFill>
              </a:rPr>
              <a:t>The solver and </a:t>
            </a:r>
            <a:r>
              <a:rPr lang="en-GB" sz="1600" dirty="0" err="1" smtClean="0">
                <a:solidFill>
                  <a:srgbClr val="000000"/>
                </a:solidFill>
              </a:rPr>
              <a:t>preprocessor</a:t>
            </a:r>
            <a:r>
              <a:rPr lang="en-GB" sz="1600" dirty="0" smtClean="0">
                <a:solidFill>
                  <a:srgbClr val="000000"/>
                </a:solidFill>
              </a:rPr>
              <a:t> can solve the Euler, laminar and RANS equations (with </a:t>
            </a:r>
            <a:r>
              <a:rPr lang="en-GB" sz="1600" dirty="0" err="1" smtClean="0">
                <a:solidFill>
                  <a:srgbClr val="000000"/>
                </a:solidFill>
              </a:rPr>
              <a:t>Spalart</a:t>
            </a:r>
            <a:r>
              <a:rPr lang="en-GB" sz="1600" dirty="0" smtClean="0">
                <a:solidFill>
                  <a:srgbClr val="000000"/>
                </a:solidFill>
              </a:rPr>
              <a:t> </a:t>
            </a:r>
            <a:r>
              <a:rPr lang="en-GB" sz="1600" dirty="0" err="1" smtClean="0">
                <a:solidFill>
                  <a:srgbClr val="000000"/>
                </a:solidFill>
              </a:rPr>
              <a:t>Allmaras</a:t>
            </a:r>
            <a:r>
              <a:rPr lang="en-GB" sz="1600" dirty="0" smtClean="0">
                <a:solidFill>
                  <a:srgbClr val="000000"/>
                </a:solidFill>
              </a:rPr>
              <a:t> turbulence model) in two dimensions.</a:t>
            </a:r>
          </a:p>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dirty="0">
              <a:solidFill>
                <a:srgbClr val="000000"/>
              </a:solidFill>
            </a:endParaRPr>
          </a:p>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smtClean="0">
                <a:solidFill>
                  <a:srgbClr val="000000"/>
                </a:solidFill>
              </a:rPr>
              <a:t>There is some sensitivity to the point distributions used, particularly with the RANS equations; for example, if points overlap so they are very close together or they overlap so there are multiple points all in a straight line (resulting in a poorly conditioned least squares system). </a:t>
            </a:r>
          </a:p>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dirty="0" smtClean="0">
              <a:solidFill>
                <a:srgbClr val="000000"/>
              </a:solidFill>
            </a:endParaRPr>
          </a:p>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smtClean="0">
                <a:solidFill>
                  <a:srgbClr val="000000"/>
                </a:solidFill>
              </a:rPr>
              <a:t>Future work may look towards improving this with adaptive stencil schemes, which use some initial flow solution to select stencils, or simply removing difficult points from the domain.</a:t>
            </a:r>
          </a:p>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dirty="0">
              <a:solidFill>
                <a:srgbClr val="000000"/>
              </a:solidFill>
            </a:endParaRPr>
          </a:p>
          <a:p>
            <a:pPr>
              <a:spcBef>
                <a:spcPts val="100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dirty="0">
              <a:solidFill>
                <a:srgbClr val="000000"/>
              </a:solidFill>
            </a:endParaRPr>
          </a:p>
        </p:txBody>
      </p:sp>
    </p:spTree>
    <p:extLst>
      <p:ext uri="{BB962C8B-B14F-4D97-AF65-F5344CB8AC3E}">
        <p14:creationId xmlns:p14="http://schemas.microsoft.com/office/powerpoint/2010/main" val="3664880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1"/>
          <p:cNvSpPr txBox="1">
            <a:spLocks noChangeArrowheads="1"/>
          </p:cNvSpPr>
          <p:nvPr/>
        </p:nvSpPr>
        <p:spPr bwMode="auto">
          <a:xfrm>
            <a:off x="612775" y="762000"/>
            <a:ext cx="3352800" cy="460375"/>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a:solidFill>
                  <a:srgbClr val="16165D"/>
                </a:solidFill>
                <a:latin typeface="Calibri" pitchFamily="32" charset="0"/>
              </a:rPr>
              <a:t>Results</a:t>
            </a:r>
          </a:p>
        </p:txBody>
      </p:sp>
      <p:sp>
        <p:nvSpPr>
          <p:cNvPr id="34819" name="Text Box 2"/>
          <p:cNvSpPr txBox="1">
            <a:spLocks noChangeArrowheads="1"/>
          </p:cNvSpPr>
          <p:nvPr/>
        </p:nvSpPr>
        <p:spPr bwMode="auto">
          <a:xfrm>
            <a:off x="635000" y="1268413"/>
            <a:ext cx="8496300" cy="1090612"/>
          </a:xfrm>
          <a:prstGeom prst="rect">
            <a:avLst/>
          </a:prstGeom>
          <a:noFill/>
          <a:ln w="9525">
            <a:noFill/>
            <a:round/>
            <a:headEnd/>
            <a:tailEnd/>
          </a:ln>
        </p:spPr>
        <p:txBody>
          <a:bodyPr lIns="90000" tIns="46800" rIns="90000" bIns="46800">
            <a:spAutoFit/>
          </a:bodyPr>
          <a:lstStyle/>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000000"/>
                </a:solidFill>
              </a:rPr>
              <a:t>NACA 0012 aerofoil with “store” located beneath. Forced descent.</a:t>
            </a:r>
          </a:p>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a:solidFill>
                <a:srgbClr val="000000"/>
              </a:solidFill>
            </a:endParaRPr>
          </a:p>
          <a:p>
            <a:pPr>
              <a:spcBef>
                <a:spcPts val="100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a:solidFill>
                <a:srgbClr val="000000"/>
              </a:solidFill>
            </a:endParaRPr>
          </a:p>
        </p:txBody>
      </p:sp>
      <p:pic>
        <p:nvPicPr>
          <p:cNvPr id="34820" name="Picture 6" descr="grid1.jpg"/>
          <p:cNvPicPr>
            <a:picLocks noChangeAspect="1"/>
          </p:cNvPicPr>
          <p:nvPr/>
        </p:nvPicPr>
        <p:blipFill>
          <a:blip r:embed="rId3" cstate="print"/>
          <a:srcRect/>
          <a:stretch>
            <a:fillRect/>
          </a:stretch>
        </p:blipFill>
        <p:spPr bwMode="auto">
          <a:xfrm>
            <a:off x="706438" y="1773238"/>
            <a:ext cx="3889375" cy="4251325"/>
          </a:xfrm>
          <a:prstGeom prst="rect">
            <a:avLst/>
          </a:prstGeom>
          <a:noFill/>
          <a:ln w="9525">
            <a:noFill/>
            <a:miter lim="800000"/>
            <a:headEnd/>
            <a:tailEnd/>
          </a:ln>
        </p:spPr>
      </p:pic>
      <p:pic>
        <p:nvPicPr>
          <p:cNvPr id="34821" name="Picture 7" descr="grid2.jpg"/>
          <p:cNvPicPr>
            <a:picLocks noChangeAspect="1"/>
          </p:cNvPicPr>
          <p:nvPr/>
        </p:nvPicPr>
        <p:blipFill>
          <a:blip r:embed="rId4" cstate="print"/>
          <a:srcRect/>
          <a:stretch>
            <a:fillRect/>
          </a:stretch>
        </p:blipFill>
        <p:spPr bwMode="auto">
          <a:xfrm>
            <a:off x="4738688" y="1773238"/>
            <a:ext cx="3960812" cy="4338637"/>
          </a:xfrm>
          <a:prstGeom prst="rect">
            <a:avLst/>
          </a:prstGeom>
          <a:noFill/>
          <a:ln w="9525">
            <a:noFill/>
            <a:miter lim="800000"/>
            <a:headEnd/>
            <a:tailEnd/>
          </a:ln>
        </p:spPr>
      </p:pic>
    </p:spTree>
    <p:extLst>
      <p:ext uri="{BB962C8B-B14F-4D97-AF65-F5344CB8AC3E}">
        <p14:creationId xmlns:p14="http://schemas.microsoft.com/office/powerpoint/2010/main" val="71420716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
          <p:cNvSpPr txBox="1">
            <a:spLocks noChangeArrowheads="1"/>
          </p:cNvSpPr>
          <p:nvPr/>
        </p:nvSpPr>
        <p:spPr bwMode="auto">
          <a:xfrm>
            <a:off x="612775" y="762000"/>
            <a:ext cx="3352800" cy="460375"/>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a:solidFill>
                  <a:srgbClr val="16165D"/>
                </a:solidFill>
                <a:latin typeface="Calibri" pitchFamily="32" charset="0"/>
              </a:rPr>
              <a:t>Results</a:t>
            </a:r>
          </a:p>
        </p:txBody>
      </p:sp>
      <p:sp>
        <p:nvSpPr>
          <p:cNvPr id="35843" name="Text Box 2"/>
          <p:cNvSpPr txBox="1">
            <a:spLocks noChangeArrowheads="1"/>
          </p:cNvSpPr>
          <p:nvPr/>
        </p:nvSpPr>
        <p:spPr bwMode="auto">
          <a:xfrm>
            <a:off x="635000" y="1412875"/>
            <a:ext cx="2879725" cy="4203700"/>
          </a:xfrm>
          <a:prstGeom prst="rect">
            <a:avLst/>
          </a:prstGeom>
          <a:noFill/>
          <a:ln w="9525">
            <a:noFill/>
            <a:round/>
            <a:headEnd/>
            <a:tailEnd/>
          </a:ln>
        </p:spPr>
        <p:txBody>
          <a:bodyPr lIns="90000" tIns="46800" rIns="90000" bIns="46800">
            <a:spAutoFit/>
          </a:bodyPr>
          <a:lstStyle/>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000000"/>
                </a:solidFill>
              </a:rPr>
              <a:t>NACA 0012 aerofoil with “store” located beneath. Forced descent.</a:t>
            </a:r>
          </a:p>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a:solidFill>
                <a:srgbClr val="000000"/>
              </a:solidFill>
            </a:endParaRPr>
          </a:p>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a:solidFill>
                <a:srgbClr val="000000"/>
              </a:solidFill>
            </a:endParaRPr>
          </a:p>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000000"/>
                </a:solidFill>
              </a:rPr>
              <a:t>Laminar flow.</a:t>
            </a:r>
          </a:p>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000000"/>
                </a:solidFill>
              </a:rPr>
              <a:t>M=0.5,</a:t>
            </a:r>
          </a:p>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000000"/>
                </a:solidFill>
              </a:rPr>
              <a:t> aoa=0,</a:t>
            </a:r>
          </a:p>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000000"/>
                </a:solidFill>
              </a:rPr>
              <a:t> Re=5000</a:t>
            </a:r>
          </a:p>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000000"/>
                </a:solidFill>
              </a:rPr>
              <a:t>Initial State</a:t>
            </a:r>
          </a:p>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000000"/>
                </a:solidFill>
              </a:rPr>
              <a:t>Pressure contours</a:t>
            </a:r>
          </a:p>
          <a:p>
            <a:pPr>
              <a:spcBef>
                <a:spcPts val="100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a:solidFill>
                <a:srgbClr val="000000"/>
              </a:solidFill>
            </a:endParaRPr>
          </a:p>
        </p:txBody>
      </p:sp>
      <p:pic>
        <p:nvPicPr>
          <p:cNvPr id="2" name="overlap_Anim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31245" y="428894"/>
            <a:ext cx="4876800" cy="5543550"/>
          </a:xfrm>
          <a:prstGeom prst="rect">
            <a:avLst/>
          </a:prstGeom>
        </p:spPr>
      </p:pic>
    </p:spTree>
    <p:extLst>
      <p:ext uri="{BB962C8B-B14F-4D97-AF65-F5344CB8AC3E}">
        <p14:creationId xmlns:p14="http://schemas.microsoft.com/office/powerpoint/2010/main" val="19212178"/>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1"/>
          <p:cNvSpPr txBox="1">
            <a:spLocks noChangeArrowheads="1"/>
          </p:cNvSpPr>
          <p:nvPr/>
        </p:nvSpPr>
        <p:spPr bwMode="auto">
          <a:xfrm>
            <a:off x="612775" y="762000"/>
            <a:ext cx="3352800" cy="460375"/>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a:solidFill>
                  <a:srgbClr val="16165D"/>
                </a:solidFill>
                <a:latin typeface="Calibri" pitchFamily="32" charset="0"/>
              </a:rPr>
              <a:t>Results</a:t>
            </a:r>
          </a:p>
        </p:txBody>
      </p:sp>
      <p:sp>
        <p:nvSpPr>
          <p:cNvPr id="36867" name="Text Box 2"/>
          <p:cNvSpPr txBox="1">
            <a:spLocks noChangeArrowheads="1"/>
          </p:cNvSpPr>
          <p:nvPr/>
        </p:nvSpPr>
        <p:spPr bwMode="auto">
          <a:xfrm>
            <a:off x="635000" y="1412875"/>
            <a:ext cx="2879725" cy="4203700"/>
          </a:xfrm>
          <a:prstGeom prst="rect">
            <a:avLst/>
          </a:prstGeom>
          <a:noFill/>
          <a:ln w="9525">
            <a:noFill/>
            <a:round/>
            <a:headEnd/>
            <a:tailEnd/>
          </a:ln>
        </p:spPr>
        <p:txBody>
          <a:bodyPr lIns="90000" tIns="46800" rIns="90000" bIns="46800">
            <a:spAutoFit/>
          </a:bodyPr>
          <a:lstStyle/>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a:solidFill>
                  <a:srgbClr val="000000"/>
                </a:solidFill>
              </a:rPr>
              <a:t>NACA 0012 aerofoil with “store” located beneath. Forced descent.</a:t>
            </a:r>
          </a:p>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dirty="0">
              <a:solidFill>
                <a:srgbClr val="000000"/>
              </a:solidFill>
            </a:endParaRPr>
          </a:p>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dirty="0">
              <a:solidFill>
                <a:srgbClr val="000000"/>
              </a:solidFill>
            </a:endParaRPr>
          </a:p>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a:solidFill>
                  <a:srgbClr val="000000"/>
                </a:solidFill>
              </a:rPr>
              <a:t>Laminar flow.</a:t>
            </a:r>
          </a:p>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a:solidFill>
                  <a:srgbClr val="000000"/>
                </a:solidFill>
              </a:rPr>
              <a:t>M=0.5,</a:t>
            </a:r>
          </a:p>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a:solidFill>
                  <a:srgbClr val="000000"/>
                </a:solidFill>
              </a:rPr>
              <a:t> </a:t>
            </a:r>
            <a:r>
              <a:rPr lang="en-GB" sz="1600" dirty="0" err="1">
                <a:solidFill>
                  <a:srgbClr val="000000"/>
                </a:solidFill>
              </a:rPr>
              <a:t>aoa</a:t>
            </a:r>
            <a:r>
              <a:rPr lang="en-GB" sz="1600" dirty="0">
                <a:solidFill>
                  <a:srgbClr val="000000"/>
                </a:solidFill>
              </a:rPr>
              <a:t>=0,</a:t>
            </a:r>
          </a:p>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a:solidFill>
                  <a:srgbClr val="000000"/>
                </a:solidFill>
              </a:rPr>
              <a:t> Re=5000</a:t>
            </a:r>
          </a:p>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a:solidFill>
                  <a:srgbClr val="000000"/>
                </a:solidFill>
              </a:rPr>
              <a:t>Initial State</a:t>
            </a:r>
          </a:p>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a:solidFill>
                  <a:srgbClr val="000000"/>
                </a:solidFill>
              </a:rPr>
              <a:t>Pressure contours</a:t>
            </a:r>
          </a:p>
          <a:p>
            <a:pPr>
              <a:spcBef>
                <a:spcPts val="100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dirty="0">
              <a:solidFill>
                <a:srgbClr val="000000"/>
              </a:solidFill>
            </a:endParaRPr>
          </a:p>
        </p:txBody>
      </p:sp>
      <p:pic>
        <p:nvPicPr>
          <p:cNvPr id="2" name="overlap_Anim.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31348" y="476672"/>
            <a:ext cx="4876800" cy="5543550"/>
          </a:xfrm>
          <a:prstGeom prst="rect">
            <a:avLst/>
          </a:prstGeom>
        </p:spPr>
      </p:pic>
    </p:spTree>
    <p:extLst>
      <p:ext uri="{BB962C8B-B14F-4D97-AF65-F5344CB8AC3E}">
        <p14:creationId xmlns:p14="http://schemas.microsoft.com/office/powerpoint/2010/main" val="4092704991"/>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
          <p:cNvSpPr txBox="1">
            <a:spLocks noChangeArrowheads="1"/>
          </p:cNvSpPr>
          <p:nvPr/>
        </p:nvSpPr>
        <p:spPr bwMode="auto">
          <a:xfrm>
            <a:off x="612776" y="762001"/>
            <a:ext cx="3352800" cy="460375"/>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a:solidFill>
                  <a:srgbClr val="16165D"/>
                </a:solidFill>
                <a:latin typeface="Calibri" pitchFamily="32" charset="0"/>
              </a:rPr>
              <a:t>Motivation</a:t>
            </a:r>
          </a:p>
        </p:txBody>
      </p:sp>
      <p:pic>
        <p:nvPicPr>
          <p:cNvPr id="3075" name="Picture 3" descr="Typhoonbombdrop.jpg"/>
          <p:cNvPicPr>
            <a:picLocks noChangeAspect="1"/>
          </p:cNvPicPr>
          <p:nvPr/>
        </p:nvPicPr>
        <p:blipFill>
          <a:blip r:embed="rId3" cstate="print"/>
          <a:srcRect/>
          <a:stretch>
            <a:fillRect/>
          </a:stretch>
        </p:blipFill>
        <p:spPr bwMode="auto">
          <a:xfrm>
            <a:off x="3778250" y="1341440"/>
            <a:ext cx="5043488" cy="3743325"/>
          </a:xfrm>
          <a:prstGeom prst="rect">
            <a:avLst/>
          </a:prstGeom>
          <a:noFill/>
          <a:ln w="9525">
            <a:noFill/>
            <a:miter lim="800000"/>
            <a:headEnd/>
            <a:tailEnd/>
          </a:ln>
        </p:spPr>
      </p:pic>
      <p:sp>
        <p:nvSpPr>
          <p:cNvPr id="3076" name="Text Box 4"/>
          <p:cNvSpPr txBox="1">
            <a:spLocks noChangeArrowheads="1"/>
          </p:cNvSpPr>
          <p:nvPr/>
        </p:nvSpPr>
        <p:spPr bwMode="auto">
          <a:xfrm>
            <a:off x="648127" y="1700212"/>
            <a:ext cx="2520950" cy="2864503"/>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solidFill>
                  <a:srgbClr val="000000"/>
                </a:solidFill>
              </a:rPr>
              <a:t>Moving bodies in relative motion.</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a:solidFill>
                <a:srgbClr val="000000"/>
              </a:solidFill>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solidFill>
                  <a:srgbClr val="000000"/>
                </a:solidFill>
              </a:rPr>
              <a:t>Applications such as store release.</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a:solidFill>
                <a:srgbClr val="000000"/>
              </a:solidFill>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solidFill>
                  <a:srgbClr val="000000"/>
                </a:solidFill>
              </a:rPr>
              <a:t>Difficult to simulate using conventional finite volume </a:t>
            </a:r>
            <a:r>
              <a:rPr lang="en-GB" dirty="0" smtClean="0">
                <a:solidFill>
                  <a:srgbClr val="000000"/>
                </a:solidFill>
              </a:rPr>
              <a:t>methods</a:t>
            </a:r>
            <a:r>
              <a:rPr lang="en-GB" dirty="0">
                <a:solidFill>
                  <a:srgbClr val="000000"/>
                </a:solidFill>
              </a:rPr>
              <a:t>.</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a:solidFill>
                <a:schemeClr val="tx1"/>
              </a:solidFill>
            </a:endParaRPr>
          </a:p>
        </p:txBody>
      </p:sp>
      <p:sp>
        <p:nvSpPr>
          <p:cNvPr id="3077" name="Text Box 4"/>
          <p:cNvSpPr txBox="1">
            <a:spLocks noChangeArrowheads="1"/>
          </p:cNvSpPr>
          <p:nvPr/>
        </p:nvSpPr>
        <p:spPr bwMode="auto">
          <a:xfrm>
            <a:off x="3875089" y="5229225"/>
            <a:ext cx="5184775" cy="463846"/>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200">
              <a:solidFill>
                <a:schemeClr val="tx1"/>
              </a:solidFill>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b="1">
                <a:solidFill>
                  <a:schemeClr val="tx1"/>
                </a:solidFill>
              </a:rPr>
              <a:t>RAF Typhoon releasing a Paveway 2 (Photo: SAC Babbs Robinson) </a:t>
            </a:r>
            <a:endParaRPr lang="en-GB" sz="1200">
              <a:solidFill>
                <a:schemeClr val="tx1"/>
              </a:solidFill>
            </a:endParaRPr>
          </a:p>
        </p:txBody>
      </p:sp>
    </p:spTree>
  </p:cSld>
  <p:clrMapOvr>
    <a:masterClrMapping/>
  </p:clrMapOvr>
  <p:transition spd="med"/>
  <p:timing>
    <p:tnLst>
      <p:par>
        <p:cTn id="1" dur="indefinite" restart="never" fill="hold" nodeType="tmRoot">
          <p:childTnLst>
            <p:seq concurrent="1" nextAc="seek">
              <p:cTn id="2" dur="indefinite" nodeType="mainSeq"/>
              <p:prevCondLst>
                <p:cond evt="onPrev" delay="0">
                  <p:tgtEl>
                    <p:sldTgt/>
                  </p:tgtEl>
                </p:cond>
              </p:prevCondLst>
              <p:nextCondLst>
                <p:cond evt="onNext" delay="0">
                  <p:tgtEl>
                    <p:sldTgt/>
                  </p:tgtEl>
                </p:cond>
              </p:nextCondLst>
            </p:seq>
            <p:par>
              <p:cTn id="3" fill="hold" nodeType="interactiveSeq">
                <p:stCondLst>
                  <p:cond delay="0"/>
                </p:stCondLst>
                <p:childTnLst>
                  <p:par>
                    <p:cTn id="4" fill="hold">
                      <p:childTnLst>
                        <p:par>
                          <p:cTn id="5" fill="hold">
                            <p:stCondLst>
                              <p:cond delay="0"/>
                            </p:stCondLst>
                            <p:childTnLst>
                              <p:par>
                                <p:cTn id="6" presetID="2" presetClass="mediacall" fill="hold" nodeType="clickEffect">
                                  <p:stCondLst>
                                    <p:cond delay="0"/>
                                  </p:stCondLst>
                                  <p:childTnLst>
                                    <p:anim calcmode="lin" valueType="str">
                                      <p:cBhvr additive="repl">
                                        <p:cTn id="7" dur="1817578880" fill="hold"/>
                                        <p:tgtEl>
                                          <p:sldTgt/>
                                        </p:tgtEl>
                                      </p:cBhvr>
                                    </p:anim>
                                  </p:childTnLst>
                                </p:cTn>
                              </p:par>
                            </p:childTnLst>
                          </p:cTn>
                        </p:par>
                      </p:childTnLst>
                    </p:cTn>
                  </p:par>
                </p:childTnLst>
              </p:cTn>
            </p:par>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276872"/>
            <a:ext cx="4547003" cy="400506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4134" y="2223871"/>
            <a:ext cx="4667350" cy="4111066"/>
          </a:xfrm>
          <a:prstGeom prst="rect">
            <a:avLst/>
          </a:prstGeom>
        </p:spPr>
      </p:pic>
      <p:cxnSp>
        <p:nvCxnSpPr>
          <p:cNvPr id="5" name="Straight Arrow Connector 4"/>
          <p:cNvCxnSpPr/>
          <p:nvPr/>
        </p:nvCxnSpPr>
        <p:spPr bwMode="auto">
          <a:xfrm>
            <a:off x="3967858" y="2924944"/>
            <a:ext cx="1824868" cy="0"/>
          </a:xfrm>
          <a:prstGeom prst="straightConnector1">
            <a:avLst/>
          </a:prstGeom>
          <a:solidFill>
            <a:srgbClr val="00B8FF"/>
          </a:solidFill>
          <a:ln w="57150" cap="flat" cmpd="sng" algn="ctr">
            <a:solidFill>
              <a:srgbClr val="FF0000"/>
            </a:solidFill>
            <a:prstDash val="solid"/>
            <a:round/>
            <a:headEnd type="none" w="med" len="med"/>
            <a:tailEnd type="arrow"/>
          </a:ln>
          <a:effectLst/>
        </p:spPr>
      </p:cxnSp>
      <p:cxnSp>
        <p:nvCxnSpPr>
          <p:cNvPr id="7" name="Straight Arrow Connector 6"/>
          <p:cNvCxnSpPr/>
          <p:nvPr/>
        </p:nvCxnSpPr>
        <p:spPr bwMode="auto">
          <a:xfrm>
            <a:off x="4039843" y="5445612"/>
            <a:ext cx="1824868" cy="0"/>
          </a:xfrm>
          <a:prstGeom prst="straightConnector1">
            <a:avLst/>
          </a:prstGeom>
          <a:solidFill>
            <a:srgbClr val="00B8FF"/>
          </a:solidFill>
          <a:ln w="57150" cap="flat" cmpd="sng" algn="ctr">
            <a:solidFill>
              <a:srgbClr val="FF0000"/>
            </a:solidFill>
            <a:prstDash val="solid"/>
            <a:round/>
            <a:headEnd type="none" w="med" len="med"/>
            <a:tailEnd type="arrow"/>
          </a:ln>
          <a:effectLst/>
        </p:spPr>
      </p:cxnSp>
      <p:sp>
        <p:nvSpPr>
          <p:cNvPr id="8" name="Text Box 1"/>
          <p:cNvSpPr txBox="1">
            <a:spLocks noChangeArrowheads="1"/>
          </p:cNvSpPr>
          <p:nvPr/>
        </p:nvSpPr>
        <p:spPr bwMode="auto">
          <a:xfrm>
            <a:off x="612776" y="762001"/>
            <a:ext cx="3352800" cy="460375"/>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16165D"/>
                </a:solidFill>
                <a:latin typeface="Calibri" pitchFamily="32" charset="0"/>
              </a:rPr>
              <a:t>Results</a:t>
            </a:r>
            <a:endParaRPr lang="en-GB" sz="2400" b="1" dirty="0">
              <a:solidFill>
                <a:srgbClr val="16165D"/>
              </a:solidFill>
              <a:latin typeface="Calibri" pitchFamily="32" charset="0"/>
            </a:endParaRPr>
          </a:p>
        </p:txBody>
      </p:sp>
      <p:sp>
        <p:nvSpPr>
          <p:cNvPr id="9" name="Text Box 2"/>
          <p:cNvSpPr txBox="1">
            <a:spLocks noChangeArrowheads="1"/>
          </p:cNvSpPr>
          <p:nvPr/>
        </p:nvSpPr>
        <p:spPr bwMode="auto">
          <a:xfrm>
            <a:off x="612776" y="1231684"/>
            <a:ext cx="8231038" cy="961418"/>
          </a:xfrm>
          <a:prstGeom prst="rect">
            <a:avLst/>
          </a:prstGeom>
          <a:noFill/>
          <a:ln w="9525">
            <a:noFill/>
            <a:round/>
            <a:headEnd/>
            <a:tailEnd/>
          </a:ln>
        </p:spPr>
        <p:txBody>
          <a:bodyPr wrap="square" lIns="90000" tIns="46800" rIns="90000" bIns="46800">
            <a:spAutoFit/>
          </a:bodyPr>
          <a:lstStyle/>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smtClean="0">
                <a:solidFill>
                  <a:srgbClr val="000000"/>
                </a:solidFill>
              </a:rPr>
              <a:t>Two input domains consisting of a truncated NACA 0012 aerofoil (body) and control surface overlap at various control surface angles of deflection.</a:t>
            </a:r>
            <a:endParaRPr lang="en-GB" sz="1600" dirty="0">
              <a:solidFill>
                <a:srgbClr val="000000"/>
              </a:solidFill>
            </a:endParaRPr>
          </a:p>
          <a:p>
            <a:pPr>
              <a:spcBef>
                <a:spcPts val="100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dirty="0">
              <a:solidFill>
                <a:srgbClr val="000000"/>
              </a:solidFill>
            </a:endParaRPr>
          </a:p>
        </p:txBody>
      </p:sp>
    </p:spTree>
    <p:extLst>
      <p:ext uri="{BB962C8B-B14F-4D97-AF65-F5344CB8AC3E}">
        <p14:creationId xmlns:p14="http://schemas.microsoft.com/office/powerpoint/2010/main" val="751359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99" y="1368833"/>
            <a:ext cx="3441231" cy="303108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9567" y="1340768"/>
            <a:ext cx="3441231" cy="303108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2992" y="1340768"/>
            <a:ext cx="3460942" cy="3048446"/>
          </a:xfrm>
          <a:prstGeom prst="rect">
            <a:avLst/>
          </a:prstGeom>
        </p:spPr>
      </p:pic>
      <p:sp>
        <p:nvSpPr>
          <p:cNvPr id="9" name="Text Box 2"/>
          <p:cNvSpPr txBox="1">
            <a:spLocks noChangeArrowheads="1"/>
          </p:cNvSpPr>
          <p:nvPr/>
        </p:nvSpPr>
        <p:spPr bwMode="auto">
          <a:xfrm>
            <a:off x="602296" y="4792270"/>
            <a:ext cx="8675772" cy="715197"/>
          </a:xfrm>
          <a:prstGeom prst="rect">
            <a:avLst/>
          </a:prstGeom>
          <a:noFill/>
          <a:ln w="9525">
            <a:noFill/>
            <a:round/>
            <a:headEnd/>
            <a:tailEnd/>
          </a:ln>
        </p:spPr>
        <p:txBody>
          <a:bodyPr wrap="square" lIns="90000" tIns="46800" rIns="90000" bIns="46800">
            <a:spAutoFit/>
          </a:bodyPr>
          <a:lstStyle/>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smtClean="0">
                <a:solidFill>
                  <a:srgbClr val="000000"/>
                </a:solidFill>
              </a:rPr>
              <a:t>RANS results at M=0.2 and Re=5 million at 0</a:t>
            </a:r>
            <a:r>
              <a:rPr lang="en-GB" sz="1600" dirty="0">
                <a:solidFill>
                  <a:srgbClr val="000000"/>
                </a:solidFill>
              </a:rPr>
              <a:t>°, 10° </a:t>
            </a:r>
            <a:r>
              <a:rPr lang="en-GB" sz="1600" dirty="0" smtClean="0">
                <a:solidFill>
                  <a:srgbClr val="000000"/>
                </a:solidFill>
              </a:rPr>
              <a:t>and </a:t>
            </a:r>
            <a:r>
              <a:rPr lang="en-GB" sz="1600" dirty="0">
                <a:solidFill>
                  <a:srgbClr val="000000"/>
                </a:solidFill>
              </a:rPr>
              <a:t>20</a:t>
            </a:r>
            <a:r>
              <a:rPr lang="en-GB" sz="1600" dirty="0" smtClean="0">
                <a:solidFill>
                  <a:srgbClr val="000000"/>
                </a:solidFill>
              </a:rPr>
              <a:t>° control surface angle of deflection.</a:t>
            </a:r>
            <a:endParaRPr lang="en-GB" sz="1600" dirty="0">
              <a:solidFill>
                <a:srgbClr val="000000"/>
              </a:solidFill>
            </a:endParaRPr>
          </a:p>
          <a:p>
            <a:pPr>
              <a:spcBef>
                <a:spcPts val="100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dirty="0">
              <a:solidFill>
                <a:srgbClr val="000000"/>
              </a:solidFill>
            </a:endParaRPr>
          </a:p>
        </p:txBody>
      </p:sp>
    </p:spTree>
    <p:extLst>
      <p:ext uri="{BB962C8B-B14F-4D97-AF65-F5344CB8AC3E}">
        <p14:creationId xmlns:p14="http://schemas.microsoft.com/office/powerpoint/2010/main" val="2353481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1285" y="1556792"/>
            <a:ext cx="4968552" cy="4376370"/>
          </a:xfrm>
          <a:prstGeom prst="rect">
            <a:avLst/>
          </a:prstGeom>
        </p:spPr>
      </p:pic>
      <p:cxnSp>
        <p:nvCxnSpPr>
          <p:cNvPr id="8" name="Straight Arrow Connector 7"/>
          <p:cNvCxnSpPr/>
          <p:nvPr/>
        </p:nvCxnSpPr>
        <p:spPr bwMode="auto">
          <a:xfrm>
            <a:off x="6431545" y="1037674"/>
            <a:ext cx="0" cy="628932"/>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11" name="Straight Arrow Connector 10"/>
          <p:cNvCxnSpPr/>
          <p:nvPr/>
        </p:nvCxnSpPr>
        <p:spPr bwMode="auto">
          <a:xfrm flipH="1">
            <a:off x="4991385" y="1056814"/>
            <a:ext cx="1152128" cy="609792"/>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12" name="Text Box 2"/>
          <p:cNvSpPr txBox="1">
            <a:spLocks noChangeArrowheads="1"/>
          </p:cNvSpPr>
          <p:nvPr/>
        </p:nvSpPr>
        <p:spPr bwMode="auto">
          <a:xfrm>
            <a:off x="5567609" y="4849540"/>
            <a:ext cx="2591966" cy="1089658"/>
          </a:xfrm>
          <a:prstGeom prst="rect">
            <a:avLst/>
          </a:prstGeom>
          <a:noFill/>
          <a:ln w="9525">
            <a:noFill/>
            <a:round/>
            <a:headEnd/>
            <a:tailEnd/>
          </a:ln>
        </p:spPr>
        <p:txBody>
          <a:bodyPr wrap="square" lIns="90000" tIns="46800" rIns="90000" bIns="46800">
            <a:spAutoFit/>
          </a:bodyPr>
          <a:lstStyle/>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smtClean="0">
                <a:solidFill>
                  <a:srgbClr val="000000"/>
                </a:solidFill>
              </a:rPr>
              <a:t>Points belonging to body</a:t>
            </a:r>
            <a:endParaRPr lang="en-GB" sz="1600" dirty="0">
              <a:solidFill>
                <a:srgbClr val="000000"/>
              </a:solidFill>
            </a:endParaRPr>
          </a:p>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dirty="0">
              <a:solidFill>
                <a:srgbClr val="000000"/>
              </a:solidFill>
            </a:endParaRPr>
          </a:p>
          <a:p>
            <a:pPr>
              <a:spcBef>
                <a:spcPts val="100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dirty="0">
              <a:solidFill>
                <a:srgbClr val="000000"/>
              </a:solidFill>
            </a:endParaRPr>
          </a:p>
        </p:txBody>
      </p:sp>
      <p:sp>
        <p:nvSpPr>
          <p:cNvPr id="13" name="Text Box 2"/>
          <p:cNvSpPr txBox="1">
            <a:spLocks noChangeArrowheads="1"/>
          </p:cNvSpPr>
          <p:nvPr/>
        </p:nvSpPr>
        <p:spPr bwMode="auto">
          <a:xfrm>
            <a:off x="4991385" y="596064"/>
            <a:ext cx="3348373" cy="1089658"/>
          </a:xfrm>
          <a:prstGeom prst="rect">
            <a:avLst/>
          </a:prstGeom>
          <a:noFill/>
          <a:ln w="9525">
            <a:noFill/>
            <a:round/>
            <a:headEnd/>
            <a:tailEnd/>
          </a:ln>
        </p:spPr>
        <p:txBody>
          <a:bodyPr wrap="square" lIns="90000" tIns="46800" rIns="90000" bIns="46800">
            <a:spAutoFit/>
          </a:bodyPr>
          <a:lstStyle/>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smtClean="0">
                <a:solidFill>
                  <a:srgbClr val="000000"/>
                </a:solidFill>
              </a:rPr>
              <a:t>Points belonging to control surface</a:t>
            </a:r>
            <a:endParaRPr lang="en-GB" sz="1600" dirty="0">
              <a:solidFill>
                <a:srgbClr val="000000"/>
              </a:solidFill>
            </a:endParaRPr>
          </a:p>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dirty="0">
              <a:solidFill>
                <a:srgbClr val="000000"/>
              </a:solidFill>
            </a:endParaRPr>
          </a:p>
          <a:p>
            <a:pPr>
              <a:spcBef>
                <a:spcPts val="100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dirty="0">
              <a:solidFill>
                <a:srgbClr val="000000"/>
              </a:solidFill>
            </a:endParaRPr>
          </a:p>
        </p:txBody>
      </p:sp>
      <p:cxnSp>
        <p:nvCxnSpPr>
          <p:cNvPr id="15" name="Straight Arrow Connector 14"/>
          <p:cNvCxnSpPr/>
          <p:nvPr/>
        </p:nvCxnSpPr>
        <p:spPr bwMode="auto">
          <a:xfrm flipH="1" flipV="1">
            <a:off x="5855481" y="4441190"/>
            <a:ext cx="180020" cy="408350"/>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17" name="Straight Arrow Connector 16"/>
          <p:cNvCxnSpPr/>
          <p:nvPr/>
        </p:nvCxnSpPr>
        <p:spPr bwMode="auto">
          <a:xfrm flipV="1">
            <a:off x="6723237" y="4441190"/>
            <a:ext cx="144016" cy="408350"/>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20" name="Straight Arrow Connector 19"/>
          <p:cNvCxnSpPr/>
          <p:nvPr/>
        </p:nvCxnSpPr>
        <p:spPr bwMode="auto">
          <a:xfrm>
            <a:off x="6795245" y="991721"/>
            <a:ext cx="1148468" cy="674887"/>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22" name="Text Box 1"/>
          <p:cNvSpPr txBox="1">
            <a:spLocks noChangeArrowheads="1"/>
          </p:cNvSpPr>
          <p:nvPr/>
        </p:nvSpPr>
        <p:spPr bwMode="auto">
          <a:xfrm>
            <a:off x="612776" y="762001"/>
            <a:ext cx="3352800" cy="460375"/>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16165D"/>
                </a:solidFill>
                <a:latin typeface="Calibri" pitchFamily="32" charset="0"/>
              </a:rPr>
              <a:t>Results</a:t>
            </a:r>
            <a:endParaRPr lang="en-GB" sz="2400" b="1" dirty="0">
              <a:solidFill>
                <a:srgbClr val="16165D"/>
              </a:solidFill>
              <a:latin typeface="Calibri" pitchFamily="32" charset="0"/>
            </a:endParaRPr>
          </a:p>
        </p:txBody>
      </p:sp>
      <p:sp>
        <p:nvSpPr>
          <p:cNvPr id="23" name="Text Box 2"/>
          <p:cNvSpPr txBox="1">
            <a:spLocks noChangeArrowheads="1"/>
          </p:cNvSpPr>
          <p:nvPr/>
        </p:nvSpPr>
        <p:spPr bwMode="auto">
          <a:xfrm>
            <a:off x="588241" y="2276872"/>
            <a:ext cx="2591966" cy="1828322"/>
          </a:xfrm>
          <a:prstGeom prst="rect">
            <a:avLst/>
          </a:prstGeom>
          <a:noFill/>
          <a:ln w="9525">
            <a:noFill/>
            <a:round/>
            <a:headEnd/>
            <a:tailEnd/>
          </a:ln>
        </p:spPr>
        <p:txBody>
          <a:bodyPr wrap="square" lIns="90000" tIns="46800" rIns="90000" bIns="46800">
            <a:spAutoFit/>
          </a:bodyPr>
          <a:lstStyle/>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smtClean="0">
                <a:solidFill>
                  <a:srgbClr val="000000"/>
                </a:solidFill>
              </a:rPr>
              <a:t>Close up of the boundary layer region at the junction between the two bodies (at x=0.75).</a:t>
            </a:r>
            <a:endParaRPr lang="en-GB" sz="1600" dirty="0">
              <a:solidFill>
                <a:srgbClr val="000000"/>
              </a:solidFill>
            </a:endParaRPr>
          </a:p>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dirty="0">
              <a:solidFill>
                <a:srgbClr val="000000"/>
              </a:solidFill>
            </a:endParaRPr>
          </a:p>
          <a:p>
            <a:pPr>
              <a:spcBef>
                <a:spcPts val="100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dirty="0">
              <a:solidFill>
                <a:srgbClr val="000000"/>
              </a:solidFill>
            </a:endParaRPr>
          </a:p>
        </p:txBody>
      </p:sp>
    </p:spTree>
    <p:extLst>
      <p:ext uri="{BB962C8B-B14F-4D97-AF65-F5344CB8AC3E}">
        <p14:creationId xmlns:p14="http://schemas.microsoft.com/office/powerpoint/2010/main" val="3496973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rolSurf.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31245" y="646940"/>
            <a:ext cx="6047804" cy="5315423"/>
          </a:xfrm>
          <a:prstGeom prst="rect">
            <a:avLst/>
          </a:prstGeom>
        </p:spPr>
      </p:pic>
      <p:sp>
        <p:nvSpPr>
          <p:cNvPr id="3" name="Text Box 2"/>
          <p:cNvSpPr txBox="1">
            <a:spLocks noChangeArrowheads="1"/>
          </p:cNvSpPr>
          <p:nvPr/>
        </p:nvSpPr>
        <p:spPr bwMode="auto">
          <a:xfrm>
            <a:off x="490885" y="1440295"/>
            <a:ext cx="3096245" cy="2459264"/>
          </a:xfrm>
          <a:prstGeom prst="rect">
            <a:avLst/>
          </a:prstGeom>
          <a:noFill/>
          <a:ln w="9525">
            <a:noFill/>
            <a:round/>
            <a:headEnd/>
            <a:tailEnd/>
          </a:ln>
        </p:spPr>
        <p:txBody>
          <a:bodyPr wrap="square" lIns="90000" tIns="46800" rIns="90000" bIns="46800">
            <a:spAutoFit/>
          </a:bodyPr>
          <a:lstStyle/>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err="1" smtClean="0">
                <a:solidFill>
                  <a:srgbClr val="000000"/>
                </a:solidFill>
              </a:rPr>
              <a:t>Inviscid</a:t>
            </a:r>
            <a:r>
              <a:rPr lang="en-GB" sz="1600" dirty="0" smtClean="0">
                <a:solidFill>
                  <a:srgbClr val="000000"/>
                </a:solidFill>
              </a:rPr>
              <a:t> control surface deflection, unsteady test case.</a:t>
            </a:r>
          </a:p>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smtClean="0">
                <a:solidFill>
                  <a:srgbClr val="000000"/>
                </a:solidFill>
              </a:rPr>
              <a:t>Mach 0.3</a:t>
            </a:r>
          </a:p>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smtClean="0">
                <a:solidFill>
                  <a:srgbClr val="000000"/>
                </a:solidFill>
              </a:rPr>
              <a:t>Control surface deflection +/-5°.</a:t>
            </a:r>
          </a:p>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smtClean="0">
                <a:solidFill>
                  <a:srgbClr val="000000"/>
                </a:solidFill>
              </a:rPr>
              <a:t>Pressure contours.</a:t>
            </a:r>
          </a:p>
          <a:p>
            <a:pPr>
              <a:spcBef>
                <a:spcPts val="1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dirty="0">
              <a:solidFill>
                <a:srgbClr val="000000"/>
              </a:solidFill>
            </a:endParaRPr>
          </a:p>
          <a:p>
            <a:pPr>
              <a:spcBef>
                <a:spcPts val="100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dirty="0">
              <a:solidFill>
                <a:srgbClr val="000000"/>
              </a:solidFill>
            </a:endParaRPr>
          </a:p>
        </p:txBody>
      </p:sp>
    </p:spTree>
    <p:extLst>
      <p:ext uri="{BB962C8B-B14F-4D97-AF65-F5344CB8AC3E}">
        <p14:creationId xmlns:p14="http://schemas.microsoft.com/office/powerpoint/2010/main" val="4009599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1"/>
          <p:cNvSpPr txBox="1">
            <a:spLocks noChangeArrowheads="1"/>
          </p:cNvSpPr>
          <p:nvPr/>
        </p:nvSpPr>
        <p:spPr bwMode="auto">
          <a:xfrm>
            <a:off x="635000" y="908050"/>
            <a:ext cx="4824437" cy="463846"/>
          </a:xfrm>
          <a:prstGeom prst="rect">
            <a:avLst/>
          </a:prstGeom>
          <a:noFill/>
          <a:ln w="9525">
            <a:noFill/>
            <a:round/>
            <a:headEnd/>
            <a:tailEnd/>
          </a:ln>
        </p:spPr>
        <p:txBody>
          <a:bodyPr wrap="squar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16165D"/>
                </a:solidFill>
                <a:latin typeface="Calibri" pitchFamily="32" charset="0"/>
              </a:rPr>
              <a:t>Stencil selection changes for 3D</a:t>
            </a:r>
            <a:endParaRPr lang="en-GB" sz="2400" b="1" dirty="0">
              <a:solidFill>
                <a:srgbClr val="16165D"/>
              </a:solidFill>
              <a:latin typeface="Calibri" pitchFamily="32" charset="0"/>
            </a:endParaRPr>
          </a:p>
        </p:txBody>
      </p:sp>
      <p:sp>
        <p:nvSpPr>
          <p:cNvPr id="37891" name="Text Box 2"/>
          <p:cNvSpPr txBox="1">
            <a:spLocks noChangeArrowheads="1"/>
          </p:cNvSpPr>
          <p:nvPr/>
        </p:nvSpPr>
        <p:spPr bwMode="auto">
          <a:xfrm>
            <a:off x="778917" y="1846883"/>
            <a:ext cx="7848600" cy="2043766"/>
          </a:xfrm>
          <a:prstGeom prst="rect">
            <a:avLst/>
          </a:prstGeom>
          <a:noFill/>
          <a:ln w="9525">
            <a:noFill/>
            <a:round/>
            <a:headEnd/>
            <a:tailEnd/>
          </a:ln>
        </p:spPr>
        <p:txBody>
          <a:bodyPr wrap="square" lIns="90000" tIns="46800" rIns="90000" bIns="46800">
            <a:spAutoFit/>
          </a:bodyPr>
          <a:lstStyle/>
          <a:p>
            <a:pPr>
              <a:spcBef>
                <a:spcPts val="11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00"/>
                </a:solidFill>
              </a:rPr>
              <a:t>2D and 4D search trees                                 3D and 6D search trees</a:t>
            </a:r>
          </a:p>
          <a:p>
            <a:pPr>
              <a:spcBef>
                <a:spcPts val="11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00"/>
                </a:solidFill>
              </a:rPr>
              <a:t>Segments intersecting                                   Elements intersecting</a:t>
            </a:r>
          </a:p>
          <a:p>
            <a:pPr>
              <a:spcBef>
                <a:spcPts val="11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00"/>
                </a:solidFill>
              </a:rPr>
              <a:t>Ray-segment intersections                            Ray-element intersections</a:t>
            </a:r>
          </a:p>
          <a:p>
            <a:pPr>
              <a:spcBef>
                <a:spcPts val="11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00"/>
                </a:solidFill>
              </a:rPr>
              <a:t>Elliptical merit function                                   Ellipsoidal merit function</a:t>
            </a:r>
          </a:p>
          <a:p>
            <a:pPr>
              <a:spcBef>
                <a:spcPts val="11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00"/>
                </a:solidFill>
              </a:rPr>
              <a:t>Quadrant search                                            Variation on octant search</a:t>
            </a:r>
            <a:endParaRPr lang="en-GB" dirty="0">
              <a:solidFill>
                <a:srgbClr val="000000"/>
              </a:solidFill>
            </a:endParaRPr>
          </a:p>
        </p:txBody>
      </p:sp>
      <p:cxnSp>
        <p:nvCxnSpPr>
          <p:cNvPr id="6" name="Straight Arrow Connector 5"/>
          <p:cNvCxnSpPr/>
          <p:nvPr/>
        </p:nvCxnSpPr>
        <p:spPr bwMode="auto">
          <a:xfrm>
            <a:off x="3802707" y="2063377"/>
            <a:ext cx="1296144" cy="1588"/>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7" name="Straight Arrow Connector 6"/>
          <p:cNvCxnSpPr/>
          <p:nvPr/>
        </p:nvCxnSpPr>
        <p:spPr bwMode="auto">
          <a:xfrm>
            <a:off x="3802707" y="2423417"/>
            <a:ext cx="1296144" cy="1588"/>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8" name="Straight Arrow Connector 7"/>
          <p:cNvCxnSpPr/>
          <p:nvPr/>
        </p:nvCxnSpPr>
        <p:spPr bwMode="auto">
          <a:xfrm>
            <a:off x="3802707" y="2855465"/>
            <a:ext cx="1296144" cy="1588"/>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9" name="Straight Arrow Connector 8"/>
          <p:cNvCxnSpPr/>
          <p:nvPr/>
        </p:nvCxnSpPr>
        <p:spPr bwMode="auto">
          <a:xfrm>
            <a:off x="3802707" y="3287513"/>
            <a:ext cx="1296144" cy="1588"/>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a:off x="3802707" y="3647553"/>
            <a:ext cx="1296144" cy="1588"/>
          </a:xfrm>
          <a:prstGeom prst="straightConnector1">
            <a:avLst/>
          </a:prstGeom>
          <a:solidFill>
            <a:srgbClr val="00B8FF"/>
          </a:solidFill>
          <a:ln w="9525" cap="flat" cmpd="sng" algn="ctr">
            <a:solidFill>
              <a:schemeClr val="tx1"/>
            </a:solidFill>
            <a:prstDash val="solid"/>
            <a:round/>
            <a:headEnd type="none" w="med" len="med"/>
            <a:tailEnd type="arrow"/>
          </a:ln>
          <a:effectLst/>
        </p:spPr>
      </p:cxn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rot="2313030">
            <a:off x="1838234" y="1781826"/>
            <a:ext cx="1914029" cy="4068927"/>
          </a:xfrm>
          <a:prstGeom prst="rect">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cs typeface="Arial" charset="0"/>
            </a:endParaRPr>
          </a:p>
        </p:txBody>
      </p:sp>
      <p:cxnSp>
        <p:nvCxnSpPr>
          <p:cNvPr id="6" name="Straight Connector 5"/>
          <p:cNvCxnSpPr/>
          <p:nvPr/>
        </p:nvCxnSpPr>
        <p:spPr bwMode="auto">
          <a:xfrm flipH="1">
            <a:off x="2379859" y="3429000"/>
            <a:ext cx="225247" cy="79208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flipH="1">
            <a:off x="2379859" y="3717031"/>
            <a:ext cx="807349" cy="504057"/>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a:off x="2613998" y="3429000"/>
            <a:ext cx="594179" cy="28803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5" name="Straight Arrow Connector 14"/>
          <p:cNvCxnSpPr/>
          <p:nvPr/>
        </p:nvCxnSpPr>
        <p:spPr bwMode="auto">
          <a:xfrm flipH="1" flipV="1">
            <a:off x="1287211" y="3212976"/>
            <a:ext cx="1459564" cy="648072"/>
          </a:xfrm>
          <a:prstGeom prst="straightConnector1">
            <a:avLst/>
          </a:prstGeom>
          <a:solidFill>
            <a:srgbClr val="00B8FF"/>
          </a:solidFill>
          <a:ln w="9525" cap="flat" cmpd="sng" algn="ctr">
            <a:solidFill>
              <a:schemeClr val="accent2"/>
            </a:solidFill>
            <a:prstDash val="solid"/>
            <a:round/>
            <a:headEnd type="none" w="med" len="med"/>
            <a:tailEnd type="arrow"/>
          </a:ln>
          <a:effectLst/>
        </p:spPr>
      </p:cxnSp>
      <p:cxnSp>
        <p:nvCxnSpPr>
          <p:cNvPr id="28" name="Straight Arrow Connector 27"/>
          <p:cNvCxnSpPr/>
          <p:nvPr/>
        </p:nvCxnSpPr>
        <p:spPr bwMode="auto">
          <a:xfrm flipH="1">
            <a:off x="1755490" y="3861050"/>
            <a:ext cx="991288" cy="288033"/>
          </a:xfrm>
          <a:prstGeom prst="straightConnector1">
            <a:avLst/>
          </a:prstGeom>
          <a:solidFill>
            <a:srgbClr val="00B8FF"/>
          </a:solidFill>
          <a:ln w="9525" cap="flat" cmpd="sng" algn="ctr">
            <a:solidFill>
              <a:schemeClr val="accent2"/>
            </a:solidFill>
            <a:prstDash val="solid"/>
            <a:round/>
            <a:headEnd type="none" w="med" len="med"/>
            <a:tailEnd type="arrow"/>
          </a:ln>
          <a:effectLst/>
        </p:spPr>
      </p:cxnSp>
      <p:cxnSp>
        <p:nvCxnSpPr>
          <p:cNvPr id="30" name="Straight Arrow Connector 29"/>
          <p:cNvCxnSpPr/>
          <p:nvPr/>
        </p:nvCxnSpPr>
        <p:spPr bwMode="auto">
          <a:xfrm flipH="1" flipV="1">
            <a:off x="1287213" y="3789043"/>
            <a:ext cx="1459565" cy="72007"/>
          </a:xfrm>
          <a:prstGeom prst="straightConnector1">
            <a:avLst/>
          </a:prstGeom>
          <a:solidFill>
            <a:srgbClr val="00B8FF"/>
          </a:solidFill>
          <a:ln w="9525" cap="flat" cmpd="sng" algn="ctr">
            <a:solidFill>
              <a:schemeClr val="accent2"/>
            </a:solidFill>
            <a:prstDash val="solid"/>
            <a:round/>
            <a:headEnd type="none" w="med" len="med"/>
            <a:tailEnd type="arrow"/>
          </a:ln>
          <a:effectLst/>
        </p:spPr>
      </p:cxnSp>
      <p:cxnSp>
        <p:nvCxnSpPr>
          <p:cNvPr id="38" name="Straight Arrow Connector 37"/>
          <p:cNvCxnSpPr/>
          <p:nvPr/>
        </p:nvCxnSpPr>
        <p:spPr bwMode="auto">
          <a:xfrm rot="10800000">
            <a:off x="2223766" y="3429000"/>
            <a:ext cx="504056" cy="360040"/>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41" name="TextBox 40"/>
          <p:cNvSpPr txBox="1"/>
          <p:nvPr/>
        </p:nvSpPr>
        <p:spPr>
          <a:xfrm>
            <a:off x="896981" y="3284984"/>
            <a:ext cx="312906" cy="369332"/>
          </a:xfrm>
          <a:prstGeom prst="rect">
            <a:avLst/>
          </a:prstGeom>
          <a:noFill/>
        </p:spPr>
        <p:txBody>
          <a:bodyPr wrap="none" rtlCol="0">
            <a:spAutoFit/>
          </a:bodyPr>
          <a:lstStyle/>
          <a:p>
            <a:r>
              <a:rPr lang="en-GB" dirty="0" smtClean="0">
                <a:solidFill>
                  <a:schemeClr val="tx1"/>
                </a:solidFill>
              </a:rPr>
              <a:t>1</a:t>
            </a:r>
            <a:endParaRPr lang="en-GB" dirty="0">
              <a:solidFill>
                <a:schemeClr val="tx1"/>
              </a:solidFill>
            </a:endParaRPr>
          </a:p>
        </p:txBody>
      </p:sp>
      <p:sp>
        <p:nvSpPr>
          <p:cNvPr id="42" name="TextBox 41"/>
          <p:cNvSpPr txBox="1"/>
          <p:nvPr/>
        </p:nvSpPr>
        <p:spPr>
          <a:xfrm>
            <a:off x="2890791" y="3861047"/>
            <a:ext cx="312906" cy="369332"/>
          </a:xfrm>
          <a:prstGeom prst="rect">
            <a:avLst/>
          </a:prstGeom>
          <a:noFill/>
        </p:spPr>
        <p:txBody>
          <a:bodyPr wrap="none" rtlCol="0">
            <a:spAutoFit/>
          </a:bodyPr>
          <a:lstStyle/>
          <a:p>
            <a:r>
              <a:rPr lang="en-GB" dirty="0" smtClean="0">
                <a:solidFill>
                  <a:schemeClr val="tx1"/>
                </a:solidFill>
              </a:rPr>
              <a:t>2</a:t>
            </a:r>
            <a:endParaRPr lang="en-GB" dirty="0">
              <a:solidFill>
                <a:schemeClr val="tx1"/>
              </a:solidFill>
            </a:endParaRPr>
          </a:p>
        </p:txBody>
      </p:sp>
      <p:grpSp>
        <p:nvGrpSpPr>
          <p:cNvPr id="3" name="Group 103"/>
          <p:cNvGrpSpPr/>
          <p:nvPr/>
        </p:nvGrpSpPr>
        <p:grpSpPr>
          <a:xfrm>
            <a:off x="1287211" y="3212976"/>
            <a:ext cx="468277" cy="936104"/>
            <a:chOff x="1403648" y="3140968"/>
            <a:chExt cx="432048" cy="936104"/>
          </a:xfrm>
        </p:grpSpPr>
        <p:cxnSp>
          <p:nvCxnSpPr>
            <p:cNvPr id="60" name="Straight Connector 59"/>
            <p:cNvCxnSpPr/>
            <p:nvPr/>
          </p:nvCxnSpPr>
          <p:spPr>
            <a:xfrm>
              <a:off x="1403648" y="3140968"/>
              <a:ext cx="0" cy="576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1403648" y="3140968"/>
              <a:ext cx="432048" cy="936104"/>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403648" y="3717032"/>
              <a:ext cx="432048" cy="360040"/>
            </a:xfrm>
            <a:prstGeom prst="line">
              <a:avLst/>
            </a:prstGeom>
          </p:spPr>
          <p:style>
            <a:lnRef idx="1">
              <a:schemeClr val="accent1"/>
            </a:lnRef>
            <a:fillRef idx="0">
              <a:schemeClr val="accent1"/>
            </a:fillRef>
            <a:effectRef idx="0">
              <a:schemeClr val="accent1"/>
            </a:effectRef>
            <a:fontRef idx="minor">
              <a:schemeClr val="tx1"/>
            </a:fontRef>
          </p:style>
        </p:cxnSp>
      </p:grpSp>
      <p:sp>
        <p:nvSpPr>
          <p:cNvPr id="76" name="Rectangle 75"/>
          <p:cNvSpPr/>
          <p:nvPr/>
        </p:nvSpPr>
        <p:spPr bwMode="auto">
          <a:xfrm rot="2313030">
            <a:off x="6518751" y="1133753"/>
            <a:ext cx="1914029" cy="4068927"/>
          </a:xfrm>
          <a:prstGeom prst="rect">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cs typeface="Arial" charset="0"/>
            </a:endParaRPr>
          </a:p>
        </p:txBody>
      </p:sp>
      <p:cxnSp>
        <p:nvCxnSpPr>
          <p:cNvPr id="77" name="Straight Connector 76"/>
          <p:cNvCxnSpPr/>
          <p:nvPr/>
        </p:nvCxnSpPr>
        <p:spPr bwMode="auto">
          <a:xfrm flipH="1">
            <a:off x="7060376" y="2780927"/>
            <a:ext cx="225247" cy="79208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8" name="Straight Connector 77"/>
          <p:cNvCxnSpPr/>
          <p:nvPr/>
        </p:nvCxnSpPr>
        <p:spPr bwMode="auto">
          <a:xfrm flipH="1">
            <a:off x="7060378" y="3068961"/>
            <a:ext cx="807349" cy="504057"/>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9" name="Straight Connector 78"/>
          <p:cNvCxnSpPr/>
          <p:nvPr/>
        </p:nvCxnSpPr>
        <p:spPr bwMode="auto">
          <a:xfrm>
            <a:off x="7294515" y="2780927"/>
            <a:ext cx="594179" cy="28803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0" name="Straight Arrow Connector 79"/>
          <p:cNvCxnSpPr/>
          <p:nvPr/>
        </p:nvCxnSpPr>
        <p:spPr bwMode="auto">
          <a:xfrm flipH="1">
            <a:off x="6211626" y="3212978"/>
            <a:ext cx="1215666" cy="46143"/>
          </a:xfrm>
          <a:prstGeom prst="straightConnector1">
            <a:avLst/>
          </a:prstGeom>
          <a:solidFill>
            <a:srgbClr val="00B8FF"/>
          </a:solidFill>
          <a:ln w="9525" cap="flat" cmpd="sng" algn="ctr">
            <a:solidFill>
              <a:schemeClr val="accent2"/>
            </a:solidFill>
            <a:prstDash val="solid"/>
            <a:round/>
            <a:headEnd type="none" w="med" len="med"/>
            <a:tailEnd type="arrow"/>
          </a:ln>
          <a:effectLst/>
        </p:spPr>
      </p:cxnSp>
      <p:cxnSp>
        <p:nvCxnSpPr>
          <p:cNvPr id="81" name="Straight Arrow Connector 80"/>
          <p:cNvCxnSpPr/>
          <p:nvPr/>
        </p:nvCxnSpPr>
        <p:spPr bwMode="auto">
          <a:xfrm flipH="1">
            <a:off x="6679905" y="3212974"/>
            <a:ext cx="747390" cy="982248"/>
          </a:xfrm>
          <a:prstGeom prst="straightConnector1">
            <a:avLst/>
          </a:prstGeom>
          <a:solidFill>
            <a:srgbClr val="00B8FF"/>
          </a:solidFill>
          <a:ln w="9525" cap="flat" cmpd="sng" algn="ctr">
            <a:solidFill>
              <a:schemeClr val="accent2"/>
            </a:solidFill>
            <a:prstDash val="sysDot"/>
            <a:round/>
            <a:headEnd type="none" w="med" len="med"/>
            <a:tailEnd type="arrow"/>
          </a:ln>
          <a:effectLst/>
        </p:spPr>
      </p:cxnSp>
      <p:cxnSp>
        <p:nvCxnSpPr>
          <p:cNvPr id="82" name="Straight Arrow Connector 81"/>
          <p:cNvCxnSpPr/>
          <p:nvPr/>
        </p:nvCxnSpPr>
        <p:spPr bwMode="auto">
          <a:xfrm flipH="1">
            <a:off x="6211628" y="3212974"/>
            <a:ext cx="1215667" cy="622208"/>
          </a:xfrm>
          <a:prstGeom prst="straightConnector1">
            <a:avLst/>
          </a:prstGeom>
          <a:solidFill>
            <a:srgbClr val="00B8FF"/>
          </a:solidFill>
          <a:ln w="9525" cap="flat" cmpd="sng" algn="ctr">
            <a:solidFill>
              <a:schemeClr val="accent2"/>
            </a:solidFill>
            <a:prstDash val="sysDot"/>
            <a:round/>
            <a:headEnd type="none" w="med" len="med"/>
            <a:tailEnd type="arrow"/>
          </a:ln>
          <a:effectLst/>
        </p:spPr>
      </p:cxnSp>
      <p:cxnSp>
        <p:nvCxnSpPr>
          <p:cNvPr id="83" name="Straight Arrow Connector 82"/>
          <p:cNvCxnSpPr/>
          <p:nvPr/>
        </p:nvCxnSpPr>
        <p:spPr bwMode="auto">
          <a:xfrm rot="10800000">
            <a:off x="6914042" y="2755062"/>
            <a:ext cx="504056" cy="360040"/>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84" name="TextBox 83"/>
          <p:cNvSpPr txBox="1"/>
          <p:nvPr/>
        </p:nvSpPr>
        <p:spPr>
          <a:xfrm>
            <a:off x="5811636" y="2564903"/>
            <a:ext cx="312906" cy="369332"/>
          </a:xfrm>
          <a:prstGeom prst="rect">
            <a:avLst/>
          </a:prstGeom>
          <a:noFill/>
        </p:spPr>
        <p:txBody>
          <a:bodyPr wrap="none" rtlCol="0">
            <a:spAutoFit/>
          </a:bodyPr>
          <a:lstStyle/>
          <a:p>
            <a:r>
              <a:rPr lang="en-GB" dirty="0" smtClean="0">
                <a:solidFill>
                  <a:schemeClr val="tx1"/>
                </a:solidFill>
              </a:rPr>
              <a:t>1</a:t>
            </a:r>
            <a:endParaRPr lang="en-GB" dirty="0">
              <a:solidFill>
                <a:schemeClr val="tx1"/>
              </a:solidFill>
            </a:endParaRPr>
          </a:p>
        </p:txBody>
      </p:sp>
      <p:sp>
        <p:nvSpPr>
          <p:cNvPr id="85" name="TextBox 84"/>
          <p:cNvSpPr txBox="1"/>
          <p:nvPr/>
        </p:nvSpPr>
        <p:spPr>
          <a:xfrm>
            <a:off x="7571308" y="3212974"/>
            <a:ext cx="312906" cy="369332"/>
          </a:xfrm>
          <a:prstGeom prst="rect">
            <a:avLst/>
          </a:prstGeom>
          <a:noFill/>
        </p:spPr>
        <p:txBody>
          <a:bodyPr wrap="none" rtlCol="0">
            <a:spAutoFit/>
          </a:bodyPr>
          <a:lstStyle/>
          <a:p>
            <a:r>
              <a:rPr lang="en-GB" dirty="0" smtClean="0">
                <a:solidFill>
                  <a:schemeClr val="tx1"/>
                </a:solidFill>
              </a:rPr>
              <a:t>2</a:t>
            </a:r>
            <a:endParaRPr lang="en-GB" dirty="0">
              <a:solidFill>
                <a:schemeClr val="tx1"/>
              </a:solidFill>
            </a:endParaRPr>
          </a:p>
        </p:txBody>
      </p:sp>
      <p:cxnSp>
        <p:nvCxnSpPr>
          <p:cNvPr id="86" name="Straight Connector 85"/>
          <p:cNvCxnSpPr/>
          <p:nvPr/>
        </p:nvCxnSpPr>
        <p:spPr>
          <a:xfrm>
            <a:off x="6211626" y="3259118"/>
            <a:ext cx="0" cy="36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flipV="1">
            <a:off x="6211627" y="3259118"/>
            <a:ext cx="234139" cy="504056"/>
          </a:xfrm>
          <a:prstGeom prst="line">
            <a:avLst/>
          </a:prstGeom>
        </p:spPr>
        <p:style>
          <a:lnRef idx="1">
            <a:schemeClr val="accent1"/>
          </a:lnRef>
          <a:fillRef idx="0">
            <a:schemeClr val="accent1"/>
          </a:fillRef>
          <a:effectRef idx="0">
            <a:schemeClr val="accent1"/>
          </a:effectRef>
          <a:fontRef idx="minor">
            <a:schemeClr val="tx1"/>
          </a:fontRef>
        </p:style>
      </p:cxnSp>
      <p:grpSp>
        <p:nvGrpSpPr>
          <p:cNvPr id="4" name="Group 99"/>
          <p:cNvGrpSpPr/>
          <p:nvPr/>
        </p:nvGrpSpPr>
        <p:grpSpPr>
          <a:xfrm>
            <a:off x="6211626" y="3619158"/>
            <a:ext cx="468277" cy="576064"/>
            <a:chOff x="5724128" y="4221088"/>
            <a:chExt cx="432048" cy="576064"/>
          </a:xfrm>
        </p:grpSpPr>
        <p:cxnSp>
          <p:nvCxnSpPr>
            <p:cNvPr id="88" name="Straight Connector 87"/>
            <p:cNvCxnSpPr/>
            <p:nvPr/>
          </p:nvCxnSpPr>
          <p:spPr>
            <a:xfrm>
              <a:off x="5724128" y="4437112"/>
              <a:ext cx="432048" cy="36004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940152" y="4365104"/>
              <a:ext cx="216024" cy="432048"/>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5724128" y="4221088"/>
              <a:ext cx="0" cy="216024"/>
            </a:xfrm>
            <a:prstGeom prst="line">
              <a:avLst/>
            </a:prstGeom>
            <a:ln>
              <a:prstDash val="sysDot"/>
            </a:ln>
          </p:spPr>
          <p:style>
            <a:lnRef idx="1">
              <a:schemeClr val="accent1"/>
            </a:lnRef>
            <a:fillRef idx="0">
              <a:schemeClr val="accent1"/>
            </a:fillRef>
            <a:effectRef idx="0">
              <a:schemeClr val="accent1"/>
            </a:effectRef>
            <a:fontRef idx="minor">
              <a:schemeClr val="tx1"/>
            </a:fontRef>
          </p:style>
        </p:cxnSp>
      </p:grpSp>
      <p:sp>
        <p:nvSpPr>
          <p:cNvPr id="32" name="Text Box 1"/>
          <p:cNvSpPr txBox="1">
            <a:spLocks noChangeArrowheads="1"/>
          </p:cNvSpPr>
          <p:nvPr/>
        </p:nvSpPr>
        <p:spPr bwMode="auto">
          <a:xfrm>
            <a:off x="634902" y="836712"/>
            <a:ext cx="4032448" cy="463846"/>
          </a:xfrm>
          <a:prstGeom prst="rect">
            <a:avLst/>
          </a:prstGeom>
          <a:noFill/>
          <a:ln w="9525">
            <a:noFill/>
            <a:round/>
            <a:headEnd/>
            <a:tailEnd/>
          </a:ln>
        </p:spPr>
        <p:txBody>
          <a:bodyPr wrap="squar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16165D"/>
                </a:solidFill>
                <a:latin typeface="Calibri" pitchFamily="32" charset="0"/>
              </a:rPr>
              <a:t>Check for boundary overlap</a:t>
            </a:r>
            <a:endParaRPr lang="en-GB" sz="2400" b="1" dirty="0">
              <a:solidFill>
                <a:srgbClr val="16165D"/>
              </a:solidFill>
              <a:latin typeface="Calibri" pitchFamily="32" charset="0"/>
            </a:endParaRPr>
          </a:p>
        </p:txBody>
      </p:sp>
      <p:sp>
        <p:nvSpPr>
          <p:cNvPr id="33" name="TextBox 32"/>
          <p:cNvSpPr txBox="1"/>
          <p:nvPr/>
        </p:nvSpPr>
        <p:spPr>
          <a:xfrm>
            <a:off x="3659237" y="5589241"/>
            <a:ext cx="5616624" cy="646331"/>
          </a:xfrm>
          <a:prstGeom prst="rect">
            <a:avLst/>
          </a:prstGeom>
          <a:noFill/>
        </p:spPr>
        <p:txBody>
          <a:bodyPr wrap="square" rtlCol="0">
            <a:spAutoFit/>
          </a:bodyPr>
          <a:lstStyle/>
          <a:p>
            <a:r>
              <a:rPr lang="en-GB" dirty="0" smtClean="0">
                <a:solidFill>
                  <a:schemeClr val="tx1"/>
                </a:solidFill>
              </a:rPr>
              <a:t>Check if element 1 intersects the plane containing element 2 using scalar product with normal.</a:t>
            </a:r>
            <a:endParaRPr lang="en-GB" dirty="0">
              <a:solidFill>
                <a:schemeClr val="tx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bwMode="auto">
          <a:xfrm rot="2313030">
            <a:off x="1406184" y="1133755"/>
            <a:ext cx="1914029" cy="4068927"/>
          </a:xfrm>
          <a:prstGeom prst="rect">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cs typeface="Arial" charset="0"/>
            </a:endParaRPr>
          </a:p>
        </p:txBody>
      </p:sp>
      <p:cxnSp>
        <p:nvCxnSpPr>
          <p:cNvPr id="3" name="Straight Connector 2"/>
          <p:cNvCxnSpPr/>
          <p:nvPr/>
        </p:nvCxnSpPr>
        <p:spPr bwMode="auto">
          <a:xfrm>
            <a:off x="1677444" y="3429000"/>
            <a:ext cx="504056" cy="28803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4" name="Straight Connector 3"/>
          <p:cNvCxnSpPr/>
          <p:nvPr/>
        </p:nvCxnSpPr>
        <p:spPr bwMode="auto">
          <a:xfrm flipH="1">
            <a:off x="1287211" y="3429000"/>
            <a:ext cx="390231" cy="43204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 name="Straight Connector 4"/>
          <p:cNvCxnSpPr/>
          <p:nvPr/>
        </p:nvCxnSpPr>
        <p:spPr bwMode="auto">
          <a:xfrm flipH="1">
            <a:off x="1287211" y="3717032"/>
            <a:ext cx="902671" cy="14401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rot="5400000">
            <a:off x="873053" y="3320988"/>
            <a:ext cx="360040" cy="0"/>
          </a:xfrm>
          <a:prstGeom prst="line">
            <a:avLst/>
          </a:prstGeom>
          <a:solidFill>
            <a:srgbClr val="00B8FF"/>
          </a:solidFill>
          <a:ln w="9525" cap="flat" cmpd="sng" algn="ctr">
            <a:solidFill>
              <a:srgbClr val="C00000"/>
            </a:solidFill>
            <a:prstDash val="solid"/>
            <a:round/>
            <a:headEnd type="none" w="med" len="med"/>
            <a:tailEnd type="none" w="med" len="med"/>
          </a:ln>
          <a:effectLst/>
        </p:spPr>
      </p:cxnSp>
      <p:cxnSp>
        <p:nvCxnSpPr>
          <p:cNvPr id="10" name="Straight Connector 9"/>
          <p:cNvCxnSpPr/>
          <p:nvPr/>
        </p:nvCxnSpPr>
        <p:spPr bwMode="auto">
          <a:xfrm>
            <a:off x="1066951" y="3140968"/>
            <a:ext cx="532447" cy="288032"/>
          </a:xfrm>
          <a:prstGeom prst="line">
            <a:avLst/>
          </a:prstGeom>
          <a:solidFill>
            <a:srgbClr val="00B8FF"/>
          </a:solidFill>
          <a:ln w="9525" cap="flat" cmpd="sng" algn="ctr">
            <a:solidFill>
              <a:srgbClr val="C00000"/>
            </a:solidFill>
            <a:prstDash val="solid"/>
            <a:round/>
            <a:headEnd type="none" w="med" len="med"/>
            <a:tailEnd type="none" w="med" len="med"/>
          </a:ln>
          <a:effectLst/>
        </p:spPr>
      </p:cxnSp>
      <p:cxnSp>
        <p:nvCxnSpPr>
          <p:cNvPr id="11" name="Straight Connector 10"/>
          <p:cNvCxnSpPr/>
          <p:nvPr/>
        </p:nvCxnSpPr>
        <p:spPr bwMode="auto">
          <a:xfrm flipH="1">
            <a:off x="1053074" y="3645024"/>
            <a:ext cx="312185" cy="288032"/>
          </a:xfrm>
          <a:prstGeom prst="line">
            <a:avLst/>
          </a:prstGeom>
          <a:solidFill>
            <a:srgbClr val="00B8FF"/>
          </a:solidFill>
          <a:ln w="9525" cap="flat" cmpd="sng" algn="ctr">
            <a:solidFill>
              <a:srgbClr val="C00000"/>
            </a:solidFill>
            <a:prstDash val="sysDot"/>
            <a:round/>
            <a:headEnd type="none" w="med" len="med"/>
            <a:tailEnd type="none" w="med" len="med"/>
          </a:ln>
          <a:effectLst/>
        </p:spPr>
      </p:cxnSp>
      <p:cxnSp>
        <p:nvCxnSpPr>
          <p:cNvPr id="15" name="Straight Arrow Connector 14"/>
          <p:cNvCxnSpPr/>
          <p:nvPr/>
        </p:nvCxnSpPr>
        <p:spPr bwMode="auto">
          <a:xfrm rot="10800000">
            <a:off x="2314725" y="2060848"/>
            <a:ext cx="504056" cy="360040"/>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16" name="TextBox 15"/>
          <p:cNvSpPr txBox="1"/>
          <p:nvPr/>
        </p:nvSpPr>
        <p:spPr>
          <a:xfrm>
            <a:off x="896981" y="2780928"/>
            <a:ext cx="312906" cy="369332"/>
          </a:xfrm>
          <a:prstGeom prst="rect">
            <a:avLst/>
          </a:prstGeom>
          <a:noFill/>
        </p:spPr>
        <p:txBody>
          <a:bodyPr wrap="none" rtlCol="0">
            <a:spAutoFit/>
          </a:bodyPr>
          <a:lstStyle/>
          <a:p>
            <a:r>
              <a:rPr lang="en-GB" dirty="0" smtClean="0">
                <a:solidFill>
                  <a:schemeClr val="tx1"/>
                </a:solidFill>
              </a:rPr>
              <a:t>1</a:t>
            </a:r>
            <a:endParaRPr lang="en-GB" dirty="0">
              <a:solidFill>
                <a:schemeClr val="tx1"/>
              </a:solidFill>
            </a:endParaRPr>
          </a:p>
        </p:txBody>
      </p:sp>
      <p:sp>
        <p:nvSpPr>
          <p:cNvPr id="17" name="TextBox 16"/>
          <p:cNvSpPr txBox="1"/>
          <p:nvPr/>
        </p:nvSpPr>
        <p:spPr>
          <a:xfrm>
            <a:off x="2223766" y="3429000"/>
            <a:ext cx="312906" cy="369332"/>
          </a:xfrm>
          <a:prstGeom prst="rect">
            <a:avLst/>
          </a:prstGeom>
          <a:noFill/>
        </p:spPr>
        <p:txBody>
          <a:bodyPr wrap="none" rtlCol="0">
            <a:spAutoFit/>
          </a:bodyPr>
          <a:lstStyle/>
          <a:p>
            <a:r>
              <a:rPr lang="en-GB" dirty="0" smtClean="0">
                <a:solidFill>
                  <a:schemeClr val="tx1"/>
                </a:solidFill>
              </a:rPr>
              <a:t>2</a:t>
            </a:r>
            <a:endParaRPr lang="en-GB" dirty="0">
              <a:solidFill>
                <a:schemeClr val="tx1"/>
              </a:solidFill>
            </a:endParaRPr>
          </a:p>
        </p:txBody>
      </p:sp>
      <p:cxnSp>
        <p:nvCxnSpPr>
          <p:cNvPr id="19" name="Straight Connector 18"/>
          <p:cNvCxnSpPr/>
          <p:nvPr/>
        </p:nvCxnSpPr>
        <p:spPr bwMode="auto">
          <a:xfrm>
            <a:off x="1053073" y="3501008"/>
            <a:ext cx="0" cy="432048"/>
          </a:xfrm>
          <a:prstGeom prst="line">
            <a:avLst/>
          </a:prstGeom>
          <a:solidFill>
            <a:srgbClr val="00B8FF"/>
          </a:solidFill>
          <a:ln w="9525" cap="flat" cmpd="sng" algn="ctr">
            <a:solidFill>
              <a:srgbClr val="C00000"/>
            </a:solidFill>
            <a:prstDash val="sysDot"/>
            <a:round/>
            <a:headEnd type="none" w="med" len="med"/>
            <a:tailEnd type="none" w="med" len="med"/>
          </a:ln>
          <a:effectLst/>
        </p:spPr>
      </p:cxnSp>
      <p:cxnSp>
        <p:nvCxnSpPr>
          <p:cNvPr id="21" name="Straight Connector 20"/>
          <p:cNvCxnSpPr/>
          <p:nvPr/>
        </p:nvCxnSpPr>
        <p:spPr bwMode="auto">
          <a:xfrm>
            <a:off x="418879" y="3140968"/>
            <a:ext cx="2736304" cy="1584176"/>
          </a:xfrm>
          <a:prstGeom prst="line">
            <a:avLst/>
          </a:prstGeom>
          <a:solidFill>
            <a:srgbClr val="00B8FF"/>
          </a:solidFill>
          <a:ln w="19050" cap="flat" cmpd="sng" algn="ctr">
            <a:solidFill>
              <a:srgbClr val="00B050"/>
            </a:solidFill>
            <a:prstDash val="solid"/>
            <a:round/>
            <a:headEnd type="none" w="med" len="med"/>
            <a:tailEnd type="none" w="med" len="med"/>
          </a:ln>
          <a:effectLst/>
        </p:spPr>
      </p:cxnSp>
      <p:grpSp>
        <p:nvGrpSpPr>
          <p:cNvPr id="6" name="Group 34"/>
          <p:cNvGrpSpPr/>
          <p:nvPr/>
        </p:nvGrpSpPr>
        <p:grpSpPr>
          <a:xfrm>
            <a:off x="634901" y="836712"/>
            <a:ext cx="2232248" cy="5256584"/>
            <a:chOff x="634901" y="836712"/>
            <a:chExt cx="2232248" cy="5256584"/>
          </a:xfrm>
        </p:grpSpPr>
        <p:cxnSp>
          <p:nvCxnSpPr>
            <p:cNvPr id="24" name="Straight Connector 23"/>
            <p:cNvCxnSpPr/>
            <p:nvPr/>
          </p:nvCxnSpPr>
          <p:spPr bwMode="auto">
            <a:xfrm rot="5400000">
              <a:off x="-1453331" y="2924944"/>
              <a:ext cx="4176464" cy="0"/>
            </a:xfrm>
            <a:prstGeom prst="line">
              <a:avLst/>
            </a:prstGeom>
            <a:solidFill>
              <a:srgbClr val="00B8FF"/>
            </a:solidFill>
            <a:ln w="9525" cap="flat" cmpd="sng" algn="ctr">
              <a:solidFill>
                <a:srgbClr val="FF0000"/>
              </a:solidFill>
              <a:prstDash val="dash"/>
              <a:round/>
              <a:headEnd type="none" w="med" len="med"/>
              <a:tailEnd type="none" w="med" len="med"/>
            </a:ln>
            <a:effectLst/>
          </p:spPr>
        </p:cxnSp>
        <p:cxnSp>
          <p:nvCxnSpPr>
            <p:cNvPr id="26" name="Straight Connector 25"/>
            <p:cNvCxnSpPr/>
            <p:nvPr/>
          </p:nvCxnSpPr>
          <p:spPr bwMode="auto">
            <a:xfrm rot="5400000">
              <a:off x="670905" y="3897052"/>
              <a:ext cx="4392488" cy="0"/>
            </a:xfrm>
            <a:prstGeom prst="line">
              <a:avLst/>
            </a:prstGeom>
            <a:solidFill>
              <a:srgbClr val="00B8FF"/>
            </a:solidFill>
            <a:ln w="9525" cap="flat" cmpd="sng" algn="ctr">
              <a:solidFill>
                <a:srgbClr val="FF0000"/>
              </a:solidFill>
              <a:prstDash val="dash"/>
              <a:round/>
              <a:headEnd type="none" w="med" len="med"/>
              <a:tailEnd type="none" w="med" len="med"/>
            </a:ln>
            <a:effectLst/>
          </p:spPr>
        </p:cxnSp>
        <p:cxnSp>
          <p:nvCxnSpPr>
            <p:cNvPr id="28" name="Straight Connector 27"/>
            <p:cNvCxnSpPr/>
            <p:nvPr/>
          </p:nvCxnSpPr>
          <p:spPr bwMode="auto">
            <a:xfrm rot="10800000">
              <a:off x="634901" y="836712"/>
              <a:ext cx="2232248" cy="864096"/>
            </a:xfrm>
            <a:prstGeom prst="line">
              <a:avLst/>
            </a:prstGeom>
            <a:solidFill>
              <a:srgbClr val="00B8FF"/>
            </a:solidFill>
            <a:ln w="9525" cap="flat" cmpd="sng" algn="ctr">
              <a:solidFill>
                <a:srgbClr val="FF0000"/>
              </a:solidFill>
              <a:prstDash val="dash"/>
              <a:round/>
              <a:headEnd type="none" w="med" len="med"/>
              <a:tailEnd type="none" w="med" len="med"/>
            </a:ln>
            <a:effectLst/>
          </p:spPr>
        </p:cxnSp>
        <p:cxnSp>
          <p:nvCxnSpPr>
            <p:cNvPr id="32" name="Straight Connector 31"/>
            <p:cNvCxnSpPr/>
            <p:nvPr/>
          </p:nvCxnSpPr>
          <p:spPr bwMode="auto">
            <a:xfrm rot="10800000">
              <a:off x="634901" y="5013176"/>
              <a:ext cx="2232248" cy="1080120"/>
            </a:xfrm>
            <a:prstGeom prst="line">
              <a:avLst/>
            </a:prstGeom>
            <a:solidFill>
              <a:srgbClr val="00B8FF"/>
            </a:solidFill>
            <a:ln w="9525" cap="flat" cmpd="sng" algn="ctr">
              <a:solidFill>
                <a:srgbClr val="FF0000"/>
              </a:solidFill>
              <a:prstDash val="dash"/>
              <a:round/>
              <a:headEnd type="none" w="med" len="med"/>
              <a:tailEnd type="none" w="med" len="med"/>
            </a:ln>
            <a:effectLst/>
          </p:spPr>
        </p:cxnSp>
      </p:grpSp>
      <p:cxnSp>
        <p:nvCxnSpPr>
          <p:cNvPr id="53" name="Straight Connector 52"/>
          <p:cNvCxnSpPr/>
          <p:nvPr/>
        </p:nvCxnSpPr>
        <p:spPr bwMode="auto">
          <a:xfrm flipV="1">
            <a:off x="1365257" y="3429000"/>
            <a:ext cx="234139" cy="216024"/>
          </a:xfrm>
          <a:prstGeom prst="line">
            <a:avLst/>
          </a:prstGeom>
          <a:solidFill>
            <a:srgbClr val="00B8FF"/>
          </a:solidFill>
          <a:ln w="9525" cap="flat" cmpd="sng" algn="ctr">
            <a:solidFill>
              <a:srgbClr val="C00000"/>
            </a:solidFill>
            <a:prstDash val="solid"/>
            <a:round/>
            <a:headEnd type="none" w="med" len="med"/>
            <a:tailEnd type="none" w="med" len="med"/>
          </a:ln>
          <a:effectLst/>
        </p:spPr>
      </p:cxnSp>
      <p:sp>
        <p:nvSpPr>
          <p:cNvPr id="47" name="TextBox 46"/>
          <p:cNvSpPr txBox="1"/>
          <p:nvPr/>
        </p:nvSpPr>
        <p:spPr>
          <a:xfrm>
            <a:off x="4883373" y="1196752"/>
            <a:ext cx="4392488" cy="1477328"/>
          </a:xfrm>
          <a:prstGeom prst="rect">
            <a:avLst/>
          </a:prstGeom>
          <a:noFill/>
        </p:spPr>
        <p:txBody>
          <a:bodyPr wrap="square" rtlCol="0">
            <a:spAutoFit/>
          </a:bodyPr>
          <a:lstStyle/>
          <a:p>
            <a:r>
              <a:rPr lang="en-GB" dirty="0" smtClean="0">
                <a:solidFill>
                  <a:schemeClr val="tx1"/>
                </a:solidFill>
              </a:rPr>
              <a:t>Find the line (in green) that defines the intersection between the plane containing element 1, and the plane containing element 2. This line must exist because of the previous test.</a:t>
            </a:r>
            <a:endParaRPr lang="en-GB" dirty="0">
              <a:solidFill>
                <a:schemeClr val="tx1"/>
              </a:solidFill>
            </a:endParaRPr>
          </a:p>
        </p:txBody>
      </p:sp>
      <p:sp>
        <p:nvSpPr>
          <p:cNvPr id="52" name="TextBox 51"/>
          <p:cNvSpPr txBox="1"/>
          <p:nvPr/>
        </p:nvSpPr>
        <p:spPr>
          <a:xfrm>
            <a:off x="4955381" y="3068960"/>
            <a:ext cx="4392488" cy="923330"/>
          </a:xfrm>
          <a:prstGeom prst="rect">
            <a:avLst/>
          </a:prstGeom>
          <a:noFill/>
        </p:spPr>
        <p:txBody>
          <a:bodyPr wrap="square" rtlCol="0">
            <a:spAutoFit/>
          </a:bodyPr>
          <a:lstStyle/>
          <a:p>
            <a:r>
              <a:rPr lang="en-GB" dirty="0" smtClean="0">
                <a:solidFill>
                  <a:schemeClr val="tx1"/>
                </a:solidFill>
              </a:rPr>
              <a:t>The elements intersect one another ONLY if both elements intersect the line with line intervals that overlap ........</a:t>
            </a:r>
            <a:endParaRPr lang="en-GB"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 name="TextBox 58"/>
          <p:cNvSpPr txBox="1"/>
          <p:nvPr/>
        </p:nvSpPr>
        <p:spPr>
          <a:xfrm>
            <a:off x="562893" y="836714"/>
            <a:ext cx="4536504" cy="646331"/>
          </a:xfrm>
          <a:prstGeom prst="rect">
            <a:avLst/>
          </a:prstGeom>
          <a:noFill/>
        </p:spPr>
        <p:txBody>
          <a:bodyPr wrap="square" rtlCol="0">
            <a:spAutoFit/>
          </a:bodyPr>
          <a:lstStyle/>
          <a:p>
            <a:r>
              <a:rPr lang="en-GB" dirty="0" smtClean="0">
                <a:solidFill>
                  <a:schemeClr val="tx1"/>
                </a:solidFill>
              </a:rPr>
              <a:t>More robust to take a projection of the elements onto a 2D plane.</a:t>
            </a:r>
            <a:endParaRPr lang="en-GB" dirty="0">
              <a:solidFill>
                <a:schemeClr val="tx1"/>
              </a:solidFill>
            </a:endParaRPr>
          </a:p>
        </p:txBody>
      </p:sp>
      <p:sp>
        <p:nvSpPr>
          <p:cNvPr id="72" name="Rectangle 71"/>
          <p:cNvSpPr/>
          <p:nvPr/>
        </p:nvSpPr>
        <p:spPr bwMode="auto">
          <a:xfrm rot="2313030">
            <a:off x="6355153" y="1087611"/>
            <a:ext cx="1914029" cy="4068927"/>
          </a:xfrm>
          <a:prstGeom prst="rect">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cs typeface="Arial" charset="0"/>
            </a:endParaRPr>
          </a:p>
        </p:txBody>
      </p:sp>
      <p:cxnSp>
        <p:nvCxnSpPr>
          <p:cNvPr id="73" name="Straight Connector 72"/>
          <p:cNvCxnSpPr/>
          <p:nvPr/>
        </p:nvCxnSpPr>
        <p:spPr bwMode="auto">
          <a:xfrm>
            <a:off x="6626411" y="3382856"/>
            <a:ext cx="504056" cy="28803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flipH="1">
            <a:off x="6158133" y="3382856"/>
            <a:ext cx="468277" cy="6480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flipH="1">
            <a:off x="6158133" y="3670888"/>
            <a:ext cx="980717" cy="36004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a:off x="6015918" y="3094824"/>
            <a:ext cx="220262" cy="504056"/>
          </a:xfrm>
          <a:prstGeom prst="line">
            <a:avLst/>
          </a:prstGeom>
          <a:solidFill>
            <a:srgbClr val="00B8FF"/>
          </a:solidFill>
          <a:ln w="9525" cap="flat" cmpd="sng" algn="ctr">
            <a:solidFill>
              <a:srgbClr val="C00000"/>
            </a:solidFill>
            <a:prstDash val="solid"/>
            <a:round/>
            <a:headEnd type="none" w="med" len="med"/>
            <a:tailEnd type="none" w="med" len="med"/>
          </a:ln>
          <a:effectLst/>
        </p:spPr>
      </p:cxnSp>
      <p:cxnSp>
        <p:nvCxnSpPr>
          <p:cNvPr id="77" name="Straight Connector 76"/>
          <p:cNvCxnSpPr/>
          <p:nvPr/>
        </p:nvCxnSpPr>
        <p:spPr bwMode="auto">
          <a:xfrm rot="5400000">
            <a:off x="6339954" y="3562876"/>
            <a:ext cx="360040" cy="0"/>
          </a:xfrm>
          <a:prstGeom prst="line">
            <a:avLst/>
          </a:prstGeom>
          <a:solidFill>
            <a:srgbClr val="00B8FF"/>
          </a:solidFill>
          <a:ln w="9525" cap="flat" cmpd="sng" algn="ctr">
            <a:solidFill>
              <a:srgbClr val="C00000"/>
            </a:solidFill>
            <a:prstDash val="solid"/>
            <a:round/>
            <a:headEnd type="none" w="med" len="med"/>
            <a:tailEnd type="none" w="med" len="med"/>
          </a:ln>
          <a:effectLst/>
        </p:spPr>
      </p:cxnSp>
      <p:cxnSp>
        <p:nvCxnSpPr>
          <p:cNvPr id="78" name="Straight Connector 77"/>
          <p:cNvCxnSpPr/>
          <p:nvPr/>
        </p:nvCxnSpPr>
        <p:spPr bwMode="auto">
          <a:xfrm>
            <a:off x="6015918" y="3094824"/>
            <a:ext cx="504056" cy="288032"/>
          </a:xfrm>
          <a:prstGeom prst="line">
            <a:avLst/>
          </a:prstGeom>
          <a:solidFill>
            <a:srgbClr val="00B8FF"/>
          </a:solidFill>
          <a:ln w="9525" cap="flat" cmpd="sng" algn="ctr">
            <a:solidFill>
              <a:srgbClr val="C00000"/>
            </a:solidFill>
            <a:prstDash val="solid"/>
            <a:round/>
            <a:headEnd type="none" w="med" len="med"/>
            <a:tailEnd type="none" w="med" len="med"/>
          </a:ln>
          <a:effectLst/>
        </p:spPr>
      </p:cxnSp>
      <p:cxnSp>
        <p:nvCxnSpPr>
          <p:cNvPr id="79" name="Straight Connector 78"/>
          <p:cNvCxnSpPr/>
          <p:nvPr/>
        </p:nvCxnSpPr>
        <p:spPr bwMode="auto">
          <a:xfrm>
            <a:off x="6236181" y="3598883"/>
            <a:ext cx="283795" cy="648073"/>
          </a:xfrm>
          <a:prstGeom prst="line">
            <a:avLst/>
          </a:prstGeom>
          <a:solidFill>
            <a:srgbClr val="00B8FF"/>
          </a:solidFill>
          <a:ln w="9525" cap="flat" cmpd="sng" algn="ctr">
            <a:solidFill>
              <a:srgbClr val="C00000"/>
            </a:solidFill>
            <a:prstDash val="sysDot"/>
            <a:round/>
            <a:headEnd type="none" w="med" len="med"/>
            <a:tailEnd type="none" w="med" len="med"/>
          </a:ln>
          <a:effectLst/>
        </p:spPr>
      </p:cxnSp>
      <p:cxnSp>
        <p:nvCxnSpPr>
          <p:cNvPr id="80" name="Straight Arrow Connector 79"/>
          <p:cNvCxnSpPr/>
          <p:nvPr/>
        </p:nvCxnSpPr>
        <p:spPr bwMode="auto">
          <a:xfrm rot="10800000">
            <a:off x="7263695" y="2014704"/>
            <a:ext cx="504056" cy="360040"/>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82" name="TextBox 81"/>
          <p:cNvSpPr txBox="1"/>
          <p:nvPr/>
        </p:nvSpPr>
        <p:spPr>
          <a:xfrm>
            <a:off x="5845949" y="2734784"/>
            <a:ext cx="312906" cy="369332"/>
          </a:xfrm>
          <a:prstGeom prst="rect">
            <a:avLst/>
          </a:prstGeom>
          <a:noFill/>
        </p:spPr>
        <p:txBody>
          <a:bodyPr wrap="none" rtlCol="0">
            <a:spAutoFit/>
          </a:bodyPr>
          <a:lstStyle/>
          <a:p>
            <a:r>
              <a:rPr lang="en-GB" dirty="0" smtClean="0">
                <a:solidFill>
                  <a:schemeClr val="tx1"/>
                </a:solidFill>
              </a:rPr>
              <a:t>1</a:t>
            </a:r>
            <a:endParaRPr lang="en-GB" dirty="0">
              <a:solidFill>
                <a:schemeClr val="tx1"/>
              </a:solidFill>
            </a:endParaRPr>
          </a:p>
        </p:txBody>
      </p:sp>
      <p:sp>
        <p:nvSpPr>
          <p:cNvPr id="114" name="TextBox 113"/>
          <p:cNvSpPr txBox="1"/>
          <p:nvPr/>
        </p:nvSpPr>
        <p:spPr>
          <a:xfrm>
            <a:off x="7172735" y="3382856"/>
            <a:ext cx="312906" cy="369332"/>
          </a:xfrm>
          <a:prstGeom prst="rect">
            <a:avLst/>
          </a:prstGeom>
          <a:noFill/>
        </p:spPr>
        <p:txBody>
          <a:bodyPr wrap="none" rtlCol="0">
            <a:spAutoFit/>
          </a:bodyPr>
          <a:lstStyle/>
          <a:p>
            <a:r>
              <a:rPr lang="en-GB" dirty="0" smtClean="0">
                <a:solidFill>
                  <a:schemeClr val="tx1"/>
                </a:solidFill>
              </a:rPr>
              <a:t>2</a:t>
            </a:r>
            <a:endParaRPr lang="en-GB" dirty="0">
              <a:solidFill>
                <a:schemeClr val="tx1"/>
              </a:solidFill>
            </a:endParaRPr>
          </a:p>
        </p:txBody>
      </p:sp>
      <p:cxnSp>
        <p:nvCxnSpPr>
          <p:cNvPr id="115" name="Straight Connector 114"/>
          <p:cNvCxnSpPr/>
          <p:nvPr/>
        </p:nvCxnSpPr>
        <p:spPr bwMode="auto">
          <a:xfrm rot="5400000">
            <a:off x="6267946" y="3994924"/>
            <a:ext cx="504056" cy="0"/>
          </a:xfrm>
          <a:prstGeom prst="line">
            <a:avLst/>
          </a:prstGeom>
          <a:solidFill>
            <a:srgbClr val="00B8FF"/>
          </a:solidFill>
          <a:ln w="9525" cap="flat" cmpd="sng" algn="ctr">
            <a:solidFill>
              <a:srgbClr val="C00000"/>
            </a:solidFill>
            <a:prstDash val="sysDot"/>
            <a:round/>
            <a:headEnd type="none" w="med" len="med"/>
            <a:tailEnd type="none" w="med" len="med"/>
          </a:ln>
          <a:effectLst/>
        </p:spPr>
      </p:cxnSp>
      <p:cxnSp>
        <p:nvCxnSpPr>
          <p:cNvPr id="116" name="Straight Connector 115"/>
          <p:cNvCxnSpPr/>
          <p:nvPr/>
        </p:nvCxnSpPr>
        <p:spPr bwMode="auto">
          <a:xfrm>
            <a:off x="5367847" y="3094824"/>
            <a:ext cx="2736304" cy="1584176"/>
          </a:xfrm>
          <a:prstGeom prst="line">
            <a:avLst/>
          </a:prstGeom>
          <a:solidFill>
            <a:srgbClr val="00B8FF"/>
          </a:solidFill>
          <a:ln w="19050" cap="flat" cmpd="sng" algn="ctr">
            <a:solidFill>
              <a:srgbClr val="00B050"/>
            </a:solidFill>
            <a:prstDash val="solid"/>
            <a:round/>
            <a:headEnd type="none" w="med" len="med"/>
            <a:tailEnd type="none" w="med" len="med"/>
          </a:ln>
          <a:effectLst/>
        </p:spPr>
      </p:cxnSp>
      <p:grpSp>
        <p:nvGrpSpPr>
          <p:cNvPr id="117" name="Group 34"/>
          <p:cNvGrpSpPr/>
          <p:nvPr/>
        </p:nvGrpSpPr>
        <p:grpSpPr>
          <a:xfrm>
            <a:off x="5583869" y="790568"/>
            <a:ext cx="2232248" cy="5256584"/>
            <a:chOff x="634901" y="836712"/>
            <a:chExt cx="2232248" cy="5256584"/>
          </a:xfrm>
        </p:grpSpPr>
        <p:cxnSp>
          <p:nvCxnSpPr>
            <p:cNvPr id="118" name="Straight Connector 117"/>
            <p:cNvCxnSpPr/>
            <p:nvPr/>
          </p:nvCxnSpPr>
          <p:spPr bwMode="auto">
            <a:xfrm rot="5400000">
              <a:off x="-1453331" y="2924944"/>
              <a:ext cx="4176464" cy="0"/>
            </a:xfrm>
            <a:prstGeom prst="line">
              <a:avLst/>
            </a:prstGeom>
            <a:solidFill>
              <a:srgbClr val="00B8FF"/>
            </a:solidFill>
            <a:ln w="9525" cap="flat" cmpd="sng" algn="ctr">
              <a:solidFill>
                <a:srgbClr val="FF0000"/>
              </a:solidFill>
              <a:prstDash val="dash"/>
              <a:round/>
              <a:headEnd type="none" w="med" len="med"/>
              <a:tailEnd type="none" w="med" len="med"/>
            </a:ln>
            <a:effectLst/>
          </p:spPr>
        </p:cxnSp>
        <p:cxnSp>
          <p:nvCxnSpPr>
            <p:cNvPr id="119" name="Straight Connector 118"/>
            <p:cNvCxnSpPr/>
            <p:nvPr/>
          </p:nvCxnSpPr>
          <p:spPr bwMode="auto">
            <a:xfrm rot="5400000">
              <a:off x="670905" y="3897052"/>
              <a:ext cx="4392488" cy="0"/>
            </a:xfrm>
            <a:prstGeom prst="line">
              <a:avLst/>
            </a:prstGeom>
            <a:solidFill>
              <a:srgbClr val="00B8FF"/>
            </a:solidFill>
            <a:ln w="9525" cap="flat" cmpd="sng" algn="ctr">
              <a:solidFill>
                <a:srgbClr val="FF0000"/>
              </a:solidFill>
              <a:prstDash val="dash"/>
              <a:round/>
              <a:headEnd type="none" w="med" len="med"/>
              <a:tailEnd type="none" w="med" len="med"/>
            </a:ln>
            <a:effectLst/>
          </p:spPr>
        </p:cxnSp>
        <p:cxnSp>
          <p:nvCxnSpPr>
            <p:cNvPr id="120" name="Straight Connector 119"/>
            <p:cNvCxnSpPr/>
            <p:nvPr/>
          </p:nvCxnSpPr>
          <p:spPr bwMode="auto">
            <a:xfrm rot="10800000">
              <a:off x="634901" y="836712"/>
              <a:ext cx="2232248" cy="864096"/>
            </a:xfrm>
            <a:prstGeom prst="line">
              <a:avLst/>
            </a:prstGeom>
            <a:solidFill>
              <a:srgbClr val="00B8FF"/>
            </a:solidFill>
            <a:ln w="9525" cap="flat" cmpd="sng" algn="ctr">
              <a:solidFill>
                <a:srgbClr val="FF0000"/>
              </a:solidFill>
              <a:prstDash val="dash"/>
              <a:round/>
              <a:headEnd type="none" w="med" len="med"/>
              <a:tailEnd type="none" w="med" len="med"/>
            </a:ln>
            <a:effectLst/>
          </p:spPr>
        </p:cxnSp>
        <p:cxnSp>
          <p:nvCxnSpPr>
            <p:cNvPr id="121" name="Straight Connector 120"/>
            <p:cNvCxnSpPr/>
            <p:nvPr/>
          </p:nvCxnSpPr>
          <p:spPr bwMode="auto">
            <a:xfrm rot="10800000">
              <a:off x="634901" y="5013176"/>
              <a:ext cx="2232248" cy="1080120"/>
            </a:xfrm>
            <a:prstGeom prst="line">
              <a:avLst/>
            </a:prstGeom>
            <a:solidFill>
              <a:srgbClr val="00B8FF"/>
            </a:solidFill>
            <a:ln w="9525" cap="flat" cmpd="sng" algn="ctr">
              <a:solidFill>
                <a:srgbClr val="FF0000"/>
              </a:solidFill>
              <a:prstDash val="dash"/>
              <a:round/>
              <a:headEnd type="none" w="med" len="med"/>
              <a:tailEnd type="none" w="med" len="med"/>
            </a:ln>
            <a:effectLst/>
          </p:spPr>
        </p:cxnSp>
      </p:grpSp>
      <p:cxnSp>
        <p:nvCxnSpPr>
          <p:cNvPr id="146" name="Straight Connector 145"/>
          <p:cNvCxnSpPr/>
          <p:nvPr/>
        </p:nvCxnSpPr>
        <p:spPr bwMode="auto">
          <a:xfrm>
            <a:off x="405450" y="3140968"/>
            <a:ext cx="2598777" cy="576064"/>
          </a:xfrm>
          <a:prstGeom prst="line">
            <a:avLst/>
          </a:prstGeom>
          <a:solidFill>
            <a:srgbClr val="00B8FF"/>
          </a:solidFill>
          <a:ln w="19050" cap="flat" cmpd="sng" algn="ctr">
            <a:solidFill>
              <a:schemeClr val="accent1"/>
            </a:solidFill>
            <a:prstDash val="solid"/>
            <a:round/>
            <a:headEnd type="none" w="med" len="med"/>
            <a:tailEnd type="none" w="med" len="med"/>
          </a:ln>
          <a:effectLst/>
        </p:spPr>
      </p:cxnSp>
      <p:grpSp>
        <p:nvGrpSpPr>
          <p:cNvPr id="147" name="Group 75"/>
          <p:cNvGrpSpPr/>
          <p:nvPr/>
        </p:nvGrpSpPr>
        <p:grpSpPr>
          <a:xfrm rot="5400000">
            <a:off x="1554154" y="3192250"/>
            <a:ext cx="948995" cy="702416"/>
            <a:chOff x="1691680" y="3068960"/>
            <a:chExt cx="948995" cy="648072"/>
          </a:xfrm>
        </p:grpSpPr>
        <p:cxnSp>
          <p:nvCxnSpPr>
            <p:cNvPr id="148" name="Straight Connector 147"/>
            <p:cNvCxnSpPr/>
            <p:nvPr/>
          </p:nvCxnSpPr>
          <p:spPr bwMode="auto">
            <a:xfrm>
              <a:off x="2167881" y="3068960"/>
              <a:ext cx="465059" cy="28803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49" name="Straight Connector 148"/>
            <p:cNvCxnSpPr/>
            <p:nvPr/>
          </p:nvCxnSpPr>
          <p:spPr bwMode="auto">
            <a:xfrm flipH="1">
              <a:off x="1691680" y="3068960"/>
              <a:ext cx="483936" cy="6480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50" name="Straight Connector 149"/>
            <p:cNvCxnSpPr/>
            <p:nvPr/>
          </p:nvCxnSpPr>
          <p:spPr bwMode="auto">
            <a:xfrm flipH="1">
              <a:off x="1691680" y="3356992"/>
              <a:ext cx="948995" cy="360040"/>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sp>
        <p:nvSpPr>
          <p:cNvPr id="151" name="TextBox 150"/>
          <p:cNvSpPr txBox="1"/>
          <p:nvPr/>
        </p:nvSpPr>
        <p:spPr>
          <a:xfrm>
            <a:off x="2379858" y="3645024"/>
            <a:ext cx="312906" cy="369332"/>
          </a:xfrm>
          <a:prstGeom prst="rect">
            <a:avLst/>
          </a:prstGeom>
          <a:noFill/>
        </p:spPr>
        <p:txBody>
          <a:bodyPr wrap="none" rtlCol="0">
            <a:spAutoFit/>
          </a:bodyPr>
          <a:lstStyle/>
          <a:p>
            <a:r>
              <a:rPr lang="en-GB" dirty="0" smtClean="0">
                <a:solidFill>
                  <a:schemeClr val="tx1"/>
                </a:solidFill>
              </a:rPr>
              <a:t>2</a:t>
            </a:r>
            <a:endParaRPr lang="en-GB" dirty="0">
              <a:solidFill>
                <a:schemeClr val="tx1"/>
              </a:solidFill>
            </a:endParaRPr>
          </a:p>
        </p:txBody>
      </p:sp>
      <p:grpSp>
        <p:nvGrpSpPr>
          <p:cNvPr id="152" name="Group 76"/>
          <p:cNvGrpSpPr/>
          <p:nvPr/>
        </p:nvGrpSpPr>
        <p:grpSpPr>
          <a:xfrm>
            <a:off x="896980" y="2996952"/>
            <a:ext cx="1029022" cy="648072"/>
            <a:chOff x="827584" y="2996952"/>
            <a:chExt cx="949410" cy="648072"/>
          </a:xfrm>
        </p:grpSpPr>
        <p:cxnSp>
          <p:nvCxnSpPr>
            <p:cNvPr id="153" name="Straight Connector 152"/>
            <p:cNvCxnSpPr/>
            <p:nvPr/>
          </p:nvCxnSpPr>
          <p:spPr bwMode="auto">
            <a:xfrm>
              <a:off x="1104889" y="2996952"/>
              <a:ext cx="664370" cy="288032"/>
            </a:xfrm>
            <a:prstGeom prst="line">
              <a:avLst/>
            </a:prstGeom>
            <a:solidFill>
              <a:srgbClr val="00B8FF"/>
            </a:solidFill>
            <a:ln w="9525" cap="flat" cmpd="sng" algn="ctr">
              <a:solidFill>
                <a:srgbClr val="FF0000"/>
              </a:solidFill>
              <a:prstDash val="solid"/>
              <a:round/>
              <a:headEnd type="none" w="med" len="med"/>
              <a:tailEnd type="none" w="med" len="med"/>
            </a:ln>
            <a:effectLst/>
          </p:spPr>
        </p:cxnSp>
        <p:cxnSp>
          <p:nvCxnSpPr>
            <p:cNvPr id="154" name="Straight Connector 153"/>
            <p:cNvCxnSpPr/>
            <p:nvPr/>
          </p:nvCxnSpPr>
          <p:spPr bwMode="auto">
            <a:xfrm rot="5400000">
              <a:off x="647979" y="3188114"/>
              <a:ext cx="648072" cy="265748"/>
            </a:xfrm>
            <a:prstGeom prst="line">
              <a:avLst/>
            </a:prstGeom>
            <a:solidFill>
              <a:srgbClr val="00B8FF"/>
            </a:solidFill>
            <a:ln w="9525" cap="flat" cmpd="sng" algn="ctr">
              <a:solidFill>
                <a:srgbClr val="FF0000"/>
              </a:solidFill>
              <a:prstDash val="solid"/>
              <a:round/>
              <a:headEnd type="none" w="med" len="med"/>
              <a:tailEnd type="none" w="med" len="med"/>
            </a:ln>
            <a:effectLst/>
          </p:spPr>
        </p:cxnSp>
        <p:cxnSp>
          <p:nvCxnSpPr>
            <p:cNvPr id="155" name="Straight Connector 154"/>
            <p:cNvCxnSpPr/>
            <p:nvPr/>
          </p:nvCxnSpPr>
          <p:spPr bwMode="auto">
            <a:xfrm flipH="1">
              <a:off x="827584" y="3284984"/>
              <a:ext cx="949410" cy="360040"/>
            </a:xfrm>
            <a:prstGeom prst="line">
              <a:avLst/>
            </a:prstGeom>
            <a:solidFill>
              <a:srgbClr val="00B8FF"/>
            </a:solidFill>
            <a:ln w="9525" cap="flat" cmpd="sng" algn="ctr">
              <a:solidFill>
                <a:srgbClr val="FF0000"/>
              </a:solidFill>
              <a:prstDash val="solid"/>
              <a:round/>
              <a:headEnd type="none" w="med" len="med"/>
              <a:tailEnd type="none" w="med" len="med"/>
            </a:ln>
            <a:effectLst/>
          </p:spPr>
        </p:cxnSp>
      </p:grpSp>
      <p:sp>
        <p:nvSpPr>
          <p:cNvPr id="156" name="TextBox 155"/>
          <p:cNvSpPr txBox="1"/>
          <p:nvPr/>
        </p:nvSpPr>
        <p:spPr>
          <a:xfrm>
            <a:off x="693483" y="2780928"/>
            <a:ext cx="312906" cy="369332"/>
          </a:xfrm>
          <a:prstGeom prst="rect">
            <a:avLst/>
          </a:prstGeom>
          <a:noFill/>
        </p:spPr>
        <p:txBody>
          <a:bodyPr wrap="none" rtlCol="0">
            <a:spAutoFit/>
          </a:bodyPr>
          <a:lstStyle/>
          <a:p>
            <a:r>
              <a:rPr lang="en-GB" dirty="0" smtClean="0">
                <a:solidFill>
                  <a:schemeClr val="tx1"/>
                </a:solidFill>
              </a:rPr>
              <a:t>1</a:t>
            </a:r>
            <a:endParaRPr lang="en-GB" dirty="0">
              <a:solidFill>
                <a:schemeClr val="tx1"/>
              </a:solidFill>
            </a:endParaRPr>
          </a:p>
        </p:txBody>
      </p:sp>
      <p:sp>
        <p:nvSpPr>
          <p:cNvPr id="157" name="TextBox 156"/>
          <p:cNvSpPr txBox="1"/>
          <p:nvPr/>
        </p:nvSpPr>
        <p:spPr>
          <a:xfrm>
            <a:off x="3075283" y="3334291"/>
            <a:ext cx="1723549" cy="369332"/>
          </a:xfrm>
          <a:prstGeom prst="rect">
            <a:avLst/>
          </a:prstGeom>
          <a:noFill/>
        </p:spPr>
        <p:txBody>
          <a:bodyPr wrap="none" rtlCol="0">
            <a:spAutoFit/>
          </a:bodyPr>
          <a:lstStyle/>
          <a:p>
            <a:r>
              <a:rPr lang="en-GB" dirty="0" smtClean="0">
                <a:solidFill>
                  <a:schemeClr val="tx1"/>
                </a:solidFill>
              </a:rPr>
              <a:t>No intersection</a:t>
            </a:r>
            <a:endParaRPr lang="en-GB" dirty="0">
              <a:solidFill>
                <a:schemeClr val="tx1"/>
              </a:solidFill>
            </a:endParaRPr>
          </a:p>
        </p:txBody>
      </p:sp>
      <p:sp>
        <p:nvSpPr>
          <p:cNvPr id="158" name="TextBox 157"/>
          <p:cNvSpPr txBox="1"/>
          <p:nvPr/>
        </p:nvSpPr>
        <p:spPr>
          <a:xfrm>
            <a:off x="3160321" y="4869160"/>
            <a:ext cx="1377300" cy="369332"/>
          </a:xfrm>
          <a:prstGeom prst="rect">
            <a:avLst/>
          </a:prstGeom>
          <a:noFill/>
        </p:spPr>
        <p:txBody>
          <a:bodyPr wrap="none" rtlCol="0">
            <a:spAutoFit/>
          </a:bodyPr>
          <a:lstStyle/>
          <a:p>
            <a:r>
              <a:rPr lang="en-GB" dirty="0">
                <a:solidFill>
                  <a:schemeClr val="tx1"/>
                </a:solidFill>
              </a:rPr>
              <a:t>I</a:t>
            </a:r>
            <a:r>
              <a:rPr lang="en-GB" dirty="0" smtClean="0">
                <a:solidFill>
                  <a:schemeClr val="tx1"/>
                </a:solidFill>
              </a:rPr>
              <a:t>ntersection</a:t>
            </a:r>
            <a:endParaRPr lang="en-GB" dirty="0">
              <a:solidFill>
                <a:schemeClr val="tx1"/>
              </a:solidFill>
            </a:endParaRPr>
          </a:p>
        </p:txBody>
      </p:sp>
      <p:cxnSp>
        <p:nvCxnSpPr>
          <p:cNvPr id="159" name="Straight Connector 158"/>
          <p:cNvCxnSpPr/>
          <p:nvPr/>
        </p:nvCxnSpPr>
        <p:spPr bwMode="auto">
          <a:xfrm>
            <a:off x="483497" y="4653136"/>
            <a:ext cx="2442684" cy="576064"/>
          </a:xfrm>
          <a:prstGeom prst="line">
            <a:avLst/>
          </a:prstGeom>
          <a:solidFill>
            <a:srgbClr val="00B8FF"/>
          </a:solidFill>
          <a:ln w="19050" cap="flat" cmpd="sng" algn="ctr">
            <a:solidFill>
              <a:schemeClr val="accent1"/>
            </a:solidFill>
            <a:prstDash val="solid"/>
            <a:round/>
            <a:headEnd type="none" w="med" len="med"/>
            <a:tailEnd type="none" w="med" len="med"/>
          </a:ln>
          <a:effectLst/>
        </p:spPr>
      </p:cxnSp>
      <p:sp>
        <p:nvSpPr>
          <p:cNvPr id="160" name="TextBox 159"/>
          <p:cNvSpPr txBox="1"/>
          <p:nvPr/>
        </p:nvSpPr>
        <p:spPr>
          <a:xfrm>
            <a:off x="2301812" y="5085184"/>
            <a:ext cx="312906" cy="369332"/>
          </a:xfrm>
          <a:prstGeom prst="rect">
            <a:avLst/>
          </a:prstGeom>
          <a:noFill/>
        </p:spPr>
        <p:txBody>
          <a:bodyPr wrap="none" rtlCol="0">
            <a:spAutoFit/>
          </a:bodyPr>
          <a:lstStyle/>
          <a:p>
            <a:r>
              <a:rPr lang="en-GB" dirty="0" smtClean="0">
                <a:solidFill>
                  <a:schemeClr val="tx1"/>
                </a:solidFill>
              </a:rPr>
              <a:t>2</a:t>
            </a:r>
            <a:endParaRPr lang="en-GB" dirty="0">
              <a:solidFill>
                <a:schemeClr val="tx1"/>
              </a:solidFill>
            </a:endParaRPr>
          </a:p>
        </p:txBody>
      </p:sp>
      <p:grpSp>
        <p:nvGrpSpPr>
          <p:cNvPr id="161" name="Group 113"/>
          <p:cNvGrpSpPr/>
          <p:nvPr/>
        </p:nvGrpSpPr>
        <p:grpSpPr>
          <a:xfrm>
            <a:off x="1287211" y="4509120"/>
            <a:ext cx="1029022" cy="648072"/>
            <a:chOff x="827584" y="2996952"/>
            <a:chExt cx="949410" cy="648072"/>
          </a:xfrm>
        </p:grpSpPr>
        <p:cxnSp>
          <p:nvCxnSpPr>
            <p:cNvPr id="162" name="Straight Connector 161"/>
            <p:cNvCxnSpPr/>
            <p:nvPr/>
          </p:nvCxnSpPr>
          <p:spPr bwMode="auto">
            <a:xfrm>
              <a:off x="1104889" y="2996952"/>
              <a:ext cx="664370" cy="288032"/>
            </a:xfrm>
            <a:prstGeom prst="line">
              <a:avLst/>
            </a:prstGeom>
            <a:solidFill>
              <a:srgbClr val="00B8FF"/>
            </a:solidFill>
            <a:ln w="9525" cap="flat" cmpd="sng" algn="ctr">
              <a:solidFill>
                <a:srgbClr val="FF0000"/>
              </a:solidFill>
              <a:prstDash val="solid"/>
              <a:round/>
              <a:headEnd type="none" w="med" len="med"/>
              <a:tailEnd type="none" w="med" len="med"/>
            </a:ln>
            <a:effectLst/>
          </p:spPr>
        </p:cxnSp>
        <p:cxnSp>
          <p:nvCxnSpPr>
            <p:cNvPr id="163" name="Straight Connector 162"/>
            <p:cNvCxnSpPr/>
            <p:nvPr/>
          </p:nvCxnSpPr>
          <p:spPr bwMode="auto">
            <a:xfrm rot="5400000">
              <a:off x="647979" y="3188114"/>
              <a:ext cx="648072" cy="265748"/>
            </a:xfrm>
            <a:prstGeom prst="line">
              <a:avLst/>
            </a:prstGeom>
            <a:solidFill>
              <a:srgbClr val="00B8FF"/>
            </a:solidFill>
            <a:ln w="9525" cap="flat" cmpd="sng" algn="ctr">
              <a:solidFill>
                <a:srgbClr val="FF0000"/>
              </a:solidFill>
              <a:prstDash val="solid"/>
              <a:round/>
              <a:headEnd type="none" w="med" len="med"/>
              <a:tailEnd type="none" w="med" len="med"/>
            </a:ln>
            <a:effectLst/>
          </p:spPr>
        </p:cxnSp>
        <p:cxnSp>
          <p:nvCxnSpPr>
            <p:cNvPr id="164" name="Straight Connector 163"/>
            <p:cNvCxnSpPr/>
            <p:nvPr/>
          </p:nvCxnSpPr>
          <p:spPr bwMode="auto">
            <a:xfrm flipH="1">
              <a:off x="827584" y="3284984"/>
              <a:ext cx="949410" cy="360040"/>
            </a:xfrm>
            <a:prstGeom prst="line">
              <a:avLst/>
            </a:prstGeom>
            <a:solidFill>
              <a:srgbClr val="00B8FF"/>
            </a:solidFill>
            <a:ln w="9525" cap="flat" cmpd="sng" algn="ctr">
              <a:solidFill>
                <a:srgbClr val="FF0000"/>
              </a:solidFill>
              <a:prstDash val="solid"/>
              <a:round/>
              <a:headEnd type="none" w="med" len="med"/>
              <a:tailEnd type="none" w="med" len="med"/>
            </a:ln>
            <a:effectLst/>
          </p:spPr>
        </p:cxnSp>
      </p:grpSp>
      <p:sp>
        <p:nvSpPr>
          <p:cNvPr id="165" name="TextBox 164"/>
          <p:cNvSpPr txBox="1"/>
          <p:nvPr/>
        </p:nvSpPr>
        <p:spPr>
          <a:xfrm>
            <a:off x="1053073" y="4293096"/>
            <a:ext cx="312906" cy="369332"/>
          </a:xfrm>
          <a:prstGeom prst="rect">
            <a:avLst/>
          </a:prstGeom>
          <a:noFill/>
        </p:spPr>
        <p:txBody>
          <a:bodyPr wrap="none" rtlCol="0">
            <a:spAutoFit/>
          </a:bodyPr>
          <a:lstStyle/>
          <a:p>
            <a:r>
              <a:rPr lang="en-GB" dirty="0" smtClean="0">
                <a:solidFill>
                  <a:schemeClr val="tx1"/>
                </a:solidFill>
              </a:rPr>
              <a:t>1</a:t>
            </a:r>
            <a:endParaRPr lang="en-GB" dirty="0">
              <a:solidFill>
                <a:schemeClr val="tx1"/>
              </a:solidFill>
            </a:endParaRPr>
          </a:p>
        </p:txBody>
      </p:sp>
      <p:grpSp>
        <p:nvGrpSpPr>
          <p:cNvPr id="166" name="Group 118"/>
          <p:cNvGrpSpPr/>
          <p:nvPr/>
        </p:nvGrpSpPr>
        <p:grpSpPr>
          <a:xfrm rot="5400000">
            <a:off x="1398061" y="4560402"/>
            <a:ext cx="948995" cy="702416"/>
            <a:chOff x="1691680" y="3068960"/>
            <a:chExt cx="948995" cy="648072"/>
          </a:xfrm>
        </p:grpSpPr>
        <p:cxnSp>
          <p:nvCxnSpPr>
            <p:cNvPr id="167" name="Straight Connector 166"/>
            <p:cNvCxnSpPr/>
            <p:nvPr/>
          </p:nvCxnSpPr>
          <p:spPr bwMode="auto">
            <a:xfrm>
              <a:off x="2167881" y="3068960"/>
              <a:ext cx="465059" cy="28803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68" name="Straight Connector 167"/>
            <p:cNvCxnSpPr/>
            <p:nvPr/>
          </p:nvCxnSpPr>
          <p:spPr bwMode="auto">
            <a:xfrm flipH="1">
              <a:off x="1691680" y="3068960"/>
              <a:ext cx="483936" cy="6480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69" name="Straight Connector 168"/>
            <p:cNvCxnSpPr/>
            <p:nvPr/>
          </p:nvCxnSpPr>
          <p:spPr bwMode="auto">
            <a:xfrm flipH="1">
              <a:off x="1691680" y="3356992"/>
              <a:ext cx="948995" cy="360040"/>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60" name="Straight Connector 59"/>
          <p:cNvCxnSpPr/>
          <p:nvPr/>
        </p:nvCxnSpPr>
        <p:spPr>
          <a:xfrm>
            <a:off x="2379858" y="1484784"/>
            <a:ext cx="1795062" cy="504056"/>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2613996" y="2996952"/>
            <a:ext cx="156092" cy="792088"/>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2770090" y="1988840"/>
            <a:ext cx="1404831" cy="180020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6" name="Isosceles Triangle 55"/>
          <p:cNvSpPr/>
          <p:nvPr/>
        </p:nvSpPr>
        <p:spPr>
          <a:xfrm rot="21405200">
            <a:off x="769192" y="1993205"/>
            <a:ext cx="2953795" cy="999387"/>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p:cNvCxnSpPr/>
          <p:nvPr/>
        </p:nvCxnSpPr>
        <p:spPr>
          <a:xfrm flipH="1" flipV="1">
            <a:off x="2379858" y="1484784"/>
            <a:ext cx="156092" cy="936104"/>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662842" y="2492896"/>
            <a:ext cx="312906" cy="369332"/>
          </a:xfrm>
          <a:prstGeom prst="rect">
            <a:avLst/>
          </a:prstGeom>
          <a:noFill/>
        </p:spPr>
        <p:txBody>
          <a:bodyPr wrap="none" rtlCol="0">
            <a:spAutoFit/>
          </a:bodyPr>
          <a:lstStyle/>
          <a:p>
            <a:r>
              <a:rPr lang="en-GB" dirty="0" smtClean="0">
                <a:solidFill>
                  <a:schemeClr val="tx1"/>
                </a:solidFill>
              </a:rPr>
              <a:t>1</a:t>
            </a:r>
            <a:endParaRPr lang="en-GB" dirty="0">
              <a:solidFill>
                <a:schemeClr val="tx1"/>
              </a:solidFill>
            </a:endParaRPr>
          </a:p>
        </p:txBody>
      </p:sp>
      <p:cxnSp>
        <p:nvCxnSpPr>
          <p:cNvPr id="78" name="Straight Arrow Connector 77"/>
          <p:cNvCxnSpPr/>
          <p:nvPr/>
        </p:nvCxnSpPr>
        <p:spPr>
          <a:xfrm flipH="1" flipV="1">
            <a:off x="2067673" y="1556792"/>
            <a:ext cx="156092" cy="100811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3472504" y="1340768"/>
            <a:ext cx="312906" cy="369332"/>
          </a:xfrm>
          <a:prstGeom prst="rect">
            <a:avLst/>
          </a:prstGeom>
          <a:noFill/>
        </p:spPr>
        <p:txBody>
          <a:bodyPr wrap="none" rtlCol="0">
            <a:spAutoFit/>
          </a:bodyPr>
          <a:lstStyle/>
          <a:p>
            <a:r>
              <a:rPr lang="en-GB" dirty="0" smtClean="0"/>
              <a:t>2</a:t>
            </a:r>
            <a:endParaRPr lang="en-GB" dirty="0">
              <a:solidFill>
                <a:schemeClr val="tx1"/>
              </a:solidFill>
            </a:endParaRPr>
          </a:p>
        </p:txBody>
      </p:sp>
      <p:sp>
        <p:nvSpPr>
          <p:cNvPr id="80" name="TextBox 79"/>
          <p:cNvSpPr txBox="1"/>
          <p:nvPr/>
        </p:nvSpPr>
        <p:spPr>
          <a:xfrm>
            <a:off x="1599396" y="1340768"/>
            <a:ext cx="397866" cy="369332"/>
          </a:xfrm>
          <a:prstGeom prst="rect">
            <a:avLst/>
          </a:prstGeom>
          <a:noFill/>
        </p:spPr>
        <p:txBody>
          <a:bodyPr wrap="none" rtlCol="0">
            <a:spAutoFit/>
          </a:bodyPr>
          <a:lstStyle/>
          <a:p>
            <a:r>
              <a:rPr lang="en-GB" dirty="0" smtClean="0">
                <a:solidFill>
                  <a:schemeClr val="tx1"/>
                </a:solidFill>
              </a:rPr>
              <a:t>n</a:t>
            </a:r>
            <a:r>
              <a:rPr lang="en-GB" baseline="-25000" dirty="0" smtClean="0">
                <a:solidFill>
                  <a:schemeClr val="tx1"/>
                </a:solidFill>
              </a:rPr>
              <a:t>1</a:t>
            </a:r>
            <a:endParaRPr lang="en-GB" baseline="-25000" dirty="0">
              <a:solidFill>
                <a:schemeClr val="tx1"/>
              </a:solidFill>
            </a:endParaRPr>
          </a:p>
        </p:txBody>
      </p:sp>
      <p:sp>
        <p:nvSpPr>
          <p:cNvPr id="81" name="TextBox 80"/>
          <p:cNvSpPr txBox="1"/>
          <p:nvPr/>
        </p:nvSpPr>
        <p:spPr>
          <a:xfrm>
            <a:off x="1833536" y="2420888"/>
            <a:ext cx="854721" cy="369332"/>
          </a:xfrm>
          <a:prstGeom prst="rect">
            <a:avLst/>
          </a:prstGeom>
          <a:noFill/>
        </p:spPr>
        <p:txBody>
          <a:bodyPr wrap="none" rtlCol="0">
            <a:spAutoFit/>
          </a:bodyPr>
          <a:lstStyle/>
          <a:p>
            <a:r>
              <a:rPr lang="en-GB" dirty="0" smtClean="0">
                <a:solidFill>
                  <a:schemeClr val="tx1"/>
                </a:solidFill>
              </a:rPr>
              <a:t>x</a:t>
            </a:r>
            <a:r>
              <a:rPr lang="en-GB" baseline="-25000" dirty="0" smtClean="0">
                <a:solidFill>
                  <a:schemeClr val="tx1"/>
                </a:solidFill>
              </a:rPr>
              <a:t>centre,1</a:t>
            </a:r>
            <a:endParaRPr lang="en-GB" baseline="-25000" dirty="0">
              <a:solidFill>
                <a:schemeClr val="tx1"/>
              </a:solidFill>
            </a:endParaRPr>
          </a:p>
        </p:txBody>
      </p:sp>
      <p:sp>
        <p:nvSpPr>
          <p:cNvPr id="82" name="TextBox 81"/>
          <p:cNvSpPr txBox="1"/>
          <p:nvPr/>
        </p:nvSpPr>
        <p:spPr>
          <a:xfrm>
            <a:off x="2301810" y="1124744"/>
            <a:ext cx="551754" cy="369332"/>
          </a:xfrm>
          <a:prstGeom prst="rect">
            <a:avLst/>
          </a:prstGeom>
          <a:noFill/>
        </p:spPr>
        <p:txBody>
          <a:bodyPr wrap="none" rtlCol="0">
            <a:spAutoFit/>
          </a:bodyPr>
          <a:lstStyle/>
          <a:p>
            <a:r>
              <a:rPr lang="en-GB" dirty="0" smtClean="0">
                <a:solidFill>
                  <a:schemeClr val="tx1"/>
                </a:solidFill>
              </a:rPr>
              <a:t>X</a:t>
            </a:r>
            <a:r>
              <a:rPr lang="en-GB" baseline="-25000" dirty="0" smtClean="0">
                <a:solidFill>
                  <a:schemeClr val="tx1"/>
                </a:solidFill>
              </a:rPr>
              <a:t>2,1</a:t>
            </a:r>
            <a:endParaRPr lang="en-GB" baseline="-25000" dirty="0">
              <a:solidFill>
                <a:schemeClr val="tx1"/>
              </a:solidFill>
            </a:endParaRPr>
          </a:p>
        </p:txBody>
      </p:sp>
      <p:sp>
        <p:nvSpPr>
          <p:cNvPr id="83" name="TextBox 82"/>
          <p:cNvSpPr txBox="1"/>
          <p:nvPr/>
        </p:nvSpPr>
        <p:spPr>
          <a:xfrm>
            <a:off x="4174920" y="1772816"/>
            <a:ext cx="551754" cy="369332"/>
          </a:xfrm>
          <a:prstGeom prst="rect">
            <a:avLst/>
          </a:prstGeom>
          <a:noFill/>
        </p:spPr>
        <p:txBody>
          <a:bodyPr wrap="none" rtlCol="0">
            <a:spAutoFit/>
          </a:bodyPr>
          <a:lstStyle/>
          <a:p>
            <a:r>
              <a:rPr lang="en-GB" dirty="0" smtClean="0">
                <a:solidFill>
                  <a:schemeClr val="tx1"/>
                </a:solidFill>
              </a:rPr>
              <a:t>X</a:t>
            </a:r>
            <a:r>
              <a:rPr lang="en-GB" baseline="-25000" dirty="0" smtClean="0">
                <a:solidFill>
                  <a:schemeClr val="tx1"/>
                </a:solidFill>
              </a:rPr>
              <a:t>2,2</a:t>
            </a:r>
            <a:endParaRPr lang="en-GB" baseline="-25000" dirty="0">
              <a:solidFill>
                <a:schemeClr val="tx1"/>
              </a:solidFill>
            </a:endParaRPr>
          </a:p>
        </p:txBody>
      </p:sp>
      <p:sp>
        <p:nvSpPr>
          <p:cNvPr id="84" name="TextBox 83"/>
          <p:cNvSpPr txBox="1"/>
          <p:nvPr/>
        </p:nvSpPr>
        <p:spPr>
          <a:xfrm>
            <a:off x="2926181" y="3573016"/>
            <a:ext cx="551754" cy="369332"/>
          </a:xfrm>
          <a:prstGeom prst="rect">
            <a:avLst/>
          </a:prstGeom>
          <a:noFill/>
        </p:spPr>
        <p:txBody>
          <a:bodyPr wrap="none" rtlCol="0">
            <a:spAutoFit/>
          </a:bodyPr>
          <a:lstStyle/>
          <a:p>
            <a:r>
              <a:rPr lang="en-GB" dirty="0" smtClean="0">
                <a:solidFill>
                  <a:schemeClr val="tx1"/>
                </a:solidFill>
              </a:rPr>
              <a:t>X</a:t>
            </a:r>
            <a:r>
              <a:rPr lang="en-GB" baseline="-25000" dirty="0" smtClean="0">
                <a:solidFill>
                  <a:schemeClr val="tx1"/>
                </a:solidFill>
              </a:rPr>
              <a:t>2,3</a:t>
            </a:r>
            <a:endParaRPr lang="en-GB" baseline="-25000" dirty="0">
              <a:solidFill>
                <a:schemeClr val="tx1"/>
              </a:solidFill>
            </a:endParaRPr>
          </a:p>
        </p:txBody>
      </p:sp>
      <p:cxnSp>
        <p:nvCxnSpPr>
          <p:cNvPr id="85" name="Straight Connector 84"/>
          <p:cNvCxnSpPr/>
          <p:nvPr/>
        </p:nvCxnSpPr>
        <p:spPr>
          <a:xfrm>
            <a:off x="7140673" y="1412777"/>
            <a:ext cx="1795062" cy="504056"/>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7374812" y="2924945"/>
            <a:ext cx="156092" cy="792088"/>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7530904" y="1916833"/>
            <a:ext cx="1404831" cy="180020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8" name="Isosceles Triangle 87"/>
          <p:cNvSpPr/>
          <p:nvPr/>
        </p:nvSpPr>
        <p:spPr>
          <a:xfrm rot="21405200">
            <a:off x="5530008" y="1921198"/>
            <a:ext cx="2953795" cy="999387"/>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9" name="Straight Connector 88"/>
          <p:cNvCxnSpPr/>
          <p:nvPr/>
        </p:nvCxnSpPr>
        <p:spPr>
          <a:xfrm flipH="1" flipV="1">
            <a:off x="7140673" y="1412777"/>
            <a:ext cx="156092" cy="936104"/>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5423658" y="2420889"/>
            <a:ext cx="312906" cy="369332"/>
          </a:xfrm>
          <a:prstGeom prst="rect">
            <a:avLst/>
          </a:prstGeom>
          <a:noFill/>
        </p:spPr>
        <p:txBody>
          <a:bodyPr wrap="none" rtlCol="0">
            <a:spAutoFit/>
          </a:bodyPr>
          <a:lstStyle/>
          <a:p>
            <a:r>
              <a:rPr lang="en-GB" dirty="0" smtClean="0">
                <a:solidFill>
                  <a:schemeClr val="tx1"/>
                </a:solidFill>
              </a:rPr>
              <a:t>1</a:t>
            </a:r>
            <a:endParaRPr lang="en-GB" dirty="0">
              <a:solidFill>
                <a:schemeClr val="tx1"/>
              </a:solidFill>
            </a:endParaRPr>
          </a:p>
        </p:txBody>
      </p:sp>
      <p:cxnSp>
        <p:nvCxnSpPr>
          <p:cNvPr id="91" name="Straight Arrow Connector 90"/>
          <p:cNvCxnSpPr/>
          <p:nvPr/>
        </p:nvCxnSpPr>
        <p:spPr>
          <a:xfrm flipH="1" flipV="1">
            <a:off x="6828489" y="1484785"/>
            <a:ext cx="156092" cy="100811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8233320" y="1268761"/>
            <a:ext cx="312906" cy="369332"/>
          </a:xfrm>
          <a:prstGeom prst="rect">
            <a:avLst/>
          </a:prstGeom>
          <a:noFill/>
        </p:spPr>
        <p:txBody>
          <a:bodyPr wrap="none" rtlCol="0">
            <a:spAutoFit/>
          </a:bodyPr>
          <a:lstStyle/>
          <a:p>
            <a:r>
              <a:rPr lang="en-GB" dirty="0" smtClean="0"/>
              <a:t>2</a:t>
            </a:r>
            <a:endParaRPr lang="en-GB" dirty="0">
              <a:solidFill>
                <a:schemeClr val="tx1"/>
              </a:solidFill>
            </a:endParaRPr>
          </a:p>
        </p:txBody>
      </p:sp>
      <p:sp>
        <p:nvSpPr>
          <p:cNvPr id="93" name="TextBox 92"/>
          <p:cNvSpPr txBox="1"/>
          <p:nvPr/>
        </p:nvSpPr>
        <p:spPr>
          <a:xfrm>
            <a:off x="6360213" y="1268761"/>
            <a:ext cx="397866" cy="369332"/>
          </a:xfrm>
          <a:prstGeom prst="rect">
            <a:avLst/>
          </a:prstGeom>
          <a:noFill/>
        </p:spPr>
        <p:txBody>
          <a:bodyPr wrap="none" rtlCol="0">
            <a:spAutoFit/>
          </a:bodyPr>
          <a:lstStyle/>
          <a:p>
            <a:r>
              <a:rPr lang="en-GB" dirty="0" smtClean="0">
                <a:solidFill>
                  <a:schemeClr val="tx1"/>
                </a:solidFill>
              </a:rPr>
              <a:t>n</a:t>
            </a:r>
            <a:r>
              <a:rPr lang="en-GB" baseline="-25000" dirty="0" smtClean="0">
                <a:solidFill>
                  <a:schemeClr val="tx1"/>
                </a:solidFill>
              </a:rPr>
              <a:t>1</a:t>
            </a:r>
            <a:endParaRPr lang="en-GB" baseline="-25000" dirty="0">
              <a:solidFill>
                <a:schemeClr val="tx1"/>
              </a:solidFill>
            </a:endParaRPr>
          </a:p>
        </p:txBody>
      </p:sp>
      <p:cxnSp>
        <p:nvCxnSpPr>
          <p:cNvPr id="99" name="Straight Arrow Connector 98"/>
          <p:cNvCxnSpPr/>
          <p:nvPr/>
        </p:nvCxnSpPr>
        <p:spPr>
          <a:xfrm flipV="1">
            <a:off x="6984582" y="1556792"/>
            <a:ext cx="156092" cy="936104"/>
          </a:xfrm>
          <a:prstGeom prst="straightConnector1">
            <a:avLst/>
          </a:prstGeom>
          <a:ln w="1905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V="1">
            <a:off x="6984582" y="1988840"/>
            <a:ext cx="1795062" cy="504056"/>
          </a:xfrm>
          <a:prstGeom prst="straightConnector1">
            <a:avLst/>
          </a:prstGeom>
          <a:ln w="1905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a:off x="6984582" y="2492896"/>
            <a:ext cx="468277" cy="1152128"/>
          </a:xfrm>
          <a:prstGeom prst="straightConnector1">
            <a:avLst/>
          </a:prstGeom>
          <a:ln w="19050">
            <a:solidFill>
              <a:schemeClr val="tx1">
                <a:lumMod val="50000"/>
                <a:lumOff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6984582" y="1052736"/>
            <a:ext cx="377026" cy="369332"/>
          </a:xfrm>
          <a:prstGeom prst="rect">
            <a:avLst/>
          </a:prstGeom>
          <a:noFill/>
        </p:spPr>
        <p:txBody>
          <a:bodyPr wrap="none" rtlCol="0">
            <a:spAutoFit/>
          </a:bodyPr>
          <a:lstStyle/>
          <a:p>
            <a:r>
              <a:rPr lang="en-GB" dirty="0" smtClean="0"/>
              <a:t>I</a:t>
            </a:r>
            <a:r>
              <a:rPr lang="en-GB" dirty="0" smtClean="0">
                <a:solidFill>
                  <a:schemeClr val="tx1"/>
                </a:solidFill>
              </a:rPr>
              <a:t>n</a:t>
            </a:r>
            <a:endParaRPr lang="en-GB" baseline="-25000" dirty="0">
              <a:solidFill>
                <a:schemeClr val="tx1"/>
              </a:solidFill>
            </a:endParaRPr>
          </a:p>
        </p:txBody>
      </p:sp>
      <p:sp>
        <p:nvSpPr>
          <p:cNvPr id="113" name="TextBox 112"/>
          <p:cNvSpPr txBox="1"/>
          <p:nvPr/>
        </p:nvSpPr>
        <p:spPr>
          <a:xfrm>
            <a:off x="9013783" y="1700808"/>
            <a:ext cx="377026" cy="369332"/>
          </a:xfrm>
          <a:prstGeom prst="rect">
            <a:avLst/>
          </a:prstGeom>
          <a:noFill/>
        </p:spPr>
        <p:txBody>
          <a:bodyPr wrap="none" rtlCol="0">
            <a:spAutoFit/>
          </a:bodyPr>
          <a:lstStyle/>
          <a:p>
            <a:r>
              <a:rPr lang="en-GB" dirty="0" smtClean="0"/>
              <a:t>I</a:t>
            </a:r>
            <a:r>
              <a:rPr lang="en-GB" dirty="0" smtClean="0">
                <a:solidFill>
                  <a:schemeClr val="tx1"/>
                </a:solidFill>
              </a:rPr>
              <a:t>n</a:t>
            </a:r>
            <a:endParaRPr lang="en-GB" baseline="-25000" dirty="0">
              <a:solidFill>
                <a:schemeClr val="tx1"/>
              </a:solidFill>
            </a:endParaRPr>
          </a:p>
        </p:txBody>
      </p:sp>
      <p:sp>
        <p:nvSpPr>
          <p:cNvPr id="114" name="TextBox 113"/>
          <p:cNvSpPr txBox="1"/>
          <p:nvPr/>
        </p:nvSpPr>
        <p:spPr>
          <a:xfrm>
            <a:off x="7765044" y="3429000"/>
            <a:ext cx="556563" cy="369332"/>
          </a:xfrm>
          <a:prstGeom prst="rect">
            <a:avLst/>
          </a:prstGeom>
          <a:noFill/>
        </p:spPr>
        <p:txBody>
          <a:bodyPr wrap="none" rtlCol="0">
            <a:spAutoFit/>
          </a:bodyPr>
          <a:lstStyle/>
          <a:p>
            <a:r>
              <a:rPr lang="en-GB" dirty="0" smtClean="0"/>
              <a:t>Out</a:t>
            </a:r>
            <a:endParaRPr lang="en-GB" baseline="-25000" dirty="0">
              <a:solidFill>
                <a:schemeClr val="tx1"/>
              </a:solidFill>
            </a:endParaRPr>
          </a:p>
        </p:txBody>
      </p:sp>
      <p:sp>
        <p:nvSpPr>
          <p:cNvPr id="49" name="Text Box 2"/>
          <p:cNvSpPr txBox="1">
            <a:spLocks noChangeArrowheads="1"/>
          </p:cNvSpPr>
          <p:nvPr/>
        </p:nvSpPr>
        <p:spPr bwMode="auto">
          <a:xfrm>
            <a:off x="1066949" y="4581128"/>
            <a:ext cx="7848600" cy="648512"/>
          </a:xfrm>
          <a:prstGeom prst="rect">
            <a:avLst/>
          </a:prstGeom>
          <a:noFill/>
          <a:ln w="9525">
            <a:noFill/>
            <a:round/>
            <a:headEnd/>
            <a:tailEnd/>
          </a:ln>
        </p:spPr>
        <p:txBody>
          <a:bodyPr lIns="90000" tIns="46800" rIns="90000" bIns="46800">
            <a:spAutoFit/>
          </a:bodyPr>
          <a:lstStyle/>
          <a:p>
            <a:pPr>
              <a:spcBef>
                <a:spcPts val="11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00"/>
                </a:solidFill>
              </a:rPr>
              <a:t>Normal tests to determine which points do not form the continuation of the new boundary.</a:t>
            </a:r>
            <a:endParaRPr lang="en-GB" dirty="0">
              <a:solidFill>
                <a:srgbClr val="000000"/>
              </a:solidFill>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0" name="Straight Connector 29"/>
          <p:cNvCxnSpPr/>
          <p:nvPr/>
        </p:nvCxnSpPr>
        <p:spPr>
          <a:xfrm>
            <a:off x="4994955" y="1844824"/>
            <a:ext cx="1560923" cy="9361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12186" y="1844824"/>
            <a:ext cx="1560923" cy="9361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434033" y="1844824"/>
            <a:ext cx="1560923" cy="93610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p:cNvCxnSpPr/>
          <p:nvPr/>
        </p:nvCxnSpPr>
        <p:spPr>
          <a:xfrm>
            <a:off x="1873108" y="1844824"/>
            <a:ext cx="1560923" cy="9361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434033" y="1844824"/>
            <a:ext cx="1560923" cy="9361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12186" y="1844824"/>
            <a:ext cx="1560923" cy="93610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1873108" y="908720"/>
            <a:ext cx="1560923" cy="93610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3434033" y="908720"/>
            <a:ext cx="1560923" cy="93610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4994955" y="908720"/>
            <a:ext cx="1560923" cy="93610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312186" y="908720"/>
            <a:ext cx="1560923" cy="93610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0" y="764704"/>
            <a:ext cx="6868063" cy="819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p:cNvSpPr/>
          <p:nvPr/>
        </p:nvSpPr>
        <p:spPr>
          <a:xfrm>
            <a:off x="5735843" y="1268760"/>
            <a:ext cx="2332298"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78046" y="1484784"/>
            <a:ext cx="1482877" cy="144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80463" y="2348880"/>
            <a:ext cx="4994955"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Left Brace 49"/>
          <p:cNvSpPr/>
          <p:nvPr/>
        </p:nvSpPr>
        <p:spPr>
          <a:xfrm rot="5400000">
            <a:off x="2506535" y="929405"/>
            <a:ext cx="216024" cy="132678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1" name="Left Brace 50"/>
          <p:cNvSpPr/>
          <p:nvPr/>
        </p:nvSpPr>
        <p:spPr>
          <a:xfrm rot="5400000">
            <a:off x="4067458" y="929405"/>
            <a:ext cx="216024" cy="132678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53" name="Straight Connector 52"/>
          <p:cNvCxnSpPr/>
          <p:nvPr/>
        </p:nvCxnSpPr>
        <p:spPr>
          <a:xfrm flipV="1">
            <a:off x="1248739" y="2348880"/>
            <a:ext cx="858508" cy="792088"/>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2263339" y="2348880"/>
            <a:ext cx="858508" cy="792088"/>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3277939" y="2348880"/>
            <a:ext cx="858508" cy="792088"/>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4370586" y="2348880"/>
            <a:ext cx="858508" cy="792088"/>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1170693" y="2636912"/>
            <a:ext cx="4370586"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flipV="1">
            <a:off x="2419431" y="2348880"/>
            <a:ext cx="390231" cy="288032"/>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flipV="1">
            <a:off x="3512079" y="2420888"/>
            <a:ext cx="312185" cy="216024"/>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4526678" y="2348880"/>
            <a:ext cx="390231" cy="288032"/>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4" name="Left Brace 63"/>
          <p:cNvSpPr/>
          <p:nvPr/>
        </p:nvSpPr>
        <p:spPr>
          <a:xfrm rot="16200000" flipV="1">
            <a:off x="2113285" y="2390697"/>
            <a:ext cx="144016" cy="78046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5" name="Left Brace 64"/>
          <p:cNvSpPr/>
          <p:nvPr/>
        </p:nvSpPr>
        <p:spPr>
          <a:xfrm rot="16200000" flipV="1">
            <a:off x="3127885" y="2390697"/>
            <a:ext cx="144016" cy="78046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6" name="Left Brace 65"/>
          <p:cNvSpPr/>
          <p:nvPr/>
        </p:nvSpPr>
        <p:spPr>
          <a:xfrm rot="16200000" flipV="1">
            <a:off x="4220532" y="2390697"/>
            <a:ext cx="144016" cy="78046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7" name="TextBox 66"/>
          <p:cNvSpPr txBox="1"/>
          <p:nvPr/>
        </p:nvSpPr>
        <p:spPr>
          <a:xfrm>
            <a:off x="2341385" y="1196755"/>
            <a:ext cx="542136" cy="276999"/>
          </a:xfrm>
          <a:prstGeom prst="rect">
            <a:avLst/>
          </a:prstGeom>
          <a:noFill/>
        </p:spPr>
        <p:txBody>
          <a:bodyPr wrap="none" rtlCol="0">
            <a:spAutoFit/>
          </a:bodyPr>
          <a:lstStyle/>
          <a:p>
            <a:r>
              <a:rPr lang="en-GB" sz="1200" dirty="0" smtClean="0">
                <a:solidFill>
                  <a:schemeClr val="tx1"/>
                </a:solidFill>
              </a:rPr>
              <a:t>Edge</a:t>
            </a:r>
            <a:endParaRPr lang="en-GB" sz="1200" baseline="-25000" dirty="0">
              <a:solidFill>
                <a:schemeClr val="tx1"/>
              </a:solidFill>
            </a:endParaRPr>
          </a:p>
        </p:txBody>
      </p:sp>
      <p:sp>
        <p:nvSpPr>
          <p:cNvPr id="68" name="TextBox 67"/>
          <p:cNvSpPr txBox="1"/>
          <p:nvPr/>
        </p:nvSpPr>
        <p:spPr>
          <a:xfrm>
            <a:off x="3902309" y="1196755"/>
            <a:ext cx="542136" cy="276999"/>
          </a:xfrm>
          <a:prstGeom prst="rect">
            <a:avLst/>
          </a:prstGeom>
          <a:noFill/>
        </p:spPr>
        <p:txBody>
          <a:bodyPr wrap="none" rtlCol="0">
            <a:spAutoFit/>
          </a:bodyPr>
          <a:lstStyle/>
          <a:p>
            <a:r>
              <a:rPr lang="en-GB" sz="1200" dirty="0" smtClean="0">
                <a:solidFill>
                  <a:schemeClr val="tx1"/>
                </a:solidFill>
              </a:rPr>
              <a:t>Edge</a:t>
            </a:r>
            <a:endParaRPr lang="en-GB" sz="1200" baseline="-25000" dirty="0">
              <a:solidFill>
                <a:schemeClr val="tx1"/>
              </a:solidFill>
            </a:endParaRPr>
          </a:p>
        </p:txBody>
      </p:sp>
      <p:sp>
        <p:nvSpPr>
          <p:cNvPr id="69" name="TextBox 68"/>
          <p:cNvSpPr txBox="1"/>
          <p:nvPr/>
        </p:nvSpPr>
        <p:spPr>
          <a:xfrm>
            <a:off x="1717016" y="2780931"/>
            <a:ext cx="542136" cy="276999"/>
          </a:xfrm>
          <a:prstGeom prst="rect">
            <a:avLst/>
          </a:prstGeom>
          <a:noFill/>
        </p:spPr>
        <p:txBody>
          <a:bodyPr wrap="none" rtlCol="0">
            <a:spAutoFit/>
          </a:bodyPr>
          <a:lstStyle/>
          <a:p>
            <a:r>
              <a:rPr lang="en-GB" sz="1200" dirty="0" smtClean="0">
                <a:solidFill>
                  <a:schemeClr val="tx1"/>
                </a:solidFill>
              </a:rPr>
              <a:t>Edge</a:t>
            </a:r>
            <a:endParaRPr lang="en-GB" sz="1200" baseline="-25000" dirty="0">
              <a:solidFill>
                <a:schemeClr val="tx1"/>
              </a:solidFill>
            </a:endParaRPr>
          </a:p>
        </p:txBody>
      </p:sp>
      <p:sp>
        <p:nvSpPr>
          <p:cNvPr id="70" name="TextBox 69"/>
          <p:cNvSpPr txBox="1"/>
          <p:nvPr/>
        </p:nvSpPr>
        <p:spPr>
          <a:xfrm>
            <a:off x="2809662" y="2780931"/>
            <a:ext cx="542136" cy="276999"/>
          </a:xfrm>
          <a:prstGeom prst="rect">
            <a:avLst/>
          </a:prstGeom>
          <a:noFill/>
        </p:spPr>
        <p:txBody>
          <a:bodyPr wrap="none" rtlCol="0">
            <a:spAutoFit/>
          </a:bodyPr>
          <a:lstStyle/>
          <a:p>
            <a:r>
              <a:rPr lang="en-GB" sz="1200" dirty="0" smtClean="0">
                <a:solidFill>
                  <a:schemeClr val="tx1"/>
                </a:solidFill>
              </a:rPr>
              <a:t>Edge</a:t>
            </a:r>
            <a:endParaRPr lang="en-GB" sz="1200" baseline="-25000" dirty="0">
              <a:solidFill>
                <a:schemeClr val="tx1"/>
              </a:solidFill>
            </a:endParaRPr>
          </a:p>
        </p:txBody>
      </p:sp>
      <p:sp>
        <p:nvSpPr>
          <p:cNvPr id="71" name="TextBox 70"/>
          <p:cNvSpPr txBox="1"/>
          <p:nvPr/>
        </p:nvSpPr>
        <p:spPr>
          <a:xfrm>
            <a:off x="3824262" y="2780931"/>
            <a:ext cx="542136" cy="276999"/>
          </a:xfrm>
          <a:prstGeom prst="rect">
            <a:avLst/>
          </a:prstGeom>
          <a:noFill/>
        </p:spPr>
        <p:txBody>
          <a:bodyPr wrap="none" rtlCol="0">
            <a:spAutoFit/>
          </a:bodyPr>
          <a:lstStyle/>
          <a:p>
            <a:r>
              <a:rPr lang="en-GB" sz="1200" dirty="0" smtClean="0">
                <a:solidFill>
                  <a:schemeClr val="tx1"/>
                </a:solidFill>
              </a:rPr>
              <a:t>Edge</a:t>
            </a:r>
            <a:endParaRPr lang="en-GB" sz="1200" baseline="-25000" dirty="0">
              <a:solidFill>
                <a:schemeClr val="tx1"/>
              </a:solidFill>
            </a:endParaRPr>
          </a:p>
        </p:txBody>
      </p:sp>
      <p:sp>
        <p:nvSpPr>
          <p:cNvPr id="72" name="TextBox 71"/>
          <p:cNvSpPr txBox="1"/>
          <p:nvPr/>
        </p:nvSpPr>
        <p:spPr>
          <a:xfrm>
            <a:off x="468277" y="1628800"/>
            <a:ext cx="822661" cy="338554"/>
          </a:xfrm>
          <a:prstGeom prst="rect">
            <a:avLst/>
          </a:prstGeom>
          <a:noFill/>
        </p:spPr>
        <p:txBody>
          <a:bodyPr wrap="none" rtlCol="0">
            <a:spAutoFit/>
          </a:bodyPr>
          <a:lstStyle/>
          <a:p>
            <a:r>
              <a:rPr lang="en-GB" sz="1600" dirty="0" smtClean="0"/>
              <a:t>Body 1</a:t>
            </a:r>
            <a:endParaRPr lang="en-GB" sz="1600" dirty="0"/>
          </a:p>
        </p:txBody>
      </p:sp>
      <p:sp>
        <p:nvSpPr>
          <p:cNvPr id="73" name="TextBox 72"/>
          <p:cNvSpPr txBox="1"/>
          <p:nvPr/>
        </p:nvSpPr>
        <p:spPr>
          <a:xfrm>
            <a:off x="312185" y="2492896"/>
            <a:ext cx="822661" cy="338554"/>
          </a:xfrm>
          <a:prstGeom prst="rect">
            <a:avLst/>
          </a:prstGeom>
          <a:noFill/>
        </p:spPr>
        <p:txBody>
          <a:bodyPr wrap="none" rtlCol="0">
            <a:spAutoFit/>
          </a:bodyPr>
          <a:lstStyle/>
          <a:p>
            <a:r>
              <a:rPr lang="en-GB" sz="1600" dirty="0" smtClean="0"/>
              <a:t>Body 2</a:t>
            </a:r>
            <a:endParaRPr lang="en-GB" sz="1600" dirty="0"/>
          </a:p>
        </p:txBody>
      </p:sp>
      <p:sp>
        <p:nvSpPr>
          <p:cNvPr id="114" name="Rectangle 113"/>
          <p:cNvSpPr/>
          <p:nvPr/>
        </p:nvSpPr>
        <p:spPr>
          <a:xfrm>
            <a:off x="312186" y="3140968"/>
            <a:ext cx="6868063" cy="747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11" name="Straight Connector 110"/>
          <p:cNvCxnSpPr/>
          <p:nvPr/>
        </p:nvCxnSpPr>
        <p:spPr>
          <a:xfrm>
            <a:off x="6718902" y="4725144"/>
            <a:ext cx="1404831" cy="10081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5782348" y="4725144"/>
            <a:ext cx="1404831" cy="10081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4845794" y="4725144"/>
            <a:ext cx="1404831" cy="10081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Rectangle 128"/>
          <p:cNvSpPr/>
          <p:nvPr/>
        </p:nvSpPr>
        <p:spPr>
          <a:xfrm>
            <a:off x="4845794" y="4725144"/>
            <a:ext cx="936554" cy="93610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Rectangle 129"/>
          <p:cNvSpPr/>
          <p:nvPr/>
        </p:nvSpPr>
        <p:spPr>
          <a:xfrm>
            <a:off x="5782348" y="4725144"/>
            <a:ext cx="936554" cy="93610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p:cNvSpPr/>
          <p:nvPr/>
        </p:nvSpPr>
        <p:spPr>
          <a:xfrm>
            <a:off x="6718902" y="4725144"/>
            <a:ext cx="936554" cy="93610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3" name="Straight Connector 132"/>
          <p:cNvCxnSpPr/>
          <p:nvPr/>
        </p:nvCxnSpPr>
        <p:spPr>
          <a:xfrm>
            <a:off x="7655457" y="4725144"/>
            <a:ext cx="1482877" cy="10081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972686" y="4725144"/>
            <a:ext cx="1560923" cy="9361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5" name="Rectangle 134"/>
          <p:cNvSpPr/>
          <p:nvPr/>
        </p:nvSpPr>
        <p:spPr>
          <a:xfrm>
            <a:off x="7655457" y="4725144"/>
            <a:ext cx="1560923" cy="93610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p:cNvSpPr/>
          <p:nvPr/>
        </p:nvSpPr>
        <p:spPr>
          <a:xfrm>
            <a:off x="2972686" y="4725144"/>
            <a:ext cx="1873108" cy="93610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p:cNvSpPr/>
          <p:nvPr/>
        </p:nvSpPr>
        <p:spPr>
          <a:xfrm>
            <a:off x="7655457" y="3789040"/>
            <a:ext cx="1560923" cy="93610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p:cNvSpPr/>
          <p:nvPr/>
        </p:nvSpPr>
        <p:spPr>
          <a:xfrm>
            <a:off x="2972686" y="3789040"/>
            <a:ext cx="1873108" cy="93610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p:cNvSpPr/>
          <p:nvPr/>
        </p:nvSpPr>
        <p:spPr>
          <a:xfrm>
            <a:off x="8123733" y="4293096"/>
            <a:ext cx="1512168" cy="144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3" name="Rectangle 142"/>
          <p:cNvSpPr/>
          <p:nvPr/>
        </p:nvSpPr>
        <p:spPr>
          <a:xfrm>
            <a:off x="2738548" y="4365104"/>
            <a:ext cx="1482877" cy="144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p:cNvSpPr/>
          <p:nvPr/>
        </p:nvSpPr>
        <p:spPr>
          <a:xfrm>
            <a:off x="3440963" y="5229200"/>
            <a:ext cx="4994955"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5" name="Straight Connector 144"/>
          <p:cNvCxnSpPr/>
          <p:nvPr/>
        </p:nvCxnSpPr>
        <p:spPr>
          <a:xfrm flipV="1">
            <a:off x="3909240" y="5229200"/>
            <a:ext cx="858508" cy="792088"/>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V="1">
            <a:off x="7031087" y="5229200"/>
            <a:ext cx="858508" cy="792088"/>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3831194" y="5517232"/>
            <a:ext cx="4370586"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H="1" flipV="1">
            <a:off x="6953041" y="5229200"/>
            <a:ext cx="624369" cy="288032"/>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9" name="TextBox 148"/>
          <p:cNvSpPr txBox="1"/>
          <p:nvPr/>
        </p:nvSpPr>
        <p:spPr>
          <a:xfrm>
            <a:off x="3128779" y="4509120"/>
            <a:ext cx="822661" cy="338554"/>
          </a:xfrm>
          <a:prstGeom prst="rect">
            <a:avLst/>
          </a:prstGeom>
          <a:noFill/>
        </p:spPr>
        <p:txBody>
          <a:bodyPr wrap="none" rtlCol="0">
            <a:spAutoFit/>
          </a:bodyPr>
          <a:lstStyle/>
          <a:p>
            <a:r>
              <a:rPr lang="en-GB" sz="1600" dirty="0" smtClean="0"/>
              <a:t>Body 1</a:t>
            </a:r>
            <a:endParaRPr lang="en-GB" sz="1600" dirty="0"/>
          </a:p>
        </p:txBody>
      </p:sp>
      <p:sp>
        <p:nvSpPr>
          <p:cNvPr id="150" name="TextBox 149"/>
          <p:cNvSpPr txBox="1"/>
          <p:nvPr/>
        </p:nvSpPr>
        <p:spPr>
          <a:xfrm>
            <a:off x="2972686" y="5373216"/>
            <a:ext cx="822661" cy="338554"/>
          </a:xfrm>
          <a:prstGeom prst="rect">
            <a:avLst/>
          </a:prstGeom>
          <a:noFill/>
        </p:spPr>
        <p:txBody>
          <a:bodyPr wrap="none" rtlCol="0">
            <a:spAutoFit/>
          </a:bodyPr>
          <a:lstStyle/>
          <a:p>
            <a:r>
              <a:rPr lang="en-GB" sz="1600" dirty="0" smtClean="0"/>
              <a:t>Body 2</a:t>
            </a:r>
            <a:endParaRPr lang="en-GB" sz="1600" dirty="0"/>
          </a:p>
        </p:txBody>
      </p:sp>
      <p:sp>
        <p:nvSpPr>
          <p:cNvPr id="151" name="Rectangle 150"/>
          <p:cNvSpPr/>
          <p:nvPr/>
        </p:nvSpPr>
        <p:spPr>
          <a:xfrm>
            <a:off x="4845794" y="3789040"/>
            <a:ext cx="936554" cy="93610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p:cNvSpPr/>
          <p:nvPr/>
        </p:nvSpPr>
        <p:spPr>
          <a:xfrm>
            <a:off x="5782348" y="3789040"/>
            <a:ext cx="936554" cy="93610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p:cNvSpPr/>
          <p:nvPr/>
        </p:nvSpPr>
        <p:spPr>
          <a:xfrm>
            <a:off x="6718902" y="3789040"/>
            <a:ext cx="936554" cy="93610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p:cNvSpPr/>
          <p:nvPr/>
        </p:nvSpPr>
        <p:spPr>
          <a:xfrm>
            <a:off x="2660501" y="3024336"/>
            <a:ext cx="6868063" cy="144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5" name="TextBox 154"/>
          <p:cNvSpPr txBox="1"/>
          <p:nvPr/>
        </p:nvSpPr>
        <p:spPr>
          <a:xfrm>
            <a:off x="5704302" y="5805267"/>
            <a:ext cx="542136" cy="276999"/>
          </a:xfrm>
          <a:prstGeom prst="rect">
            <a:avLst/>
          </a:prstGeom>
          <a:noFill/>
        </p:spPr>
        <p:txBody>
          <a:bodyPr wrap="none" rtlCol="0">
            <a:spAutoFit/>
          </a:bodyPr>
          <a:lstStyle/>
          <a:p>
            <a:r>
              <a:rPr lang="en-GB" sz="1200" dirty="0" smtClean="0">
                <a:solidFill>
                  <a:schemeClr val="tx1"/>
                </a:solidFill>
              </a:rPr>
              <a:t>Edge</a:t>
            </a:r>
            <a:endParaRPr lang="en-GB" sz="1200" baseline="-25000" dirty="0">
              <a:solidFill>
                <a:schemeClr val="tx1"/>
              </a:solidFill>
            </a:endParaRPr>
          </a:p>
        </p:txBody>
      </p:sp>
      <p:sp>
        <p:nvSpPr>
          <p:cNvPr id="156" name="Left Brace 155"/>
          <p:cNvSpPr/>
          <p:nvPr/>
        </p:nvSpPr>
        <p:spPr>
          <a:xfrm rot="5400000" flipH="1">
            <a:off x="5830429" y="4292421"/>
            <a:ext cx="216024" cy="280966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7" name="Oval 156"/>
          <p:cNvSpPr/>
          <p:nvPr/>
        </p:nvSpPr>
        <p:spPr>
          <a:xfrm>
            <a:off x="4807053" y="4680336"/>
            <a:ext cx="78046" cy="72008"/>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Oval 157"/>
          <p:cNvSpPr/>
          <p:nvPr/>
        </p:nvSpPr>
        <p:spPr>
          <a:xfrm>
            <a:off x="5743503" y="4680336"/>
            <a:ext cx="78046" cy="72008"/>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Oval 158"/>
          <p:cNvSpPr/>
          <p:nvPr/>
        </p:nvSpPr>
        <p:spPr>
          <a:xfrm>
            <a:off x="6676051" y="4680336"/>
            <a:ext cx="78046" cy="72008"/>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Oval 159"/>
          <p:cNvSpPr/>
          <p:nvPr/>
        </p:nvSpPr>
        <p:spPr>
          <a:xfrm>
            <a:off x="7608599" y="4680336"/>
            <a:ext cx="78046" cy="72008"/>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Text Box 2"/>
          <p:cNvSpPr txBox="1">
            <a:spLocks noChangeArrowheads="1"/>
          </p:cNvSpPr>
          <p:nvPr/>
        </p:nvSpPr>
        <p:spPr bwMode="auto">
          <a:xfrm>
            <a:off x="6179517" y="1268760"/>
            <a:ext cx="3096344" cy="1756508"/>
          </a:xfrm>
          <a:prstGeom prst="rect">
            <a:avLst/>
          </a:prstGeom>
          <a:noFill/>
          <a:ln w="9525">
            <a:noFill/>
            <a:round/>
            <a:headEnd/>
            <a:tailEnd/>
          </a:ln>
        </p:spPr>
        <p:txBody>
          <a:bodyPr wrap="square" lIns="90000" tIns="46800" rIns="90000" bIns="46800">
            <a:spAutoFit/>
          </a:bodyPr>
          <a:lstStyle/>
          <a:p>
            <a:pPr>
              <a:spcBef>
                <a:spcPts val="11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00"/>
                </a:solidFill>
              </a:rPr>
              <a:t>Two bodies intersect. We use the complete edges of the original elements as a base to create the new elements, which will be triangles.</a:t>
            </a:r>
            <a:endParaRPr lang="en-GB" dirty="0">
              <a:solidFill>
                <a:srgbClr val="000000"/>
              </a:solidFill>
            </a:endParaRPr>
          </a:p>
        </p:txBody>
      </p:sp>
      <p:sp>
        <p:nvSpPr>
          <p:cNvPr id="162" name="Text Box 2"/>
          <p:cNvSpPr txBox="1">
            <a:spLocks noChangeArrowheads="1"/>
          </p:cNvSpPr>
          <p:nvPr/>
        </p:nvSpPr>
        <p:spPr bwMode="auto">
          <a:xfrm>
            <a:off x="562893" y="4149081"/>
            <a:ext cx="3096344" cy="1202510"/>
          </a:xfrm>
          <a:prstGeom prst="rect">
            <a:avLst/>
          </a:prstGeom>
          <a:noFill/>
          <a:ln w="9525">
            <a:noFill/>
            <a:round/>
            <a:headEnd/>
            <a:tailEnd/>
          </a:ln>
        </p:spPr>
        <p:txBody>
          <a:bodyPr wrap="square" lIns="90000" tIns="46800" rIns="90000" bIns="46800">
            <a:spAutoFit/>
          </a:bodyPr>
          <a:lstStyle/>
          <a:p>
            <a:pPr>
              <a:spcBef>
                <a:spcPts val="11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00"/>
                </a:solidFill>
              </a:rPr>
              <a:t>Determine the list of candidate points for the third point, belonging to the other body, for each edge.</a:t>
            </a:r>
            <a:endParaRPr lang="en-GB"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
          <p:cNvSpPr txBox="1">
            <a:spLocks noChangeArrowheads="1"/>
          </p:cNvSpPr>
          <p:nvPr/>
        </p:nvSpPr>
        <p:spPr bwMode="auto">
          <a:xfrm>
            <a:off x="612776" y="762001"/>
            <a:ext cx="3352800" cy="460375"/>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smtClean="0">
                <a:solidFill>
                  <a:srgbClr val="16165D"/>
                </a:solidFill>
                <a:latin typeface="Calibri" pitchFamily="32" charset="0"/>
              </a:rPr>
              <a:t>Alternative Methods</a:t>
            </a:r>
            <a:endParaRPr lang="en-GB" sz="2400" b="1" dirty="0">
              <a:solidFill>
                <a:srgbClr val="16165D"/>
              </a:solidFill>
              <a:latin typeface="Calibri" pitchFamily="32" charset="0"/>
            </a:endParaRPr>
          </a:p>
        </p:txBody>
      </p:sp>
      <p:pic>
        <p:nvPicPr>
          <p:cNvPr id="6" name="Picture 5" descr="chimera.jpg"/>
          <p:cNvPicPr>
            <a:picLocks noChangeAspect="1"/>
          </p:cNvPicPr>
          <p:nvPr/>
        </p:nvPicPr>
        <p:blipFill>
          <a:blip r:embed="rId3" cstate="print"/>
          <a:stretch>
            <a:fillRect/>
          </a:stretch>
        </p:blipFill>
        <p:spPr>
          <a:xfrm>
            <a:off x="850925" y="1484786"/>
            <a:ext cx="3301483" cy="3386683"/>
          </a:xfrm>
          <a:prstGeom prst="rect">
            <a:avLst/>
          </a:prstGeom>
        </p:spPr>
      </p:pic>
      <p:sp>
        <p:nvSpPr>
          <p:cNvPr id="7" name="Text Box 4"/>
          <p:cNvSpPr txBox="1">
            <a:spLocks noChangeArrowheads="1"/>
          </p:cNvSpPr>
          <p:nvPr/>
        </p:nvSpPr>
        <p:spPr bwMode="auto">
          <a:xfrm>
            <a:off x="4595342" y="1556793"/>
            <a:ext cx="4464496" cy="3972499"/>
          </a:xfrm>
          <a:prstGeom prst="rect">
            <a:avLst/>
          </a:prstGeom>
          <a:noFill/>
          <a:ln w="9525">
            <a:noFill/>
            <a:round/>
            <a:headEnd/>
            <a:tailEnd/>
          </a:ln>
        </p:spPr>
        <p:txBody>
          <a:bodyPr wrap="squar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00"/>
                </a:solidFill>
                <a:latin typeface="Times New Roman" pitchFamily="16" charset="0"/>
              </a:rPr>
              <a:t>The Chimera (overset) grid method:</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smtClean="0">
              <a:solidFill>
                <a:srgbClr val="000000"/>
              </a:solidFill>
              <a:latin typeface="Times New Roman" pitchFamily="16"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00"/>
                </a:solidFill>
                <a:latin typeface="Times New Roman" pitchFamily="16" charset="0"/>
              </a:rPr>
              <a:t>Generate individual component meshes for each body (or components of the body) separately.</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smtClean="0">
              <a:solidFill>
                <a:srgbClr val="000000"/>
              </a:solidFill>
              <a:latin typeface="Times New Roman" pitchFamily="16"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00"/>
                </a:solidFill>
                <a:latin typeface="Times New Roman" pitchFamily="16" charset="0"/>
              </a:rPr>
              <a:t>Overlap the meshes to form the computational domain and identify cells to establish the communication between the meshes.</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smtClean="0">
              <a:solidFill>
                <a:srgbClr val="000000"/>
              </a:solidFill>
              <a:latin typeface="Times New Roman" pitchFamily="16"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00"/>
                </a:solidFill>
                <a:latin typeface="Times New Roman" pitchFamily="16" charset="0"/>
              </a:rPr>
              <a:t>Flow solution is interpolated between the meshes using the identified interpolation cells.</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smtClean="0">
              <a:solidFill>
                <a:srgbClr val="000000"/>
              </a:solidFill>
              <a:latin typeface="Times New Roman" pitchFamily="16"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a:solidFill>
                <a:srgbClr val="000000"/>
              </a:solidFill>
              <a:latin typeface="Times New Roman" pitchFamily="16" charset="0"/>
            </a:endParaRPr>
          </a:p>
        </p:txBody>
      </p:sp>
    </p:spTree>
    <p:extLst>
      <p:ext uri="{BB962C8B-B14F-4D97-AF65-F5344CB8AC3E}">
        <p14:creationId xmlns:p14="http://schemas.microsoft.com/office/powerpoint/2010/main" val="4067278151"/>
      </p:ext>
    </p:extLst>
  </p:cSld>
  <p:clrMapOvr>
    <a:masterClrMapping/>
  </p:clrMapOvr>
  <p:transition spd="med"/>
  <p:timing>
    <p:tnLst>
      <p:par>
        <p:cTn id="1" dur="indefinite" restart="never" fill="hold" nodeType="tmRoot">
          <p:childTnLst>
            <p:seq concurrent="1" nextAc="seek">
              <p:cTn id="2" dur="indefinite" nodeType="mainSeq"/>
              <p:prevCondLst>
                <p:cond evt="onPrev" delay="0">
                  <p:tgtEl>
                    <p:sldTgt/>
                  </p:tgtEl>
                </p:cond>
              </p:prevCondLst>
              <p:nextCondLst>
                <p:cond evt="onNext" delay="0">
                  <p:tgtEl>
                    <p:sldTgt/>
                  </p:tgtEl>
                </p:cond>
              </p:nextCondLst>
            </p:seq>
            <p:par>
              <p:cTn id="3" fill="hold" nodeType="interactiveSeq">
                <p:stCondLst>
                  <p:cond delay="0"/>
                </p:stCondLst>
                <p:childTnLst>
                  <p:par>
                    <p:cTn id="4" fill="hold">
                      <p:childTnLst>
                        <p:par>
                          <p:cTn id="5" fill="hold">
                            <p:stCondLst>
                              <p:cond delay="0"/>
                            </p:stCondLst>
                            <p:childTnLst>
                              <p:par>
                                <p:cTn id="6" presetID="2" presetClass="mediacall" fill="hold" nodeType="clickEffect">
                                  <p:stCondLst>
                                    <p:cond delay="0"/>
                                  </p:stCondLst>
                                  <p:childTnLst>
                                    <p:anim calcmode="lin" valueType="str">
                                      <p:cBhvr additive="repl">
                                        <p:cTn id="7" dur="1817578880" fill="hold"/>
                                        <p:tgtEl>
                                          <p:sldTgt/>
                                        </p:tgtEl>
                                      </p:cBhvr>
                                    </p:anim>
                                  </p:childTnLst>
                                </p:cTn>
                              </p:par>
                            </p:childTnLst>
                          </p:cTn>
                        </p:par>
                      </p:childTnLst>
                    </p:cTn>
                  </p:par>
                </p:childTnLst>
              </p:cTn>
            </p:par>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27"/>
          <p:cNvGrpSpPr/>
          <p:nvPr/>
        </p:nvGrpSpPr>
        <p:grpSpPr>
          <a:xfrm>
            <a:off x="3484187" y="1862600"/>
            <a:ext cx="5572499" cy="478539"/>
            <a:chOff x="323528" y="2564904"/>
            <a:chExt cx="5706736" cy="576064"/>
          </a:xfrm>
        </p:grpSpPr>
        <p:grpSp>
          <p:nvGrpSpPr>
            <p:cNvPr id="125" name="Group 8"/>
            <p:cNvGrpSpPr/>
            <p:nvPr/>
          </p:nvGrpSpPr>
          <p:grpSpPr>
            <a:xfrm>
              <a:off x="323528" y="2564904"/>
              <a:ext cx="2376264" cy="576064"/>
              <a:chOff x="706909" y="2132856"/>
              <a:chExt cx="3384376" cy="936104"/>
            </a:xfrm>
          </p:grpSpPr>
          <p:cxnSp>
            <p:nvCxnSpPr>
              <p:cNvPr id="136" name="Straight Connector 135"/>
              <p:cNvCxnSpPr/>
              <p:nvPr/>
            </p:nvCxnSpPr>
            <p:spPr bwMode="auto">
              <a:xfrm rot="10800000" flipV="1">
                <a:off x="706909" y="2132856"/>
                <a:ext cx="1008112" cy="93610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37" name="Straight Connector 136"/>
              <p:cNvCxnSpPr/>
              <p:nvPr/>
            </p:nvCxnSpPr>
            <p:spPr bwMode="auto">
              <a:xfrm rot="10800000" flipV="1">
                <a:off x="3083173" y="2132856"/>
                <a:ext cx="1008112" cy="93610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38" name="Straight Connector 137"/>
              <p:cNvCxnSpPr/>
              <p:nvPr/>
            </p:nvCxnSpPr>
            <p:spPr bwMode="auto">
              <a:xfrm>
                <a:off x="706909" y="3068960"/>
                <a:ext cx="2376264" cy="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39" name="Straight Connector 138"/>
              <p:cNvCxnSpPr/>
              <p:nvPr/>
            </p:nvCxnSpPr>
            <p:spPr bwMode="auto">
              <a:xfrm>
                <a:off x="1715021" y="2132856"/>
                <a:ext cx="2376264" cy="0"/>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126" name="Group 8"/>
            <p:cNvGrpSpPr/>
            <p:nvPr/>
          </p:nvGrpSpPr>
          <p:grpSpPr>
            <a:xfrm>
              <a:off x="1987200" y="2564904"/>
              <a:ext cx="2376264" cy="576064"/>
              <a:chOff x="706909" y="2132856"/>
              <a:chExt cx="3384376" cy="936104"/>
            </a:xfrm>
          </p:grpSpPr>
          <p:cxnSp>
            <p:nvCxnSpPr>
              <p:cNvPr id="132" name="Straight Connector 131"/>
              <p:cNvCxnSpPr/>
              <p:nvPr/>
            </p:nvCxnSpPr>
            <p:spPr bwMode="auto">
              <a:xfrm rot="10800000" flipV="1">
                <a:off x="706909" y="2132856"/>
                <a:ext cx="1008112" cy="93610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33" name="Straight Connector 132"/>
              <p:cNvCxnSpPr/>
              <p:nvPr/>
            </p:nvCxnSpPr>
            <p:spPr bwMode="auto">
              <a:xfrm rot="10800000" flipV="1">
                <a:off x="3083173" y="2132856"/>
                <a:ext cx="1008112" cy="93610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34" name="Straight Connector 133"/>
              <p:cNvCxnSpPr/>
              <p:nvPr/>
            </p:nvCxnSpPr>
            <p:spPr bwMode="auto">
              <a:xfrm>
                <a:off x="706909" y="3068960"/>
                <a:ext cx="2376264" cy="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35" name="Straight Connector 134"/>
              <p:cNvCxnSpPr/>
              <p:nvPr/>
            </p:nvCxnSpPr>
            <p:spPr bwMode="auto">
              <a:xfrm>
                <a:off x="1715021" y="2132856"/>
                <a:ext cx="2376264" cy="0"/>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127" name="Group 126"/>
            <p:cNvGrpSpPr/>
            <p:nvPr/>
          </p:nvGrpSpPr>
          <p:grpSpPr>
            <a:xfrm>
              <a:off x="3654000" y="2564904"/>
              <a:ext cx="2376264" cy="576064"/>
              <a:chOff x="706909" y="2132856"/>
              <a:chExt cx="3384376" cy="936104"/>
            </a:xfrm>
          </p:grpSpPr>
          <p:cxnSp>
            <p:nvCxnSpPr>
              <p:cNvPr id="128" name="Straight Connector 127"/>
              <p:cNvCxnSpPr/>
              <p:nvPr/>
            </p:nvCxnSpPr>
            <p:spPr bwMode="auto">
              <a:xfrm rot="10800000" flipV="1">
                <a:off x="706909" y="2132856"/>
                <a:ext cx="1008112" cy="93610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29" name="Straight Connector 128"/>
              <p:cNvCxnSpPr/>
              <p:nvPr/>
            </p:nvCxnSpPr>
            <p:spPr bwMode="auto">
              <a:xfrm rot="10800000" flipV="1">
                <a:off x="3083173" y="2132856"/>
                <a:ext cx="1008112" cy="93610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30" name="Straight Connector 129"/>
              <p:cNvCxnSpPr/>
              <p:nvPr/>
            </p:nvCxnSpPr>
            <p:spPr bwMode="auto">
              <a:xfrm>
                <a:off x="706909" y="3068960"/>
                <a:ext cx="2376264" cy="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31" name="Straight Connector 130"/>
              <p:cNvCxnSpPr/>
              <p:nvPr/>
            </p:nvCxnSpPr>
            <p:spPr bwMode="auto">
              <a:xfrm>
                <a:off x="1715021" y="2132856"/>
                <a:ext cx="2376264" cy="0"/>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grpSp>
        <p:nvGrpSpPr>
          <p:cNvPr id="10" name="Group 9"/>
          <p:cNvGrpSpPr/>
          <p:nvPr/>
        </p:nvGrpSpPr>
        <p:grpSpPr>
          <a:xfrm>
            <a:off x="922379" y="3301659"/>
            <a:ext cx="5572499" cy="1854339"/>
            <a:chOff x="1831154" y="2691051"/>
            <a:chExt cx="6185270" cy="2232248"/>
          </a:xfrm>
        </p:grpSpPr>
        <p:grpSp>
          <p:nvGrpSpPr>
            <p:cNvPr id="2" name="Group 27"/>
            <p:cNvGrpSpPr/>
            <p:nvPr/>
          </p:nvGrpSpPr>
          <p:grpSpPr>
            <a:xfrm>
              <a:off x="1831154" y="4347235"/>
              <a:ext cx="6185270" cy="576064"/>
              <a:chOff x="323528" y="2564904"/>
              <a:chExt cx="5706736" cy="576064"/>
            </a:xfrm>
          </p:grpSpPr>
          <p:grpSp>
            <p:nvGrpSpPr>
              <p:cNvPr id="7" name="Group 8"/>
              <p:cNvGrpSpPr/>
              <p:nvPr/>
            </p:nvGrpSpPr>
            <p:grpSpPr>
              <a:xfrm>
                <a:off x="323528" y="2564904"/>
                <a:ext cx="2376264" cy="576064"/>
                <a:chOff x="706909" y="2132856"/>
                <a:chExt cx="3384376" cy="936104"/>
              </a:xfrm>
            </p:grpSpPr>
            <p:cxnSp>
              <p:nvCxnSpPr>
                <p:cNvPr id="3" name="Straight Connector 2"/>
                <p:cNvCxnSpPr/>
                <p:nvPr/>
              </p:nvCxnSpPr>
              <p:spPr bwMode="auto">
                <a:xfrm rot="10800000" flipV="1">
                  <a:off x="706909" y="2132856"/>
                  <a:ext cx="1008112" cy="93610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4" name="Straight Connector 3"/>
                <p:cNvCxnSpPr/>
                <p:nvPr/>
              </p:nvCxnSpPr>
              <p:spPr bwMode="auto">
                <a:xfrm rot="10800000" flipV="1">
                  <a:off x="3083173" y="2132856"/>
                  <a:ext cx="1008112" cy="93610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 name="Straight Connector 4"/>
                <p:cNvCxnSpPr/>
                <p:nvPr/>
              </p:nvCxnSpPr>
              <p:spPr bwMode="auto">
                <a:xfrm>
                  <a:off x="706909" y="3068960"/>
                  <a:ext cx="2376264" cy="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6" name="Straight Connector 5"/>
                <p:cNvCxnSpPr/>
                <p:nvPr/>
              </p:nvCxnSpPr>
              <p:spPr bwMode="auto">
                <a:xfrm>
                  <a:off x="1715021" y="2132856"/>
                  <a:ext cx="2376264" cy="0"/>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8" name="Group 8"/>
              <p:cNvGrpSpPr/>
              <p:nvPr/>
            </p:nvGrpSpPr>
            <p:grpSpPr>
              <a:xfrm>
                <a:off x="1987200" y="2564904"/>
                <a:ext cx="2376264" cy="576064"/>
                <a:chOff x="706909" y="2132856"/>
                <a:chExt cx="3384376" cy="936104"/>
              </a:xfrm>
            </p:grpSpPr>
            <p:cxnSp>
              <p:nvCxnSpPr>
                <p:cNvPr id="13" name="Straight Connector 12"/>
                <p:cNvCxnSpPr/>
                <p:nvPr/>
              </p:nvCxnSpPr>
              <p:spPr bwMode="auto">
                <a:xfrm rot="10800000" flipV="1">
                  <a:off x="706909" y="2132856"/>
                  <a:ext cx="1008112" cy="93610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rot="10800000" flipV="1">
                  <a:off x="3083173" y="2132856"/>
                  <a:ext cx="1008112" cy="93610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706909" y="3068960"/>
                  <a:ext cx="2376264" cy="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1715021" y="2132856"/>
                  <a:ext cx="2376264" cy="0"/>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9" name="Group 8"/>
              <p:cNvGrpSpPr/>
              <p:nvPr/>
            </p:nvGrpSpPr>
            <p:grpSpPr>
              <a:xfrm>
                <a:off x="3654000" y="2564904"/>
                <a:ext cx="2376264" cy="576064"/>
                <a:chOff x="706909" y="2132856"/>
                <a:chExt cx="3384376" cy="936104"/>
              </a:xfrm>
            </p:grpSpPr>
            <p:cxnSp>
              <p:nvCxnSpPr>
                <p:cNvPr id="18" name="Straight Connector 17"/>
                <p:cNvCxnSpPr/>
                <p:nvPr/>
              </p:nvCxnSpPr>
              <p:spPr bwMode="auto">
                <a:xfrm rot="10800000" flipV="1">
                  <a:off x="706909" y="2132856"/>
                  <a:ext cx="1008112" cy="93610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rot="10800000" flipV="1">
                  <a:off x="3083173" y="2132856"/>
                  <a:ext cx="1008112" cy="93610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706909" y="3068960"/>
                  <a:ext cx="2376264" cy="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a:off x="1715021" y="2132856"/>
                  <a:ext cx="2376264" cy="0"/>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sp>
          <p:nvSpPr>
            <p:cNvPr id="29" name="Rectangle 28"/>
            <p:cNvSpPr/>
            <p:nvPr/>
          </p:nvSpPr>
          <p:spPr>
            <a:xfrm>
              <a:off x="2611616" y="2691051"/>
              <a:ext cx="1717016" cy="108012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4328632" y="2691051"/>
              <a:ext cx="1717016" cy="108012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6045648" y="2691051"/>
              <a:ext cx="1717016" cy="108012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p:cNvCxnSpPr/>
            <p:nvPr/>
          </p:nvCxnSpPr>
          <p:spPr>
            <a:xfrm flipV="1">
              <a:off x="2611616" y="3771171"/>
              <a:ext cx="1717016" cy="5760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4328632" y="3771171"/>
              <a:ext cx="78046" cy="5760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6045648" y="3771171"/>
              <a:ext cx="156092" cy="5760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4406678" y="3771171"/>
              <a:ext cx="1638970" cy="5760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201740" y="3771171"/>
              <a:ext cx="1560923" cy="5760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7762663" y="3771171"/>
              <a:ext cx="234139" cy="5760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611616" y="3771171"/>
              <a:ext cx="0" cy="5760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8" name="Text Box 2"/>
          <p:cNvSpPr txBox="1">
            <a:spLocks noChangeArrowheads="1"/>
          </p:cNvSpPr>
          <p:nvPr/>
        </p:nvSpPr>
        <p:spPr bwMode="auto">
          <a:xfrm>
            <a:off x="680855" y="5456855"/>
            <a:ext cx="8352927" cy="648512"/>
          </a:xfrm>
          <a:prstGeom prst="rect">
            <a:avLst/>
          </a:prstGeom>
          <a:noFill/>
          <a:ln w="9525">
            <a:noFill/>
            <a:round/>
            <a:headEnd/>
            <a:tailEnd/>
          </a:ln>
        </p:spPr>
        <p:txBody>
          <a:bodyPr wrap="square" lIns="90000" tIns="46800" rIns="90000" bIns="46800">
            <a:spAutoFit/>
          </a:bodyPr>
          <a:lstStyle/>
          <a:p>
            <a:pPr>
              <a:spcBef>
                <a:spcPts val="11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00"/>
                </a:solidFill>
              </a:rPr>
              <a:t>A form of Delaunay triangulation is performed to create the new elements (shown in red) to join the two bodies where the boundary elements intersected.</a:t>
            </a:r>
            <a:endParaRPr lang="en-GB" dirty="0">
              <a:solidFill>
                <a:srgbClr val="000000"/>
              </a:solidFill>
            </a:endParaRPr>
          </a:p>
        </p:txBody>
      </p:sp>
      <p:sp>
        <p:nvSpPr>
          <p:cNvPr id="32" name="Text Box 2"/>
          <p:cNvSpPr txBox="1">
            <a:spLocks noChangeArrowheads="1"/>
          </p:cNvSpPr>
          <p:nvPr/>
        </p:nvSpPr>
        <p:spPr bwMode="auto">
          <a:xfrm>
            <a:off x="2617496" y="1108299"/>
            <a:ext cx="8352927" cy="371513"/>
          </a:xfrm>
          <a:prstGeom prst="rect">
            <a:avLst/>
          </a:prstGeom>
          <a:noFill/>
          <a:ln w="9525">
            <a:noFill/>
            <a:round/>
            <a:headEnd/>
            <a:tailEnd/>
          </a:ln>
        </p:spPr>
        <p:txBody>
          <a:bodyPr wrap="square" lIns="90000" tIns="46800" rIns="90000" bIns="46800">
            <a:spAutoFit/>
          </a:bodyPr>
          <a:lstStyle/>
          <a:p>
            <a:pPr>
              <a:spcBef>
                <a:spcPts val="11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00"/>
                </a:solidFill>
              </a:rPr>
              <a:t>Body 1</a:t>
            </a:r>
            <a:endParaRPr lang="en-GB" dirty="0">
              <a:solidFill>
                <a:srgbClr val="000000"/>
              </a:solidFill>
            </a:endParaRPr>
          </a:p>
        </p:txBody>
      </p:sp>
      <p:sp>
        <p:nvSpPr>
          <p:cNvPr id="33" name="Text Box 2"/>
          <p:cNvSpPr txBox="1">
            <a:spLocks noChangeArrowheads="1"/>
          </p:cNvSpPr>
          <p:nvPr/>
        </p:nvSpPr>
        <p:spPr bwMode="auto">
          <a:xfrm>
            <a:off x="2107472" y="2199933"/>
            <a:ext cx="8352927" cy="371513"/>
          </a:xfrm>
          <a:prstGeom prst="rect">
            <a:avLst/>
          </a:prstGeom>
          <a:noFill/>
          <a:ln w="9525">
            <a:noFill/>
            <a:round/>
            <a:headEnd/>
            <a:tailEnd/>
          </a:ln>
        </p:spPr>
        <p:txBody>
          <a:bodyPr wrap="square" lIns="90000" tIns="46800" rIns="90000" bIns="46800">
            <a:spAutoFit/>
          </a:bodyPr>
          <a:lstStyle/>
          <a:p>
            <a:pPr>
              <a:spcBef>
                <a:spcPts val="11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00"/>
                </a:solidFill>
              </a:rPr>
              <a:t>Body 2</a:t>
            </a:r>
            <a:endParaRPr lang="en-GB" dirty="0">
              <a:solidFill>
                <a:srgbClr val="000000"/>
              </a:solidFill>
            </a:endParaRPr>
          </a:p>
        </p:txBody>
      </p:sp>
      <p:grpSp>
        <p:nvGrpSpPr>
          <p:cNvPr id="95" name="Group 27"/>
          <p:cNvGrpSpPr/>
          <p:nvPr/>
        </p:nvGrpSpPr>
        <p:grpSpPr>
          <a:xfrm>
            <a:off x="2794543" y="2341140"/>
            <a:ext cx="5572499" cy="478539"/>
            <a:chOff x="323528" y="2564904"/>
            <a:chExt cx="5706736" cy="576064"/>
          </a:xfrm>
        </p:grpSpPr>
        <p:grpSp>
          <p:nvGrpSpPr>
            <p:cNvPr id="106" name="Group 8"/>
            <p:cNvGrpSpPr/>
            <p:nvPr/>
          </p:nvGrpSpPr>
          <p:grpSpPr>
            <a:xfrm>
              <a:off x="323528" y="2564904"/>
              <a:ext cx="2376264" cy="576064"/>
              <a:chOff x="706909" y="2132856"/>
              <a:chExt cx="3384376" cy="936104"/>
            </a:xfrm>
          </p:grpSpPr>
          <p:cxnSp>
            <p:nvCxnSpPr>
              <p:cNvPr id="117" name="Straight Connector 116"/>
              <p:cNvCxnSpPr/>
              <p:nvPr/>
            </p:nvCxnSpPr>
            <p:spPr bwMode="auto">
              <a:xfrm rot="10800000" flipV="1">
                <a:off x="706909" y="2132856"/>
                <a:ext cx="1008112" cy="93610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8" name="Straight Connector 117"/>
              <p:cNvCxnSpPr/>
              <p:nvPr/>
            </p:nvCxnSpPr>
            <p:spPr bwMode="auto">
              <a:xfrm rot="10800000" flipV="1">
                <a:off x="3083173" y="2132856"/>
                <a:ext cx="1008112" cy="93610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9" name="Straight Connector 118"/>
              <p:cNvCxnSpPr/>
              <p:nvPr/>
            </p:nvCxnSpPr>
            <p:spPr bwMode="auto">
              <a:xfrm>
                <a:off x="706909" y="3068960"/>
                <a:ext cx="2376264" cy="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20" name="Straight Connector 119"/>
              <p:cNvCxnSpPr/>
              <p:nvPr/>
            </p:nvCxnSpPr>
            <p:spPr bwMode="auto">
              <a:xfrm>
                <a:off x="1715021" y="2132856"/>
                <a:ext cx="2376264" cy="0"/>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107" name="Group 8"/>
            <p:cNvGrpSpPr/>
            <p:nvPr/>
          </p:nvGrpSpPr>
          <p:grpSpPr>
            <a:xfrm>
              <a:off x="1987200" y="2564904"/>
              <a:ext cx="2376264" cy="576064"/>
              <a:chOff x="706909" y="2132856"/>
              <a:chExt cx="3384376" cy="936104"/>
            </a:xfrm>
          </p:grpSpPr>
          <p:cxnSp>
            <p:nvCxnSpPr>
              <p:cNvPr id="113" name="Straight Connector 112"/>
              <p:cNvCxnSpPr/>
              <p:nvPr/>
            </p:nvCxnSpPr>
            <p:spPr bwMode="auto">
              <a:xfrm rot="10800000" flipV="1">
                <a:off x="706909" y="2132856"/>
                <a:ext cx="1008112" cy="93610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4" name="Straight Connector 113"/>
              <p:cNvCxnSpPr/>
              <p:nvPr/>
            </p:nvCxnSpPr>
            <p:spPr bwMode="auto">
              <a:xfrm rot="10800000" flipV="1">
                <a:off x="3083173" y="2132856"/>
                <a:ext cx="1008112" cy="93610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5" name="Straight Connector 114"/>
              <p:cNvCxnSpPr/>
              <p:nvPr/>
            </p:nvCxnSpPr>
            <p:spPr bwMode="auto">
              <a:xfrm>
                <a:off x="706909" y="3068960"/>
                <a:ext cx="2376264" cy="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6" name="Straight Connector 115"/>
              <p:cNvCxnSpPr/>
              <p:nvPr/>
            </p:nvCxnSpPr>
            <p:spPr bwMode="auto">
              <a:xfrm>
                <a:off x="1715021" y="2132856"/>
                <a:ext cx="2376264" cy="0"/>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108" name="Group 107"/>
            <p:cNvGrpSpPr/>
            <p:nvPr/>
          </p:nvGrpSpPr>
          <p:grpSpPr>
            <a:xfrm>
              <a:off x="3654000" y="2564904"/>
              <a:ext cx="2376264" cy="576064"/>
              <a:chOff x="706909" y="2132856"/>
              <a:chExt cx="3384376" cy="936104"/>
            </a:xfrm>
          </p:grpSpPr>
          <p:cxnSp>
            <p:nvCxnSpPr>
              <p:cNvPr id="109" name="Straight Connector 108"/>
              <p:cNvCxnSpPr/>
              <p:nvPr/>
            </p:nvCxnSpPr>
            <p:spPr bwMode="auto">
              <a:xfrm rot="10800000" flipV="1">
                <a:off x="706909" y="2132856"/>
                <a:ext cx="1008112" cy="93610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0" name="Straight Connector 109"/>
              <p:cNvCxnSpPr/>
              <p:nvPr/>
            </p:nvCxnSpPr>
            <p:spPr bwMode="auto">
              <a:xfrm rot="10800000" flipV="1">
                <a:off x="3083173" y="2132856"/>
                <a:ext cx="1008112" cy="93610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1" name="Straight Connector 110"/>
              <p:cNvCxnSpPr/>
              <p:nvPr/>
            </p:nvCxnSpPr>
            <p:spPr bwMode="auto">
              <a:xfrm>
                <a:off x="706909" y="3068960"/>
                <a:ext cx="2376264" cy="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a:off x="1715021" y="2132856"/>
                <a:ext cx="2376264" cy="0"/>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sp>
        <p:nvSpPr>
          <p:cNvPr id="96" name="Rectangle 95"/>
          <p:cNvSpPr/>
          <p:nvPr/>
        </p:nvSpPr>
        <p:spPr>
          <a:xfrm>
            <a:off x="4083863" y="845426"/>
            <a:ext cx="1546912" cy="89726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p:cNvSpPr/>
          <p:nvPr/>
        </p:nvSpPr>
        <p:spPr>
          <a:xfrm>
            <a:off x="5630775" y="845426"/>
            <a:ext cx="1546912" cy="89726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97"/>
          <p:cNvSpPr/>
          <p:nvPr/>
        </p:nvSpPr>
        <p:spPr>
          <a:xfrm>
            <a:off x="7177688" y="845426"/>
            <a:ext cx="1546912" cy="89726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120"/>
          <p:cNvSpPr/>
          <p:nvPr/>
        </p:nvSpPr>
        <p:spPr>
          <a:xfrm>
            <a:off x="7177688" y="1742686"/>
            <a:ext cx="1546912" cy="26287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tangle 121"/>
          <p:cNvSpPr/>
          <p:nvPr/>
        </p:nvSpPr>
        <p:spPr>
          <a:xfrm>
            <a:off x="5630776" y="1742687"/>
            <a:ext cx="1546912" cy="26287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ectangle 122"/>
          <p:cNvSpPr/>
          <p:nvPr/>
        </p:nvSpPr>
        <p:spPr>
          <a:xfrm>
            <a:off x="4083863" y="1742687"/>
            <a:ext cx="1546912" cy="26287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634902" y="836714"/>
            <a:ext cx="3352800" cy="460375"/>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16165D"/>
                </a:solidFill>
                <a:latin typeface="Calibri" pitchFamily="32" charset="0"/>
              </a:rPr>
              <a:t>Blanking points</a:t>
            </a:r>
            <a:endParaRPr lang="en-GB" sz="2400" b="1" dirty="0">
              <a:solidFill>
                <a:srgbClr val="16165D"/>
              </a:solidFill>
              <a:latin typeface="Calibri" pitchFamily="32" charset="0"/>
            </a:endParaRPr>
          </a:p>
        </p:txBody>
      </p:sp>
      <p:sp>
        <p:nvSpPr>
          <p:cNvPr id="3" name="TextBox 2"/>
          <p:cNvSpPr txBox="1"/>
          <p:nvPr/>
        </p:nvSpPr>
        <p:spPr>
          <a:xfrm>
            <a:off x="562893" y="1340768"/>
            <a:ext cx="8930650" cy="369332"/>
          </a:xfrm>
          <a:prstGeom prst="rect">
            <a:avLst/>
          </a:prstGeom>
          <a:noFill/>
        </p:spPr>
        <p:txBody>
          <a:bodyPr wrap="none" rtlCol="0">
            <a:spAutoFit/>
          </a:bodyPr>
          <a:lstStyle/>
          <a:p>
            <a:r>
              <a:rPr lang="en-GB" dirty="0" smtClean="0">
                <a:solidFill>
                  <a:schemeClr val="tx1"/>
                </a:solidFill>
              </a:rPr>
              <a:t>The same as the 2D method with rays intersecting elements instead of line segments.</a:t>
            </a:r>
            <a:endParaRPr lang="en-GB" dirty="0">
              <a:solidFill>
                <a:schemeClr val="tx1"/>
              </a:solidFill>
            </a:endParaRPr>
          </a:p>
        </p:txBody>
      </p:sp>
      <p:sp>
        <p:nvSpPr>
          <p:cNvPr id="32" name="TextBox 31"/>
          <p:cNvSpPr txBox="1"/>
          <p:nvPr/>
        </p:nvSpPr>
        <p:spPr>
          <a:xfrm>
            <a:off x="5315422" y="1844826"/>
            <a:ext cx="4057521" cy="4247317"/>
          </a:xfrm>
          <a:prstGeom prst="rect">
            <a:avLst/>
          </a:prstGeom>
          <a:noFill/>
        </p:spPr>
        <p:txBody>
          <a:bodyPr wrap="none" rtlCol="0">
            <a:spAutoFit/>
          </a:bodyPr>
          <a:lstStyle/>
          <a:p>
            <a:r>
              <a:rPr lang="en-GB" dirty="0" smtClean="0">
                <a:solidFill>
                  <a:schemeClr val="tx1"/>
                </a:solidFill>
              </a:rPr>
              <a:t>Very simple to find where the ray </a:t>
            </a:r>
          </a:p>
          <a:p>
            <a:r>
              <a:rPr lang="en-GB" dirty="0" smtClean="0">
                <a:solidFill>
                  <a:schemeClr val="tx1"/>
                </a:solidFill>
              </a:rPr>
              <a:t>between 2 points intersects the plane </a:t>
            </a:r>
          </a:p>
          <a:p>
            <a:r>
              <a:rPr lang="en-GB" dirty="0" smtClean="0">
                <a:solidFill>
                  <a:schemeClr val="tx1"/>
                </a:solidFill>
              </a:rPr>
              <a:t>containing an element.</a:t>
            </a:r>
          </a:p>
          <a:p>
            <a:endParaRPr lang="en-GB" dirty="0">
              <a:solidFill>
                <a:schemeClr val="tx1"/>
              </a:solidFill>
            </a:endParaRPr>
          </a:p>
          <a:p>
            <a:r>
              <a:rPr lang="en-GB" dirty="0" smtClean="0">
                <a:solidFill>
                  <a:schemeClr val="tx1"/>
                </a:solidFill>
              </a:rPr>
              <a:t>Project the intersection point and </a:t>
            </a:r>
          </a:p>
          <a:p>
            <a:r>
              <a:rPr lang="en-GB" dirty="0" smtClean="0">
                <a:solidFill>
                  <a:schemeClr val="tx1"/>
                </a:solidFill>
              </a:rPr>
              <a:t>element coordinates onto a 2D plane </a:t>
            </a:r>
          </a:p>
          <a:p>
            <a:r>
              <a:rPr lang="en-GB" dirty="0" smtClean="0">
                <a:solidFill>
                  <a:schemeClr val="tx1"/>
                </a:solidFill>
              </a:rPr>
              <a:t>(prevents underflow).</a:t>
            </a:r>
          </a:p>
          <a:p>
            <a:endParaRPr lang="en-GB" dirty="0">
              <a:solidFill>
                <a:schemeClr val="tx1"/>
              </a:solidFill>
            </a:endParaRPr>
          </a:p>
          <a:p>
            <a:endParaRPr lang="en-GB" dirty="0" smtClean="0">
              <a:solidFill>
                <a:schemeClr val="tx1"/>
              </a:solidFill>
            </a:endParaRPr>
          </a:p>
          <a:p>
            <a:endParaRPr lang="en-GB" dirty="0">
              <a:solidFill>
                <a:schemeClr val="tx1"/>
              </a:solidFill>
            </a:endParaRPr>
          </a:p>
          <a:p>
            <a:endParaRPr lang="en-GB" dirty="0" smtClean="0">
              <a:solidFill>
                <a:schemeClr val="tx1"/>
              </a:solidFill>
            </a:endParaRPr>
          </a:p>
          <a:p>
            <a:endParaRPr lang="en-GB" dirty="0">
              <a:solidFill>
                <a:schemeClr val="tx1"/>
              </a:solidFill>
            </a:endParaRPr>
          </a:p>
          <a:p>
            <a:endParaRPr lang="en-GB" dirty="0">
              <a:solidFill>
                <a:schemeClr val="tx1"/>
              </a:solidFill>
            </a:endParaRPr>
          </a:p>
          <a:p>
            <a:r>
              <a:rPr lang="en-GB" dirty="0" smtClean="0">
                <a:solidFill>
                  <a:schemeClr val="tx1"/>
                </a:solidFill>
              </a:rPr>
              <a:t>Determine if the point lies inside the </a:t>
            </a:r>
          </a:p>
          <a:p>
            <a:r>
              <a:rPr lang="en-GB" dirty="0" smtClean="0">
                <a:solidFill>
                  <a:schemeClr val="tx1"/>
                </a:solidFill>
              </a:rPr>
              <a:t>element.</a:t>
            </a:r>
            <a:endParaRPr lang="en-GB" dirty="0">
              <a:solidFill>
                <a:schemeClr val="tx1"/>
              </a:solidFill>
            </a:endParaRPr>
          </a:p>
        </p:txBody>
      </p:sp>
      <p:sp>
        <p:nvSpPr>
          <p:cNvPr id="30" name="Rectangle 29"/>
          <p:cNvSpPr/>
          <p:nvPr/>
        </p:nvSpPr>
        <p:spPr bwMode="auto">
          <a:xfrm rot="2313030">
            <a:off x="1785597" y="2076350"/>
            <a:ext cx="1914029" cy="3900009"/>
          </a:xfrm>
          <a:prstGeom prst="rect">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cs typeface="Arial" charset="0"/>
            </a:endParaRPr>
          </a:p>
        </p:txBody>
      </p:sp>
      <p:cxnSp>
        <p:nvCxnSpPr>
          <p:cNvPr id="31" name="Straight Connector 30"/>
          <p:cNvCxnSpPr/>
          <p:nvPr/>
        </p:nvCxnSpPr>
        <p:spPr bwMode="auto">
          <a:xfrm>
            <a:off x="2674765" y="3573016"/>
            <a:ext cx="504056" cy="28803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flipH="1">
            <a:off x="2613996" y="3573016"/>
            <a:ext cx="69152" cy="93610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49" name="Straight Connector 48"/>
          <p:cNvCxnSpPr/>
          <p:nvPr/>
        </p:nvCxnSpPr>
        <p:spPr bwMode="auto">
          <a:xfrm flipH="1">
            <a:off x="2613998" y="3861048"/>
            <a:ext cx="573208" cy="6480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a:off x="1571005" y="2276872"/>
            <a:ext cx="1368152" cy="100811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1" name="Straight Arrow Connector 50"/>
          <p:cNvCxnSpPr/>
          <p:nvPr/>
        </p:nvCxnSpPr>
        <p:spPr bwMode="auto">
          <a:xfrm>
            <a:off x="3011165" y="3356992"/>
            <a:ext cx="1296144" cy="936104"/>
          </a:xfrm>
          <a:prstGeom prst="straightConnector1">
            <a:avLst/>
          </a:prstGeom>
          <a:solidFill>
            <a:srgbClr val="00B8FF"/>
          </a:solidFill>
          <a:ln w="15875" cap="flat" cmpd="sng" algn="ctr">
            <a:solidFill>
              <a:schemeClr val="tx1"/>
            </a:solidFill>
            <a:prstDash val="dash"/>
            <a:round/>
            <a:headEnd type="none" w="med" len="med"/>
            <a:tailEnd type="arrow"/>
          </a:ln>
          <a:effectLst/>
        </p:spPr>
      </p:cxnSp>
      <p:grpSp>
        <p:nvGrpSpPr>
          <p:cNvPr id="52" name="Group 28"/>
          <p:cNvGrpSpPr/>
          <p:nvPr/>
        </p:nvGrpSpPr>
        <p:grpSpPr>
          <a:xfrm>
            <a:off x="2867149" y="3240000"/>
            <a:ext cx="216024" cy="144016"/>
            <a:chOff x="2867149" y="3212976"/>
            <a:chExt cx="216024" cy="144016"/>
          </a:xfrm>
        </p:grpSpPr>
        <p:cxnSp>
          <p:nvCxnSpPr>
            <p:cNvPr id="53" name="Straight Connector 52"/>
            <p:cNvCxnSpPr/>
            <p:nvPr/>
          </p:nvCxnSpPr>
          <p:spPr bwMode="auto">
            <a:xfrm rot="5400000">
              <a:off x="2903153" y="3248980"/>
              <a:ext cx="144016"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a:off x="2867149" y="3284984"/>
              <a:ext cx="216024" cy="0"/>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55" name="Group 54"/>
          <p:cNvGrpSpPr/>
          <p:nvPr/>
        </p:nvGrpSpPr>
        <p:grpSpPr>
          <a:xfrm rot="1648075">
            <a:off x="6283020" y="4117518"/>
            <a:ext cx="716389" cy="936104"/>
            <a:chOff x="5796135" y="3068960"/>
            <a:chExt cx="660964" cy="936104"/>
          </a:xfrm>
        </p:grpSpPr>
        <p:cxnSp>
          <p:nvCxnSpPr>
            <p:cNvPr id="56" name="Straight Connector 55"/>
            <p:cNvCxnSpPr/>
            <p:nvPr/>
          </p:nvCxnSpPr>
          <p:spPr bwMode="auto">
            <a:xfrm>
              <a:off x="5984305" y="3068960"/>
              <a:ext cx="465059" cy="28803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flipH="1">
              <a:off x="5940152" y="3068960"/>
              <a:ext cx="51888" cy="93610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flipH="1">
              <a:off x="5940152" y="3356992"/>
              <a:ext cx="516947" cy="6480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rot="16200000" flipH="1">
              <a:off x="5793350" y="3215762"/>
              <a:ext cx="72008" cy="66437"/>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flipH="1">
              <a:off x="5796136" y="3212976"/>
              <a:ext cx="66437"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61" name="Group 53"/>
          <p:cNvGrpSpPr/>
          <p:nvPr/>
        </p:nvGrpSpPr>
        <p:grpSpPr>
          <a:xfrm rot="2077690">
            <a:off x="7980038" y="4297369"/>
            <a:ext cx="560295" cy="936104"/>
            <a:chOff x="5796136" y="4149080"/>
            <a:chExt cx="516947" cy="936104"/>
          </a:xfrm>
        </p:grpSpPr>
        <p:cxnSp>
          <p:nvCxnSpPr>
            <p:cNvPr id="62" name="Straight Connector 61"/>
            <p:cNvCxnSpPr/>
            <p:nvPr/>
          </p:nvCxnSpPr>
          <p:spPr bwMode="auto">
            <a:xfrm>
              <a:off x="5840289" y="4149080"/>
              <a:ext cx="465059" cy="28803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63" name="Straight Connector 62"/>
            <p:cNvCxnSpPr/>
            <p:nvPr/>
          </p:nvCxnSpPr>
          <p:spPr bwMode="auto">
            <a:xfrm flipH="1">
              <a:off x="5796136" y="4149080"/>
              <a:ext cx="51888" cy="93610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64" name="Straight Connector 63"/>
            <p:cNvCxnSpPr/>
            <p:nvPr/>
          </p:nvCxnSpPr>
          <p:spPr bwMode="auto">
            <a:xfrm flipH="1">
              <a:off x="5796136" y="4437112"/>
              <a:ext cx="516947" cy="6480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65" name="Straight Connector 64"/>
            <p:cNvCxnSpPr/>
            <p:nvPr/>
          </p:nvCxnSpPr>
          <p:spPr bwMode="auto">
            <a:xfrm rot="16200000" flipH="1">
              <a:off x="5865358" y="4295882"/>
              <a:ext cx="72008" cy="66437"/>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66" name="Straight Connector 65"/>
            <p:cNvCxnSpPr/>
            <p:nvPr/>
          </p:nvCxnSpPr>
          <p:spPr bwMode="auto">
            <a:xfrm flipH="1">
              <a:off x="5868144" y="4293096"/>
              <a:ext cx="66437"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634902" y="908722"/>
            <a:ext cx="3352800" cy="460375"/>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16165D"/>
                </a:solidFill>
                <a:latin typeface="Calibri" pitchFamily="32" charset="0"/>
              </a:rPr>
              <a:t>Blanking</a:t>
            </a:r>
            <a:endParaRPr lang="en-GB" sz="2400" b="1" dirty="0">
              <a:solidFill>
                <a:srgbClr val="16165D"/>
              </a:solidFill>
              <a:latin typeface="Calibri" pitchFamily="32" charset="0"/>
            </a:endParaRPr>
          </a:p>
        </p:txBody>
      </p:sp>
      <p:sp>
        <p:nvSpPr>
          <p:cNvPr id="48" name="TextBox 47"/>
          <p:cNvSpPr txBox="1"/>
          <p:nvPr/>
        </p:nvSpPr>
        <p:spPr>
          <a:xfrm>
            <a:off x="706909" y="2060850"/>
            <a:ext cx="8109912" cy="2031325"/>
          </a:xfrm>
          <a:prstGeom prst="rect">
            <a:avLst/>
          </a:prstGeom>
          <a:noFill/>
        </p:spPr>
        <p:txBody>
          <a:bodyPr wrap="none" rtlCol="0">
            <a:spAutoFit/>
          </a:bodyPr>
          <a:lstStyle/>
          <a:p>
            <a:r>
              <a:rPr lang="en-GB" dirty="0" smtClean="0">
                <a:solidFill>
                  <a:schemeClr val="tx1"/>
                </a:solidFill>
              </a:rPr>
              <a:t>The method of blanking points that lie inside a solid body is then the same as </a:t>
            </a:r>
          </a:p>
          <a:p>
            <a:r>
              <a:rPr lang="en-GB" dirty="0" smtClean="0">
                <a:solidFill>
                  <a:schemeClr val="tx1"/>
                </a:solidFill>
              </a:rPr>
              <a:t>for the 2D case.</a:t>
            </a:r>
          </a:p>
          <a:p>
            <a:endParaRPr lang="en-GB" dirty="0">
              <a:solidFill>
                <a:schemeClr val="tx1"/>
              </a:solidFill>
            </a:endParaRPr>
          </a:p>
          <a:p>
            <a:r>
              <a:rPr lang="en-GB" dirty="0" smtClean="0">
                <a:solidFill>
                  <a:schemeClr val="tx1"/>
                </a:solidFill>
              </a:rPr>
              <a:t>For the flood operation, the same function in the code is used for both the</a:t>
            </a:r>
          </a:p>
          <a:p>
            <a:r>
              <a:rPr lang="en-GB" dirty="0" smtClean="0">
                <a:solidFill>
                  <a:schemeClr val="tx1"/>
                </a:solidFill>
              </a:rPr>
              <a:t>2D and 3D cases.</a:t>
            </a:r>
          </a:p>
          <a:p>
            <a:endParaRPr lang="en-GB" dirty="0">
              <a:solidFill>
                <a:schemeClr val="tx1"/>
              </a:solidFill>
            </a:endParaRPr>
          </a:p>
          <a:p>
            <a:r>
              <a:rPr lang="en-GB" dirty="0" smtClean="0">
                <a:solidFill>
                  <a:schemeClr val="tx1"/>
                </a:solidFill>
              </a:rPr>
              <a:t>It only remains to select the stencils.......</a:t>
            </a:r>
            <a:endParaRPr lang="en-GB"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634902" y="908720"/>
            <a:ext cx="5544616" cy="463846"/>
          </a:xfrm>
          <a:prstGeom prst="rect">
            <a:avLst/>
          </a:prstGeom>
          <a:noFill/>
          <a:ln w="9525">
            <a:noFill/>
            <a:round/>
            <a:headEnd/>
            <a:tailEnd/>
          </a:ln>
        </p:spPr>
        <p:txBody>
          <a:bodyPr wrap="squar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16165D"/>
                </a:solidFill>
                <a:latin typeface="Calibri" pitchFamily="32" charset="0"/>
              </a:rPr>
              <a:t>Defining the local resolving vector in 3D</a:t>
            </a:r>
            <a:endParaRPr lang="en-GB" sz="2400" b="1" dirty="0">
              <a:solidFill>
                <a:srgbClr val="16165D"/>
              </a:solidFill>
              <a:latin typeface="Calibri" pitchFamily="32" charset="0"/>
            </a:endParaRPr>
          </a:p>
        </p:txBody>
      </p:sp>
      <p:sp>
        <p:nvSpPr>
          <p:cNvPr id="48" name="TextBox 47"/>
          <p:cNvSpPr txBox="1"/>
          <p:nvPr/>
        </p:nvSpPr>
        <p:spPr>
          <a:xfrm>
            <a:off x="634902" y="1556792"/>
            <a:ext cx="9491886" cy="1200329"/>
          </a:xfrm>
          <a:prstGeom prst="rect">
            <a:avLst/>
          </a:prstGeom>
          <a:noFill/>
        </p:spPr>
        <p:txBody>
          <a:bodyPr wrap="square" rtlCol="0">
            <a:spAutoFit/>
          </a:bodyPr>
          <a:lstStyle/>
          <a:p>
            <a:r>
              <a:rPr lang="en-GB" dirty="0" smtClean="0">
                <a:solidFill>
                  <a:schemeClr val="tx1"/>
                </a:solidFill>
              </a:rPr>
              <a:t>We define the resolving vector from the coordinates of the points in the original </a:t>
            </a:r>
          </a:p>
          <a:p>
            <a:r>
              <a:rPr lang="en-GB" dirty="0" smtClean="0">
                <a:solidFill>
                  <a:schemeClr val="tx1"/>
                </a:solidFill>
              </a:rPr>
              <a:t>grid stencil.</a:t>
            </a:r>
          </a:p>
          <a:p>
            <a:endParaRPr lang="en-GB" dirty="0" smtClean="0">
              <a:solidFill>
                <a:schemeClr val="tx1"/>
              </a:solidFill>
            </a:endParaRPr>
          </a:p>
          <a:p>
            <a:r>
              <a:rPr lang="en-GB" dirty="0" smtClean="0">
                <a:solidFill>
                  <a:schemeClr val="tx1"/>
                </a:solidFill>
              </a:rPr>
              <a:t>Find the principal axes of inertia from the inertia tensor (</a:t>
            </a:r>
            <a:r>
              <a:rPr lang="en-GB" dirty="0" err="1" smtClean="0">
                <a:solidFill>
                  <a:schemeClr val="tx1"/>
                </a:solidFill>
              </a:rPr>
              <a:t>eigenvalues</a:t>
            </a:r>
            <a:r>
              <a:rPr lang="en-GB" dirty="0" smtClean="0">
                <a:solidFill>
                  <a:schemeClr val="tx1"/>
                </a:solidFill>
              </a:rPr>
              <a:t>) of the points.</a:t>
            </a:r>
          </a:p>
        </p:txBody>
      </p:sp>
      <p:sp>
        <p:nvSpPr>
          <p:cNvPr id="4" name="Cube 3"/>
          <p:cNvSpPr/>
          <p:nvPr/>
        </p:nvSpPr>
        <p:spPr bwMode="auto">
          <a:xfrm>
            <a:off x="1180396" y="3901895"/>
            <a:ext cx="2808312" cy="1296144"/>
          </a:xfrm>
          <a:prstGeom prst="cub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cs typeface="Arial" charset="0"/>
            </a:endParaRPr>
          </a:p>
        </p:txBody>
      </p:sp>
      <p:cxnSp>
        <p:nvCxnSpPr>
          <p:cNvPr id="6" name="Straight Arrow Connector 5"/>
          <p:cNvCxnSpPr/>
          <p:nvPr/>
        </p:nvCxnSpPr>
        <p:spPr bwMode="auto">
          <a:xfrm rot="5400000" flipH="1" flipV="1">
            <a:off x="1865266" y="3793090"/>
            <a:ext cx="1368152" cy="1588"/>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7" name="Straight Arrow Connector 6"/>
          <p:cNvCxnSpPr/>
          <p:nvPr/>
        </p:nvCxnSpPr>
        <p:spPr bwMode="auto">
          <a:xfrm flipV="1">
            <a:off x="2548549" y="4477959"/>
            <a:ext cx="1872208" cy="8384"/>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rot="5400000">
            <a:off x="1504432" y="4513963"/>
            <a:ext cx="1080120" cy="1008112"/>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15" name="TextBox 14"/>
          <p:cNvSpPr txBox="1"/>
          <p:nvPr/>
        </p:nvSpPr>
        <p:spPr>
          <a:xfrm>
            <a:off x="4811365" y="5104044"/>
            <a:ext cx="4536504" cy="646331"/>
          </a:xfrm>
          <a:prstGeom prst="rect">
            <a:avLst/>
          </a:prstGeom>
          <a:noFill/>
        </p:spPr>
        <p:txBody>
          <a:bodyPr wrap="square" rtlCol="0">
            <a:spAutoFit/>
          </a:bodyPr>
          <a:lstStyle/>
          <a:p>
            <a:r>
              <a:rPr lang="en-GB" dirty="0" smtClean="0">
                <a:solidFill>
                  <a:schemeClr val="tx1"/>
                </a:solidFill>
              </a:rPr>
              <a:t>There are, in 3D, two possible directions of anisotropy.</a:t>
            </a:r>
          </a:p>
        </p:txBody>
      </p:sp>
      <p:grpSp>
        <p:nvGrpSpPr>
          <p:cNvPr id="46" name="Group 45"/>
          <p:cNvGrpSpPr/>
          <p:nvPr/>
        </p:nvGrpSpPr>
        <p:grpSpPr>
          <a:xfrm>
            <a:off x="1157456" y="3874791"/>
            <a:ext cx="2862008" cy="387144"/>
            <a:chOff x="972000" y="4338000"/>
            <a:chExt cx="2862008" cy="387144"/>
          </a:xfrm>
        </p:grpSpPr>
        <p:grpSp>
          <p:nvGrpSpPr>
            <p:cNvPr id="21" name="Group 20"/>
            <p:cNvGrpSpPr/>
            <p:nvPr/>
          </p:nvGrpSpPr>
          <p:grpSpPr>
            <a:xfrm>
              <a:off x="3443213" y="4653136"/>
              <a:ext cx="72008" cy="72008"/>
              <a:chOff x="3731245" y="3645024"/>
              <a:chExt cx="72008" cy="72008"/>
            </a:xfrm>
          </p:grpSpPr>
          <p:cxnSp>
            <p:nvCxnSpPr>
              <p:cNvPr id="19" name="Straight Connector 18"/>
              <p:cNvCxnSpPr/>
              <p:nvPr/>
            </p:nvCxnSpPr>
            <p:spPr bwMode="auto">
              <a:xfrm rot="16200000"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22" name="Group 21"/>
            <p:cNvGrpSpPr/>
            <p:nvPr/>
          </p:nvGrpSpPr>
          <p:grpSpPr>
            <a:xfrm>
              <a:off x="3762000" y="4338000"/>
              <a:ext cx="72008" cy="72008"/>
              <a:chOff x="3731245" y="3645024"/>
              <a:chExt cx="72008" cy="72008"/>
            </a:xfrm>
          </p:grpSpPr>
          <p:cxnSp>
            <p:nvCxnSpPr>
              <p:cNvPr id="23" name="Straight Connector 22"/>
              <p:cNvCxnSpPr/>
              <p:nvPr/>
            </p:nvCxnSpPr>
            <p:spPr bwMode="auto">
              <a:xfrm rot="16200000"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25" name="Group 24"/>
            <p:cNvGrpSpPr/>
            <p:nvPr/>
          </p:nvGrpSpPr>
          <p:grpSpPr>
            <a:xfrm>
              <a:off x="3587229" y="4509120"/>
              <a:ext cx="72008" cy="72008"/>
              <a:chOff x="3731245" y="3645024"/>
              <a:chExt cx="72008" cy="72008"/>
            </a:xfrm>
          </p:grpSpPr>
          <p:cxnSp>
            <p:nvCxnSpPr>
              <p:cNvPr id="26" name="Straight Connector 25"/>
              <p:cNvCxnSpPr/>
              <p:nvPr/>
            </p:nvCxnSpPr>
            <p:spPr bwMode="auto">
              <a:xfrm rot="16200000"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7" name="Straight Connector 26"/>
              <p:cNvCxnSpPr/>
              <p:nvPr/>
            </p:nvCxnSpPr>
            <p:spPr bwMode="auto">
              <a:xfrm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28" name="Group 27"/>
            <p:cNvGrpSpPr/>
            <p:nvPr/>
          </p:nvGrpSpPr>
          <p:grpSpPr>
            <a:xfrm>
              <a:off x="2412000" y="4338000"/>
              <a:ext cx="72008" cy="72008"/>
              <a:chOff x="3731245" y="3645024"/>
              <a:chExt cx="72008" cy="72008"/>
            </a:xfrm>
          </p:grpSpPr>
          <p:cxnSp>
            <p:nvCxnSpPr>
              <p:cNvPr id="29" name="Straight Connector 28"/>
              <p:cNvCxnSpPr/>
              <p:nvPr/>
            </p:nvCxnSpPr>
            <p:spPr bwMode="auto">
              <a:xfrm rot="16200000"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31" name="Group 30"/>
            <p:cNvGrpSpPr/>
            <p:nvPr/>
          </p:nvGrpSpPr>
          <p:grpSpPr>
            <a:xfrm>
              <a:off x="2219077" y="4653136"/>
              <a:ext cx="72008" cy="72008"/>
              <a:chOff x="3731245" y="3645024"/>
              <a:chExt cx="72008" cy="72008"/>
            </a:xfrm>
          </p:grpSpPr>
          <p:cxnSp>
            <p:nvCxnSpPr>
              <p:cNvPr id="32" name="Straight Connector 31"/>
              <p:cNvCxnSpPr/>
              <p:nvPr/>
            </p:nvCxnSpPr>
            <p:spPr bwMode="auto">
              <a:xfrm rot="16200000"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34" name="Group 33"/>
            <p:cNvGrpSpPr/>
            <p:nvPr/>
          </p:nvGrpSpPr>
          <p:grpSpPr>
            <a:xfrm>
              <a:off x="1282973" y="4338000"/>
              <a:ext cx="72008" cy="72008"/>
              <a:chOff x="3731245" y="3645024"/>
              <a:chExt cx="72008" cy="72008"/>
            </a:xfrm>
          </p:grpSpPr>
          <p:cxnSp>
            <p:nvCxnSpPr>
              <p:cNvPr id="35" name="Straight Connector 34"/>
              <p:cNvCxnSpPr/>
              <p:nvPr/>
            </p:nvCxnSpPr>
            <p:spPr bwMode="auto">
              <a:xfrm rot="16200000"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36" name="Straight Connector 35"/>
              <p:cNvCxnSpPr/>
              <p:nvPr/>
            </p:nvCxnSpPr>
            <p:spPr bwMode="auto">
              <a:xfrm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37" name="Group 36"/>
            <p:cNvGrpSpPr/>
            <p:nvPr/>
          </p:nvGrpSpPr>
          <p:grpSpPr>
            <a:xfrm>
              <a:off x="972000" y="4653136"/>
              <a:ext cx="72008" cy="72008"/>
              <a:chOff x="3731245" y="3645024"/>
              <a:chExt cx="72008" cy="72008"/>
            </a:xfrm>
          </p:grpSpPr>
          <p:cxnSp>
            <p:nvCxnSpPr>
              <p:cNvPr id="38" name="Straight Connector 37"/>
              <p:cNvCxnSpPr/>
              <p:nvPr/>
            </p:nvCxnSpPr>
            <p:spPr bwMode="auto">
              <a:xfrm rot="16200000"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40" name="Group 39"/>
            <p:cNvGrpSpPr/>
            <p:nvPr/>
          </p:nvGrpSpPr>
          <p:grpSpPr>
            <a:xfrm>
              <a:off x="1137600" y="4464000"/>
              <a:ext cx="72008" cy="72008"/>
              <a:chOff x="3731245" y="3645024"/>
              <a:chExt cx="72008" cy="72008"/>
            </a:xfrm>
          </p:grpSpPr>
          <p:cxnSp>
            <p:nvCxnSpPr>
              <p:cNvPr id="41" name="Straight Connector 40"/>
              <p:cNvCxnSpPr/>
              <p:nvPr/>
            </p:nvCxnSpPr>
            <p:spPr bwMode="auto">
              <a:xfrm rot="16200000"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43" name="Group 42"/>
            <p:cNvGrpSpPr/>
            <p:nvPr/>
          </p:nvGrpSpPr>
          <p:grpSpPr>
            <a:xfrm>
              <a:off x="2304000" y="4482000"/>
              <a:ext cx="72008" cy="72008"/>
              <a:chOff x="3731245" y="3645024"/>
              <a:chExt cx="72008" cy="72008"/>
            </a:xfrm>
          </p:grpSpPr>
          <p:cxnSp>
            <p:nvCxnSpPr>
              <p:cNvPr id="44" name="Straight Connector 43"/>
              <p:cNvCxnSpPr/>
              <p:nvPr/>
            </p:nvCxnSpPr>
            <p:spPr bwMode="auto">
              <a:xfrm rot="16200000"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grpSp>
        <p:nvGrpSpPr>
          <p:cNvPr id="47" name="Group 46"/>
          <p:cNvGrpSpPr/>
          <p:nvPr/>
        </p:nvGrpSpPr>
        <p:grpSpPr>
          <a:xfrm>
            <a:off x="1150255" y="4837999"/>
            <a:ext cx="2862008" cy="387144"/>
            <a:chOff x="972000" y="4338000"/>
            <a:chExt cx="2862008" cy="387144"/>
          </a:xfrm>
        </p:grpSpPr>
        <p:grpSp>
          <p:nvGrpSpPr>
            <p:cNvPr id="49" name="Group 20"/>
            <p:cNvGrpSpPr/>
            <p:nvPr/>
          </p:nvGrpSpPr>
          <p:grpSpPr>
            <a:xfrm>
              <a:off x="3443213" y="4653136"/>
              <a:ext cx="72008" cy="72008"/>
              <a:chOff x="3731245" y="3645024"/>
              <a:chExt cx="72008" cy="72008"/>
            </a:xfrm>
          </p:grpSpPr>
          <p:cxnSp>
            <p:nvCxnSpPr>
              <p:cNvPr id="74" name="Straight Connector 73"/>
              <p:cNvCxnSpPr/>
              <p:nvPr/>
            </p:nvCxnSpPr>
            <p:spPr bwMode="auto">
              <a:xfrm rot="16200000"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50" name="Group 21"/>
            <p:cNvGrpSpPr/>
            <p:nvPr/>
          </p:nvGrpSpPr>
          <p:grpSpPr>
            <a:xfrm>
              <a:off x="3762000" y="4338000"/>
              <a:ext cx="72008" cy="72008"/>
              <a:chOff x="3731245" y="3645024"/>
              <a:chExt cx="72008" cy="72008"/>
            </a:xfrm>
          </p:grpSpPr>
          <p:cxnSp>
            <p:nvCxnSpPr>
              <p:cNvPr id="72" name="Straight Connector 71"/>
              <p:cNvCxnSpPr/>
              <p:nvPr/>
            </p:nvCxnSpPr>
            <p:spPr bwMode="auto">
              <a:xfrm rot="16200000"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51" name="Group 24"/>
            <p:cNvGrpSpPr/>
            <p:nvPr/>
          </p:nvGrpSpPr>
          <p:grpSpPr>
            <a:xfrm>
              <a:off x="3587229" y="4509120"/>
              <a:ext cx="72008" cy="72008"/>
              <a:chOff x="3731245" y="3645024"/>
              <a:chExt cx="72008" cy="72008"/>
            </a:xfrm>
          </p:grpSpPr>
          <p:cxnSp>
            <p:nvCxnSpPr>
              <p:cNvPr id="70" name="Straight Connector 69"/>
              <p:cNvCxnSpPr/>
              <p:nvPr/>
            </p:nvCxnSpPr>
            <p:spPr bwMode="auto">
              <a:xfrm rot="16200000"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52" name="Group 27"/>
            <p:cNvGrpSpPr/>
            <p:nvPr/>
          </p:nvGrpSpPr>
          <p:grpSpPr>
            <a:xfrm>
              <a:off x="2412000" y="4338000"/>
              <a:ext cx="72008" cy="72008"/>
              <a:chOff x="3731245" y="3645024"/>
              <a:chExt cx="72008" cy="72008"/>
            </a:xfrm>
          </p:grpSpPr>
          <p:cxnSp>
            <p:nvCxnSpPr>
              <p:cNvPr id="68" name="Straight Connector 67"/>
              <p:cNvCxnSpPr/>
              <p:nvPr/>
            </p:nvCxnSpPr>
            <p:spPr bwMode="auto">
              <a:xfrm rot="16200000"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69" name="Straight Connector 68"/>
              <p:cNvCxnSpPr/>
              <p:nvPr/>
            </p:nvCxnSpPr>
            <p:spPr bwMode="auto">
              <a:xfrm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53" name="Group 30"/>
            <p:cNvGrpSpPr/>
            <p:nvPr/>
          </p:nvGrpSpPr>
          <p:grpSpPr>
            <a:xfrm>
              <a:off x="2219077" y="4653136"/>
              <a:ext cx="72008" cy="72008"/>
              <a:chOff x="3731245" y="3645024"/>
              <a:chExt cx="72008" cy="72008"/>
            </a:xfrm>
          </p:grpSpPr>
          <p:cxnSp>
            <p:nvCxnSpPr>
              <p:cNvPr id="66" name="Straight Connector 65"/>
              <p:cNvCxnSpPr/>
              <p:nvPr/>
            </p:nvCxnSpPr>
            <p:spPr bwMode="auto">
              <a:xfrm rot="16200000"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67" name="Straight Connector 66"/>
              <p:cNvCxnSpPr/>
              <p:nvPr/>
            </p:nvCxnSpPr>
            <p:spPr bwMode="auto">
              <a:xfrm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54" name="Group 33"/>
            <p:cNvGrpSpPr/>
            <p:nvPr/>
          </p:nvGrpSpPr>
          <p:grpSpPr>
            <a:xfrm>
              <a:off x="1282973" y="4338000"/>
              <a:ext cx="72008" cy="72008"/>
              <a:chOff x="3731245" y="3645024"/>
              <a:chExt cx="72008" cy="72008"/>
            </a:xfrm>
          </p:grpSpPr>
          <p:cxnSp>
            <p:nvCxnSpPr>
              <p:cNvPr id="64" name="Straight Connector 63"/>
              <p:cNvCxnSpPr/>
              <p:nvPr/>
            </p:nvCxnSpPr>
            <p:spPr bwMode="auto">
              <a:xfrm rot="16200000"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65" name="Straight Connector 64"/>
              <p:cNvCxnSpPr/>
              <p:nvPr/>
            </p:nvCxnSpPr>
            <p:spPr bwMode="auto">
              <a:xfrm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55" name="Group 36"/>
            <p:cNvGrpSpPr/>
            <p:nvPr/>
          </p:nvGrpSpPr>
          <p:grpSpPr>
            <a:xfrm>
              <a:off x="972000" y="4653136"/>
              <a:ext cx="72008" cy="72008"/>
              <a:chOff x="3731245" y="3645024"/>
              <a:chExt cx="72008" cy="72008"/>
            </a:xfrm>
          </p:grpSpPr>
          <p:cxnSp>
            <p:nvCxnSpPr>
              <p:cNvPr id="62" name="Straight Connector 61"/>
              <p:cNvCxnSpPr/>
              <p:nvPr/>
            </p:nvCxnSpPr>
            <p:spPr bwMode="auto">
              <a:xfrm rot="16200000"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63" name="Straight Connector 62"/>
              <p:cNvCxnSpPr/>
              <p:nvPr/>
            </p:nvCxnSpPr>
            <p:spPr bwMode="auto">
              <a:xfrm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56" name="Group 39"/>
            <p:cNvGrpSpPr/>
            <p:nvPr/>
          </p:nvGrpSpPr>
          <p:grpSpPr>
            <a:xfrm>
              <a:off x="1137600" y="4464000"/>
              <a:ext cx="72008" cy="72008"/>
              <a:chOff x="3731245" y="3645024"/>
              <a:chExt cx="72008" cy="72008"/>
            </a:xfrm>
          </p:grpSpPr>
          <p:cxnSp>
            <p:nvCxnSpPr>
              <p:cNvPr id="60" name="Straight Connector 59"/>
              <p:cNvCxnSpPr/>
              <p:nvPr/>
            </p:nvCxnSpPr>
            <p:spPr bwMode="auto">
              <a:xfrm rot="16200000"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61" name="Straight Connector 60"/>
              <p:cNvCxnSpPr/>
              <p:nvPr/>
            </p:nvCxnSpPr>
            <p:spPr bwMode="auto">
              <a:xfrm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57" name="Group 42"/>
            <p:cNvGrpSpPr/>
            <p:nvPr/>
          </p:nvGrpSpPr>
          <p:grpSpPr>
            <a:xfrm>
              <a:off x="2304000" y="4482000"/>
              <a:ext cx="72008" cy="72008"/>
              <a:chOff x="3731245" y="3645024"/>
              <a:chExt cx="72008" cy="72008"/>
            </a:xfrm>
          </p:grpSpPr>
          <p:cxnSp>
            <p:nvCxnSpPr>
              <p:cNvPr id="58" name="Straight Connector 57"/>
              <p:cNvCxnSpPr/>
              <p:nvPr/>
            </p:nvCxnSpPr>
            <p:spPr bwMode="auto">
              <a:xfrm rot="16200000"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grpSp>
        <p:nvGrpSpPr>
          <p:cNvPr id="76" name="Group 75"/>
          <p:cNvGrpSpPr/>
          <p:nvPr/>
        </p:nvGrpSpPr>
        <p:grpSpPr>
          <a:xfrm>
            <a:off x="1150255" y="4333943"/>
            <a:ext cx="2862008" cy="387144"/>
            <a:chOff x="972000" y="4338000"/>
            <a:chExt cx="2862008" cy="387144"/>
          </a:xfrm>
        </p:grpSpPr>
        <p:grpSp>
          <p:nvGrpSpPr>
            <p:cNvPr id="77" name="Group 20"/>
            <p:cNvGrpSpPr/>
            <p:nvPr/>
          </p:nvGrpSpPr>
          <p:grpSpPr>
            <a:xfrm>
              <a:off x="3443213" y="4653136"/>
              <a:ext cx="72008" cy="72008"/>
              <a:chOff x="3731245" y="3645024"/>
              <a:chExt cx="72008" cy="72008"/>
            </a:xfrm>
          </p:grpSpPr>
          <p:cxnSp>
            <p:nvCxnSpPr>
              <p:cNvPr id="102" name="Straight Connector 101"/>
              <p:cNvCxnSpPr/>
              <p:nvPr/>
            </p:nvCxnSpPr>
            <p:spPr bwMode="auto">
              <a:xfrm rot="16200000"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3" name="Straight Connector 102"/>
              <p:cNvCxnSpPr/>
              <p:nvPr/>
            </p:nvCxnSpPr>
            <p:spPr bwMode="auto">
              <a:xfrm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78" name="Group 21"/>
            <p:cNvGrpSpPr/>
            <p:nvPr/>
          </p:nvGrpSpPr>
          <p:grpSpPr>
            <a:xfrm>
              <a:off x="3762000" y="4338000"/>
              <a:ext cx="72008" cy="72008"/>
              <a:chOff x="3731245" y="3645024"/>
              <a:chExt cx="72008" cy="72008"/>
            </a:xfrm>
          </p:grpSpPr>
          <p:cxnSp>
            <p:nvCxnSpPr>
              <p:cNvPr id="100" name="Straight Connector 99"/>
              <p:cNvCxnSpPr/>
              <p:nvPr/>
            </p:nvCxnSpPr>
            <p:spPr bwMode="auto">
              <a:xfrm rot="16200000"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1" name="Straight Connector 100"/>
              <p:cNvCxnSpPr/>
              <p:nvPr/>
            </p:nvCxnSpPr>
            <p:spPr bwMode="auto">
              <a:xfrm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79" name="Group 24"/>
            <p:cNvGrpSpPr/>
            <p:nvPr/>
          </p:nvGrpSpPr>
          <p:grpSpPr>
            <a:xfrm>
              <a:off x="3587229" y="4509120"/>
              <a:ext cx="72008" cy="72008"/>
              <a:chOff x="3731245" y="3645024"/>
              <a:chExt cx="72008" cy="72008"/>
            </a:xfrm>
          </p:grpSpPr>
          <p:cxnSp>
            <p:nvCxnSpPr>
              <p:cNvPr id="98" name="Straight Connector 97"/>
              <p:cNvCxnSpPr/>
              <p:nvPr/>
            </p:nvCxnSpPr>
            <p:spPr bwMode="auto">
              <a:xfrm rot="16200000"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9" name="Straight Connector 98"/>
              <p:cNvCxnSpPr/>
              <p:nvPr/>
            </p:nvCxnSpPr>
            <p:spPr bwMode="auto">
              <a:xfrm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80" name="Group 27"/>
            <p:cNvGrpSpPr/>
            <p:nvPr/>
          </p:nvGrpSpPr>
          <p:grpSpPr>
            <a:xfrm>
              <a:off x="2412000" y="4338000"/>
              <a:ext cx="72008" cy="72008"/>
              <a:chOff x="3731245" y="3645024"/>
              <a:chExt cx="72008" cy="72008"/>
            </a:xfrm>
          </p:grpSpPr>
          <p:cxnSp>
            <p:nvCxnSpPr>
              <p:cNvPr id="96" name="Straight Connector 95"/>
              <p:cNvCxnSpPr/>
              <p:nvPr/>
            </p:nvCxnSpPr>
            <p:spPr bwMode="auto">
              <a:xfrm rot="16200000"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7" name="Straight Connector 96"/>
              <p:cNvCxnSpPr/>
              <p:nvPr/>
            </p:nvCxnSpPr>
            <p:spPr bwMode="auto">
              <a:xfrm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81" name="Group 30"/>
            <p:cNvGrpSpPr/>
            <p:nvPr/>
          </p:nvGrpSpPr>
          <p:grpSpPr>
            <a:xfrm>
              <a:off x="2219077" y="4653136"/>
              <a:ext cx="72008" cy="72008"/>
              <a:chOff x="3731245" y="3645024"/>
              <a:chExt cx="72008" cy="72008"/>
            </a:xfrm>
          </p:grpSpPr>
          <p:cxnSp>
            <p:nvCxnSpPr>
              <p:cNvPr id="94" name="Straight Connector 93"/>
              <p:cNvCxnSpPr/>
              <p:nvPr/>
            </p:nvCxnSpPr>
            <p:spPr bwMode="auto">
              <a:xfrm rot="16200000"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5" name="Straight Connector 94"/>
              <p:cNvCxnSpPr/>
              <p:nvPr/>
            </p:nvCxnSpPr>
            <p:spPr bwMode="auto">
              <a:xfrm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82" name="Group 33"/>
            <p:cNvGrpSpPr/>
            <p:nvPr/>
          </p:nvGrpSpPr>
          <p:grpSpPr>
            <a:xfrm>
              <a:off x="1282973" y="4338000"/>
              <a:ext cx="72008" cy="72008"/>
              <a:chOff x="3731245" y="3645024"/>
              <a:chExt cx="72008" cy="72008"/>
            </a:xfrm>
          </p:grpSpPr>
          <p:cxnSp>
            <p:nvCxnSpPr>
              <p:cNvPr id="92" name="Straight Connector 91"/>
              <p:cNvCxnSpPr/>
              <p:nvPr/>
            </p:nvCxnSpPr>
            <p:spPr bwMode="auto">
              <a:xfrm rot="16200000"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3" name="Straight Connector 92"/>
              <p:cNvCxnSpPr/>
              <p:nvPr/>
            </p:nvCxnSpPr>
            <p:spPr bwMode="auto">
              <a:xfrm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83" name="Group 36"/>
            <p:cNvGrpSpPr/>
            <p:nvPr/>
          </p:nvGrpSpPr>
          <p:grpSpPr>
            <a:xfrm>
              <a:off x="972000" y="4653136"/>
              <a:ext cx="72008" cy="72008"/>
              <a:chOff x="3731245" y="3645024"/>
              <a:chExt cx="72008" cy="72008"/>
            </a:xfrm>
          </p:grpSpPr>
          <p:cxnSp>
            <p:nvCxnSpPr>
              <p:cNvPr id="90" name="Straight Connector 89"/>
              <p:cNvCxnSpPr/>
              <p:nvPr/>
            </p:nvCxnSpPr>
            <p:spPr bwMode="auto">
              <a:xfrm rot="16200000"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1" name="Straight Connector 90"/>
              <p:cNvCxnSpPr/>
              <p:nvPr/>
            </p:nvCxnSpPr>
            <p:spPr bwMode="auto">
              <a:xfrm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84" name="Group 39"/>
            <p:cNvGrpSpPr/>
            <p:nvPr/>
          </p:nvGrpSpPr>
          <p:grpSpPr>
            <a:xfrm>
              <a:off x="1137600" y="4464000"/>
              <a:ext cx="72008" cy="72008"/>
              <a:chOff x="3731245" y="3645024"/>
              <a:chExt cx="72008" cy="72008"/>
            </a:xfrm>
          </p:grpSpPr>
          <p:cxnSp>
            <p:nvCxnSpPr>
              <p:cNvPr id="88" name="Straight Connector 87"/>
              <p:cNvCxnSpPr/>
              <p:nvPr/>
            </p:nvCxnSpPr>
            <p:spPr bwMode="auto">
              <a:xfrm rot="16200000"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9" name="Straight Connector 88"/>
              <p:cNvCxnSpPr/>
              <p:nvPr/>
            </p:nvCxnSpPr>
            <p:spPr bwMode="auto">
              <a:xfrm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85" name="Group 42"/>
            <p:cNvGrpSpPr/>
            <p:nvPr/>
          </p:nvGrpSpPr>
          <p:grpSpPr>
            <a:xfrm>
              <a:off x="2304000" y="4482000"/>
              <a:ext cx="72008" cy="72008"/>
              <a:chOff x="3731245" y="3645024"/>
              <a:chExt cx="72008" cy="72008"/>
            </a:xfrm>
          </p:grpSpPr>
          <p:cxnSp>
            <p:nvCxnSpPr>
              <p:cNvPr id="86" name="Straight Connector 85"/>
              <p:cNvCxnSpPr/>
              <p:nvPr/>
            </p:nvCxnSpPr>
            <p:spPr bwMode="auto">
              <a:xfrm rot="16200000"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7" name="Straight Connector 86"/>
              <p:cNvCxnSpPr/>
              <p:nvPr/>
            </p:nvCxnSpPr>
            <p:spPr bwMode="auto">
              <a:xfrm flipH="1">
                <a:off x="3731245" y="3645024"/>
                <a:ext cx="72008" cy="7200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graphicFrame>
        <p:nvGraphicFramePr>
          <p:cNvPr id="105" name="Object 104"/>
          <p:cNvGraphicFramePr>
            <a:graphicFrameLocks noChangeAspect="1"/>
          </p:cNvGraphicFramePr>
          <p:nvPr>
            <p:extLst>
              <p:ext uri="{D42A27DB-BD31-4B8C-83A1-F6EECF244321}">
                <p14:modId xmlns:p14="http://schemas.microsoft.com/office/powerpoint/2010/main" val="483690849"/>
              </p:ext>
            </p:extLst>
          </p:nvPr>
        </p:nvGraphicFramePr>
        <p:xfrm>
          <a:off x="5891485" y="3326023"/>
          <a:ext cx="2143770" cy="1364217"/>
        </p:xfrm>
        <a:graphic>
          <a:graphicData uri="http://schemas.openxmlformats.org/presentationml/2006/ole">
            <mc:AlternateContent xmlns:mc="http://schemas.openxmlformats.org/markup-compatibility/2006">
              <mc:Choice xmlns:v="urn:schemas-microsoft-com:vml" Requires="v">
                <p:oleObj spid="_x0000_s85049" name="Equation" r:id="rId3" imgW="1117440" imgH="711000" progId="Equation.3">
                  <p:embed/>
                </p:oleObj>
              </mc:Choice>
              <mc:Fallback>
                <p:oleObj name="Equation" r:id="rId3" imgW="1117440" imgH="711000"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1485" y="3326023"/>
                        <a:ext cx="2143770" cy="13642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634902" y="908720"/>
            <a:ext cx="3547579" cy="833178"/>
          </a:xfrm>
          <a:prstGeom prst="rect">
            <a:avLst/>
          </a:prstGeom>
          <a:noFill/>
          <a:ln w="9525">
            <a:noFill/>
            <a:round/>
            <a:headEnd/>
            <a:tailEnd/>
          </a:ln>
        </p:spPr>
        <p:txBody>
          <a:bodyPr wrap="squar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16165D"/>
                </a:solidFill>
                <a:latin typeface="Calibri" pitchFamily="32" charset="0"/>
              </a:rPr>
              <a:t>Defining the local resolving vector in 3D</a:t>
            </a:r>
            <a:endParaRPr lang="en-GB" sz="2400" b="1" dirty="0">
              <a:solidFill>
                <a:srgbClr val="16165D"/>
              </a:solidFill>
              <a:latin typeface="Calibri" pitchFamily="32" charset="0"/>
            </a:endParaRPr>
          </a:p>
        </p:txBody>
      </p:sp>
      <p:cxnSp>
        <p:nvCxnSpPr>
          <p:cNvPr id="104" name="Straight Connector 103"/>
          <p:cNvCxnSpPr/>
          <p:nvPr/>
        </p:nvCxnSpPr>
        <p:spPr>
          <a:xfrm>
            <a:off x="5866935" y="5451062"/>
            <a:ext cx="2719319" cy="17998"/>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6119736" y="5021922"/>
            <a:ext cx="2693784" cy="17486"/>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5925065" y="5181925"/>
            <a:ext cx="2693784" cy="17486"/>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6089900" y="5293257"/>
            <a:ext cx="2719319" cy="17998"/>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7123349" y="4972260"/>
            <a:ext cx="386626" cy="397105"/>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V="1">
            <a:off x="7331610" y="4916506"/>
            <a:ext cx="0" cy="490924"/>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7610" y="4775651"/>
            <a:ext cx="1063342"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2" name="Straight Connector 111"/>
          <p:cNvCxnSpPr>
            <a:stCxn id="247" idx="4"/>
            <a:endCxn id="247" idx="5"/>
          </p:cNvCxnSpPr>
          <p:nvPr/>
        </p:nvCxnSpPr>
        <p:spPr>
          <a:xfrm flipV="1">
            <a:off x="8405238" y="2140470"/>
            <a:ext cx="662301" cy="6110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7029138" y="2113049"/>
            <a:ext cx="714251" cy="666076"/>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5633732" y="2157800"/>
            <a:ext cx="714251" cy="666076"/>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7413976" y="2196804"/>
            <a:ext cx="0" cy="490924"/>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6363945" y="2373021"/>
            <a:ext cx="2719319" cy="17998"/>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1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8034" y="1996324"/>
            <a:ext cx="1063342"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8" name="Group 161"/>
          <p:cNvGrpSpPr/>
          <p:nvPr/>
        </p:nvGrpSpPr>
        <p:grpSpPr>
          <a:xfrm>
            <a:off x="5555460" y="2716657"/>
            <a:ext cx="156092" cy="144016"/>
            <a:chOff x="2051720" y="2348880"/>
            <a:chExt cx="144016" cy="144016"/>
          </a:xfrm>
        </p:grpSpPr>
        <p:cxnSp>
          <p:nvCxnSpPr>
            <p:cNvPr id="119" name="Straight Connector 118"/>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1" name="Group 161"/>
          <p:cNvGrpSpPr/>
          <p:nvPr/>
        </p:nvGrpSpPr>
        <p:grpSpPr>
          <a:xfrm>
            <a:off x="6917541" y="2716808"/>
            <a:ext cx="156092" cy="144016"/>
            <a:chOff x="2051720" y="2348880"/>
            <a:chExt cx="144016" cy="144016"/>
          </a:xfrm>
        </p:grpSpPr>
        <p:cxnSp>
          <p:nvCxnSpPr>
            <p:cNvPr id="122" name="Straight Connector 121"/>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4" name="Group 161"/>
          <p:cNvGrpSpPr/>
          <p:nvPr/>
        </p:nvGrpSpPr>
        <p:grpSpPr>
          <a:xfrm>
            <a:off x="8326682" y="2707117"/>
            <a:ext cx="156092" cy="144016"/>
            <a:chOff x="2051720" y="2348880"/>
            <a:chExt cx="144016" cy="144016"/>
          </a:xfrm>
        </p:grpSpPr>
        <p:cxnSp>
          <p:nvCxnSpPr>
            <p:cNvPr id="125" name="Straight Connector 124"/>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7" name="Group 161"/>
          <p:cNvGrpSpPr/>
          <p:nvPr/>
        </p:nvGrpSpPr>
        <p:grpSpPr>
          <a:xfrm>
            <a:off x="8693033" y="2338615"/>
            <a:ext cx="156092" cy="144016"/>
            <a:chOff x="2051720" y="2348880"/>
            <a:chExt cx="144016" cy="144016"/>
          </a:xfrm>
        </p:grpSpPr>
        <p:cxnSp>
          <p:nvCxnSpPr>
            <p:cNvPr id="128" name="Straight Connector 127"/>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0" name="Group 161"/>
          <p:cNvGrpSpPr/>
          <p:nvPr/>
        </p:nvGrpSpPr>
        <p:grpSpPr>
          <a:xfrm>
            <a:off x="9005218" y="2058008"/>
            <a:ext cx="156092" cy="144016"/>
            <a:chOff x="2051720" y="2348880"/>
            <a:chExt cx="144016" cy="144016"/>
          </a:xfrm>
        </p:grpSpPr>
        <p:cxnSp>
          <p:nvCxnSpPr>
            <p:cNvPr id="131" name="Straight Connector 130"/>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3" name="Group 161"/>
          <p:cNvGrpSpPr/>
          <p:nvPr/>
        </p:nvGrpSpPr>
        <p:grpSpPr>
          <a:xfrm>
            <a:off x="5953613" y="2338614"/>
            <a:ext cx="156092" cy="144016"/>
            <a:chOff x="2051720" y="2348880"/>
            <a:chExt cx="144016" cy="144016"/>
          </a:xfrm>
        </p:grpSpPr>
        <p:cxnSp>
          <p:nvCxnSpPr>
            <p:cNvPr id="134" name="Straight Connector 133"/>
            <p:cNvCxnSpPr/>
            <p:nvPr/>
          </p:nvCxnSpPr>
          <p:spPr>
            <a:xfrm rot="162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108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36" name="Group 161"/>
          <p:cNvGrpSpPr/>
          <p:nvPr/>
        </p:nvGrpSpPr>
        <p:grpSpPr>
          <a:xfrm>
            <a:off x="6269830" y="2058007"/>
            <a:ext cx="156092" cy="144016"/>
            <a:chOff x="2051720" y="2348880"/>
            <a:chExt cx="144016" cy="144016"/>
          </a:xfrm>
        </p:grpSpPr>
        <p:cxnSp>
          <p:nvCxnSpPr>
            <p:cNvPr id="137" name="Straight Connector 136"/>
            <p:cNvCxnSpPr/>
            <p:nvPr/>
          </p:nvCxnSpPr>
          <p:spPr>
            <a:xfrm rot="162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108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39" name="Group 161"/>
          <p:cNvGrpSpPr/>
          <p:nvPr/>
        </p:nvGrpSpPr>
        <p:grpSpPr>
          <a:xfrm>
            <a:off x="7633557" y="2050583"/>
            <a:ext cx="156092" cy="144016"/>
            <a:chOff x="2051720" y="2348880"/>
            <a:chExt cx="144016" cy="144016"/>
          </a:xfrm>
        </p:grpSpPr>
        <p:cxnSp>
          <p:nvCxnSpPr>
            <p:cNvPr id="140" name="Straight Connector 139"/>
            <p:cNvCxnSpPr/>
            <p:nvPr/>
          </p:nvCxnSpPr>
          <p:spPr>
            <a:xfrm rot="162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108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42" name="Group 141"/>
          <p:cNvGrpSpPr/>
          <p:nvPr/>
        </p:nvGrpSpPr>
        <p:grpSpPr>
          <a:xfrm>
            <a:off x="877575" y="2417414"/>
            <a:ext cx="3597720" cy="2816977"/>
            <a:chOff x="658504" y="407688"/>
            <a:chExt cx="3319376" cy="2816977"/>
          </a:xfrm>
        </p:grpSpPr>
        <p:cxnSp>
          <p:nvCxnSpPr>
            <p:cNvPr id="143" name="Straight Connector 142"/>
            <p:cNvCxnSpPr/>
            <p:nvPr/>
          </p:nvCxnSpPr>
          <p:spPr>
            <a:xfrm flipV="1">
              <a:off x="1979712" y="1502785"/>
              <a:ext cx="658992" cy="666076"/>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V="1">
              <a:off x="1382112" y="488360"/>
              <a:ext cx="14400" cy="2007336"/>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1097560" y="786058"/>
              <a:ext cx="14400" cy="2007336"/>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V="1">
              <a:off x="2365841" y="816839"/>
              <a:ext cx="14400" cy="2007336"/>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2647532" y="499117"/>
              <a:ext cx="14400" cy="2007336"/>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1111960" y="2774612"/>
              <a:ext cx="2508934" cy="17998"/>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1403468" y="2488488"/>
              <a:ext cx="2508934" cy="17998"/>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1407465" y="1487471"/>
              <a:ext cx="2508934" cy="17998"/>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737520" y="2486581"/>
              <a:ext cx="658992" cy="666076"/>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V="1">
              <a:off x="1985031" y="2513584"/>
              <a:ext cx="658992" cy="666076"/>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768064" y="1475476"/>
              <a:ext cx="658992" cy="666076"/>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54" name="Cube 153"/>
            <p:cNvSpPr/>
            <p:nvPr/>
          </p:nvSpPr>
          <p:spPr>
            <a:xfrm>
              <a:off x="737520" y="488360"/>
              <a:ext cx="3168352" cy="2664296"/>
            </a:xfrm>
            <a:prstGeom prst="cube">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buClrTx/>
                <a:buSzTx/>
                <a:buFontTx/>
                <a:buNone/>
              </a:pPr>
              <a:endParaRPr lang="en-GB">
                <a:solidFill>
                  <a:prstClr val="white"/>
                </a:solidFill>
              </a:endParaRPr>
            </a:p>
          </p:txBody>
        </p:sp>
        <p:cxnSp>
          <p:nvCxnSpPr>
            <p:cNvPr id="155" name="Straight Connector 154"/>
            <p:cNvCxnSpPr>
              <a:stCxn id="154" idx="1"/>
            </p:cNvCxnSpPr>
            <p:nvPr/>
          </p:nvCxnSpPr>
          <p:spPr>
            <a:xfrm flipH="1">
              <a:off x="1961656" y="1154434"/>
              <a:ext cx="27003" cy="19982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a:stCxn id="154" idx="1"/>
              <a:endCxn id="154" idx="0"/>
            </p:cNvCxnSpPr>
            <p:nvPr/>
          </p:nvCxnSpPr>
          <p:spPr>
            <a:xfrm flipV="1">
              <a:off x="1988659" y="488360"/>
              <a:ext cx="666073" cy="6660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H="1">
              <a:off x="3617840" y="776392"/>
              <a:ext cx="27003" cy="19982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H="1">
              <a:off x="1097560" y="776392"/>
              <a:ext cx="2520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a:stCxn id="154" idx="2"/>
              <a:endCxn id="154" idx="4"/>
            </p:cNvCxnSpPr>
            <p:nvPr/>
          </p:nvCxnSpPr>
          <p:spPr>
            <a:xfrm>
              <a:off x="737520" y="2153544"/>
              <a:ext cx="25022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154" idx="4"/>
              <a:endCxn id="154" idx="5"/>
            </p:cNvCxnSpPr>
            <p:nvPr/>
          </p:nvCxnSpPr>
          <p:spPr>
            <a:xfrm flipV="1">
              <a:off x="3239798" y="1487471"/>
              <a:ext cx="666074" cy="6660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704" y="1361204"/>
              <a:ext cx="981075"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2" name="Group 161"/>
            <p:cNvGrpSpPr/>
            <p:nvPr/>
          </p:nvGrpSpPr>
          <p:grpSpPr>
            <a:xfrm>
              <a:off x="658504" y="1082426"/>
              <a:ext cx="158416" cy="2142238"/>
              <a:chOff x="2836800" y="1070738"/>
              <a:chExt cx="158416" cy="2142238"/>
            </a:xfrm>
          </p:grpSpPr>
          <p:grpSp>
            <p:nvGrpSpPr>
              <p:cNvPr id="232" name="Group 161"/>
              <p:cNvGrpSpPr/>
              <p:nvPr/>
            </p:nvGrpSpPr>
            <p:grpSpPr>
              <a:xfrm rot="21600000">
                <a:off x="2851200" y="1070738"/>
                <a:ext cx="144016" cy="144016"/>
                <a:chOff x="2051720" y="2348880"/>
                <a:chExt cx="144016" cy="144016"/>
              </a:xfrm>
            </p:grpSpPr>
            <p:cxnSp>
              <p:nvCxnSpPr>
                <p:cNvPr id="239" name="Straight Connector 238"/>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3" name="Group 161"/>
              <p:cNvGrpSpPr/>
              <p:nvPr/>
            </p:nvGrpSpPr>
            <p:grpSpPr>
              <a:xfrm rot="21600000">
                <a:off x="2836800" y="2069849"/>
                <a:ext cx="144016" cy="144016"/>
                <a:chOff x="2051720" y="2348880"/>
                <a:chExt cx="144016" cy="144016"/>
              </a:xfrm>
            </p:grpSpPr>
            <p:cxnSp>
              <p:nvCxnSpPr>
                <p:cNvPr id="237" name="Straight Connector 236"/>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4" name="Group 161"/>
              <p:cNvGrpSpPr/>
              <p:nvPr/>
            </p:nvGrpSpPr>
            <p:grpSpPr>
              <a:xfrm rot="21600000">
                <a:off x="2836800" y="3068960"/>
                <a:ext cx="144016" cy="144016"/>
                <a:chOff x="2051720" y="2348880"/>
                <a:chExt cx="144016" cy="144016"/>
              </a:xfrm>
            </p:grpSpPr>
            <p:cxnSp>
              <p:nvCxnSpPr>
                <p:cNvPr id="235" name="Straight Connector 234"/>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63" name="Group 161"/>
            <p:cNvGrpSpPr/>
            <p:nvPr/>
          </p:nvGrpSpPr>
          <p:grpSpPr>
            <a:xfrm rot="21600000">
              <a:off x="1889704" y="3080649"/>
              <a:ext cx="144016" cy="144016"/>
              <a:chOff x="2051720" y="2348880"/>
              <a:chExt cx="144016" cy="144016"/>
            </a:xfrm>
          </p:grpSpPr>
          <p:cxnSp>
            <p:nvCxnSpPr>
              <p:cNvPr id="230" name="Straight Connector 229"/>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4" name="Group 161"/>
            <p:cNvGrpSpPr/>
            <p:nvPr/>
          </p:nvGrpSpPr>
          <p:grpSpPr>
            <a:xfrm rot="21600000">
              <a:off x="1907704" y="2081688"/>
              <a:ext cx="144016" cy="144016"/>
              <a:chOff x="2051720" y="2348880"/>
              <a:chExt cx="144016" cy="144016"/>
            </a:xfrm>
          </p:grpSpPr>
          <p:cxnSp>
            <p:nvCxnSpPr>
              <p:cNvPr id="228" name="Straight Connector 227"/>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5" name="Group 161"/>
            <p:cNvGrpSpPr/>
            <p:nvPr/>
          </p:nvGrpSpPr>
          <p:grpSpPr>
            <a:xfrm rot="21600000">
              <a:off x="1925679" y="1082425"/>
              <a:ext cx="144016" cy="144016"/>
              <a:chOff x="2051720" y="2348880"/>
              <a:chExt cx="144016" cy="144016"/>
            </a:xfrm>
          </p:grpSpPr>
          <p:cxnSp>
            <p:nvCxnSpPr>
              <p:cNvPr id="226" name="Straight Connector 225"/>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6" name="Group 161"/>
            <p:cNvGrpSpPr/>
            <p:nvPr/>
          </p:nvGrpSpPr>
          <p:grpSpPr>
            <a:xfrm rot="21600000">
              <a:off x="1043704" y="704384"/>
              <a:ext cx="144016" cy="144016"/>
              <a:chOff x="2051720" y="2348880"/>
              <a:chExt cx="144016" cy="144016"/>
            </a:xfrm>
          </p:grpSpPr>
          <p:cxnSp>
            <p:nvCxnSpPr>
              <p:cNvPr id="224" name="Straight Connector 223"/>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7" name="Group 161"/>
            <p:cNvGrpSpPr/>
            <p:nvPr/>
          </p:nvGrpSpPr>
          <p:grpSpPr>
            <a:xfrm rot="21600000">
              <a:off x="1324504" y="416352"/>
              <a:ext cx="144016" cy="144016"/>
              <a:chOff x="2051720" y="2348880"/>
              <a:chExt cx="144016" cy="144016"/>
            </a:xfrm>
          </p:grpSpPr>
          <p:cxnSp>
            <p:nvCxnSpPr>
              <p:cNvPr id="222" name="Straight Connector 221"/>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8" name="Group 161"/>
            <p:cNvGrpSpPr/>
            <p:nvPr/>
          </p:nvGrpSpPr>
          <p:grpSpPr>
            <a:xfrm rot="21600000">
              <a:off x="2296504" y="697990"/>
              <a:ext cx="144016" cy="144016"/>
              <a:chOff x="2051720" y="2348880"/>
              <a:chExt cx="144016" cy="144016"/>
            </a:xfrm>
          </p:grpSpPr>
          <p:cxnSp>
            <p:nvCxnSpPr>
              <p:cNvPr id="220" name="Straight Connector 219"/>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9" name="Group 161"/>
            <p:cNvGrpSpPr/>
            <p:nvPr/>
          </p:nvGrpSpPr>
          <p:grpSpPr>
            <a:xfrm rot="21600000">
              <a:off x="2582724" y="416352"/>
              <a:ext cx="144016" cy="144016"/>
              <a:chOff x="2051720" y="2348880"/>
              <a:chExt cx="144016" cy="144016"/>
            </a:xfrm>
          </p:grpSpPr>
          <p:cxnSp>
            <p:nvCxnSpPr>
              <p:cNvPr id="218" name="Straight Connector 217"/>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0" name="Group 161"/>
            <p:cNvGrpSpPr/>
            <p:nvPr/>
          </p:nvGrpSpPr>
          <p:grpSpPr>
            <a:xfrm rot="21600000">
              <a:off x="3167790" y="1082426"/>
              <a:ext cx="144016" cy="144016"/>
              <a:chOff x="2051720" y="2348880"/>
              <a:chExt cx="144016" cy="144016"/>
            </a:xfrm>
          </p:grpSpPr>
          <p:cxnSp>
            <p:nvCxnSpPr>
              <p:cNvPr id="216" name="Straight Connector 215"/>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1" name="Group 161"/>
            <p:cNvGrpSpPr/>
            <p:nvPr/>
          </p:nvGrpSpPr>
          <p:grpSpPr>
            <a:xfrm rot="21600000">
              <a:off x="3563704" y="697990"/>
              <a:ext cx="144016" cy="144016"/>
              <a:chOff x="2051720" y="2348880"/>
              <a:chExt cx="144016" cy="144016"/>
            </a:xfrm>
          </p:grpSpPr>
          <p:cxnSp>
            <p:nvCxnSpPr>
              <p:cNvPr id="214" name="Straight Connector 213"/>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2" name="Group 161"/>
            <p:cNvGrpSpPr/>
            <p:nvPr/>
          </p:nvGrpSpPr>
          <p:grpSpPr>
            <a:xfrm rot="21600000">
              <a:off x="3833864" y="407688"/>
              <a:ext cx="144016" cy="144016"/>
              <a:chOff x="2051720" y="2348880"/>
              <a:chExt cx="144016" cy="144016"/>
            </a:xfrm>
          </p:grpSpPr>
          <p:cxnSp>
            <p:nvCxnSpPr>
              <p:cNvPr id="212" name="Straight Connector 211"/>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3" name="Group 161"/>
            <p:cNvGrpSpPr/>
            <p:nvPr/>
          </p:nvGrpSpPr>
          <p:grpSpPr>
            <a:xfrm rot="21600000">
              <a:off x="3167790" y="2096276"/>
              <a:ext cx="144016" cy="144016"/>
              <a:chOff x="2051720" y="2348880"/>
              <a:chExt cx="144016" cy="144016"/>
            </a:xfrm>
          </p:grpSpPr>
          <p:cxnSp>
            <p:nvCxnSpPr>
              <p:cNvPr id="210" name="Straight Connector 209"/>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4" name="Group 161"/>
            <p:cNvGrpSpPr/>
            <p:nvPr/>
          </p:nvGrpSpPr>
          <p:grpSpPr>
            <a:xfrm rot="21600000">
              <a:off x="3545832" y="1703495"/>
              <a:ext cx="144016" cy="144016"/>
              <a:chOff x="2051720" y="2348880"/>
              <a:chExt cx="144016" cy="144016"/>
            </a:xfrm>
          </p:grpSpPr>
          <p:cxnSp>
            <p:nvCxnSpPr>
              <p:cNvPr id="208" name="Straight Connector 207"/>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5" name="Group 161"/>
            <p:cNvGrpSpPr/>
            <p:nvPr/>
          </p:nvGrpSpPr>
          <p:grpSpPr>
            <a:xfrm rot="21600000">
              <a:off x="3833864" y="1422888"/>
              <a:ext cx="144016" cy="144016"/>
              <a:chOff x="2051720" y="2348880"/>
              <a:chExt cx="144016" cy="144016"/>
            </a:xfrm>
          </p:grpSpPr>
          <p:cxnSp>
            <p:nvCxnSpPr>
              <p:cNvPr id="206" name="Straight Connector 205"/>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6" name="Group 161"/>
            <p:cNvGrpSpPr/>
            <p:nvPr/>
          </p:nvGrpSpPr>
          <p:grpSpPr>
            <a:xfrm rot="21600000">
              <a:off x="3167790" y="3071688"/>
              <a:ext cx="144016" cy="144016"/>
              <a:chOff x="2051720" y="2348880"/>
              <a:chExt cx="144016" cy="144016"/>
            </a:xfrm>
          </p:grpSpPr>
          <p:cxnSp>
            <p:nvCxnSpPr>
              <p:cNvPr id="204" name="Straight Connector 203"/>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7" name="Group 161"/>
            <p:cNvGrpSpPr/>
            <p:nvPr/>
          </p:nvGrpSpPr>
          <p:grpSpPr>
            <a:xfrm rot="21600000">
              <a:off x="3545832" y="2711688"/>
              <a:ext cx="144016" cy="144016"/>
              <a:chOff x="2051720" y="2348880"/>
              <a:chExt cx="144016" cy="144016"/>
            </a:xfrm>
          </p:grpSpPr>
          <p:cxnSp>
            <p:nvCxnSpPr>
              <p:cNvPr id="202" name="Straight Connector 201"/>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8" name="Group 161"/>
            <p:cNvGrpSpPr/>
            <p:nvPr/>
          </p:nvGrpSpPr>
          <p:grpSpPr>
            <a:xfrm rot="21600000">
              <a:off x="3833864" y="2423688"/>
              <a:ext cx="144016" cy="144016"/>
              <a:chOff x="2051720" y="2348880"/>
              <a:chExt cx="144016" cy="144016"/>
            </a:xfrm>
          </p:grpSpPr>
          <p:cxnSp>
            <p:nvCxnSpPr>
              <p:cNvPr id="200" name="Straight Connector 199"/>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9" name="Group 161"/>
            <p:cNvGrpSpPr/>
            <p:nvPr/>
          </p:nvGrpSpPr>
          <p:grpSpPr>
            <a:xfrm>
              <a:off x="1018352" y="1703494"/>
              <a:ext cx="144016" cy="144016"/>
              <a:chOff x="2051720" y="2348880"/>
              <a:chExt cx="144016" cy="144016"/>
            </a:xfrm>
          </p:grpSpPr>
          <p:cxnSp>
            <p:nvCxnSpPr>
              <p:cNvPr id="198" name="Straight Connector 197"/>
              <p:cNvCxnSpPr/>
              <p:nvPr/>
            </p:nvCxnSpPr>
            <p:spPr>
              <a:xfrm rot="162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rot="108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80" name="Group 161"/>
            <p:cNvGrpSpPr/>
            <p:nvPr/>
          </p:nvGrpSpPr>
          <p:grpSpPr>
            <a:xfrm>
              <a:off x="1018352" y="2702605"/>
              <a:ext cx="144016" cy="144016"/>
              <a:chOff x="2051720" y="2348880"/>
              <a:chExt cx="144016" cy="144016"/>
            </a:xfrm>
          </p:grpSpPr>
          <p:cxnSp>
            <p:nvCxnSpPr>
              <p:cNvPr id="196" name="Straight Connector 195"/>
              <p:cNvCxnSpPr/>
              <p:nvPr/>
            </p:nvCxnSpPr>
            <p:spPr>
              <a:xfrm rot="162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rot="108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81" name="Group 161"/>
            <p:cNvGrpSpPr/>
            <p:nvPr/>
          </p:nvGrpSpPr>
          <p:grpSpPr>
            <a:xfrm>
              <a:off x="1310104" y="1422887"/>
              <a:ext cx="144016" cy="144016"/>
              <a:chOff x="2051720" y="2348880"/>
              <a:chExt cx="144016" cy="144016"/>
            </a:xfrm>
          </p:grpSpPr>
          <p:cxnSp>
            <p:nvCxnSpPr>
              <p:cNvPr id="194" name="Straight Connector 193"/>
              <p:cNvCxnSpPr/>
              <p:nvPr/>
            </p:nvCxnSpPr>
            <p:spPr>
              <a:xfrm rot="162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rot="108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82" name="Group 161"/>
            <p:cNvGrpSpPr/>
            <p:nvPr/>
          </p:nvGrpSpPr>
          <p:grpSpPr>
            <a:xfrm>
              <a:off x="1310104" y="2421998"/>
              <a:ext cx="144016" cy="144016"/>
              <a:chOff x="2051720" y="2348880"/>
              <a:chExt cx="144016" cy="144016"/>
            </a:xfrm>
          </p:grpSpPr>
          <p:cxnSp>
            <p:nvCxnSpPr>
              <p:cNvPr id="192" name="Straight Connector 191"/>
              <p:cNvCxnSpPr/>
              <p:nvPr/>
            </p:nvCxnSpPr>
            <p:spPr>
              <a:xfrm rot="162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rot="108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83" name="Group 161"/>
            <p:cNvGrpSpPr/>
            <p:nvPr/>
          </p:nvGrpSpPr>
          <p:grpSpPr>
            <a:xfrm>
              <a:off x="2286012" y="2696212"/>
              <a:ext cx="144016" cy="144016"/>
              <a:chOff x="2051720" y="2348880"/>
              <a:chExt cx="144016" cy="144016"/>
            </a:xfrm>
          </p:grpSpPr>
          <p:cxnSp>
            <p:nvCxnSpPr>
              <p:cNvPr id="190" name="Straight Connector 189"/>
              <p:cNvCxnSpPr/>
              <p:nvPr/>
            </p:nvCxnSpPr>
            <p:spPr>
              <a:xfrm rot="162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rot="108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84" name="Group 161"/>
            <p:cNvGrpSpPr/>
            <p:nvPr/>
          </p:nvGrpSpPr>
          <p:grpSpPr>
            <a:xfrm>
              <a:off x="2568324" y="1415463"/>
              <a:ext cx="144016" cy="144016"/>
              <a:chOff x="2051720" y="2348880"/>
              <a:chExt cx="144016" cy="144016"/>
            </a:xfrm>
          </p:grpSpPr>
          <p:cxnSp>
            <p:nvCxnSpPr>
              <p:cNvPr id="188" name="Straight Connector 187"/>
              <p:cNvCxnSpPr/>
              <p:nvPr/>
            </p:nvCxnSpPr>
            <p:spPr>
              <a:xfrm rot="162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08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85" name="Group 161"/>
            <p:cNvGrpSpPr/>
            <p:nvPr/>
          </p:nvGrpSpPr>
          <p:grpSpPr>
            <a:xfrm>
              <a:off x="2568324" y="2414574"/>
              <a:ext cx="144016" cy="144016"/>
              <a:chOff x="2051720" y="2348880"/>
              <a:chExt cx="144016" cy="144016"/>
            </a:xfrm>
          </p:grpSpPr>
          <p:cxnSp>
            <p:nvCxnSpPr>
              <p:cNvPr id="186" name="Straight Connector 185"/>
              <p:cNvCxnSpPr/>
              <p:nvPr/>
            </p:nvCxnSpPr>
            <p:spPr>
              <a:xfrm rot="162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08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cxnSp>
        <p:nvCxnSpPr>
          <p:cNvPr id="241" name="Straight Connector 240"/>
          <p:cNvCxnSpPr/>
          <p:nvPr/>
        </p:nvCxnSpPr>
        <p:spPr>
          <a:xfrm flipV="1">
            <a:off x="6965648" y="2410835"/>
            <a:ext cx="714251" cy="666076"/>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flipV="1">
            <a:off x="6347757" y="1868325"/>
            <a:ext cx="0" cy="522694"/>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flipV="1">
            <a:off x="6039344" y="2166024"/>
            <a:ext cx="0" cy="521705"/>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V="1">
            <a:off x="7719288" y="1879083"/>
            <a:ext cx="0" cy="511936"/>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6098105" y="2656070"/>
            <a:ext cx="2719319" cy="17998"/>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V="1">
            <a:off x="5617898" y="2410835"/>
            <a:ext cx="714251" cy="666076"/>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47" name="Cube 246"/>
          <p:cNvSpPr/>
          <p:nvPr/>
        </p:nvSpPr>
        <p:spPr>
          <a:xfrm>
            <a:off x="5633505" y="1868329"/>
            <a:ext cx="3434032" cy="1155343"/>
          </a:xfrm>
          <a:prstGeom prst="cube">
            <a:avLst>
              <a:gd name="adj" fmla="val 52890"/>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buClrTx/>
              <a:buSzTx/>
              <a:buFontTx/>
              <a:buNone/>
            </a:pPr>
            <a:endParaRPr lang="en-GB" b="1">
              <a:solidFill>
                <a:prstClr val="white"/>
              </a:solidFill>
            </a:endParaRPr>
          </a:p>
        </p:txBody>
      </p:sp>
      <p:cxnSp>
        <p:nvCxnSpPr>
          <p:cNvPr id="248" name="Straight Connector 247"/>
          <p:cNvCxnSpPr>
            <a:stCxn id="247" idx="1"/>
          </p:cNvCxnSpPr>
          <p:nvPr/>
        </p:nvCxnSpPr>
        <p:spPr>
          <a:xfrm flipH="1">
            <a:off x="6996134" y="2479387"/>
            <a:ext cx="23239" cy="5563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a:stCxn id="247" idx="1"/>
            <a:endCxn id="247" idx="0"/>
          </p:cNvCxnSpPr>
          <p:nvPr/>
        </p:nvCxnSpPr>
        <p:spPr>
          <a:xfrm flipV="1">
            <a:off x="7019371" y="1868329"/>
            <a:ext cx="662300" cy="6110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flipH="1">
            <a:off x="8777037" y="2156360"/>
            <a:ext cx="7585" cy="5177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flipH="1">
            <a:off x="6023737" y="2156357"/>
            <a:ext cx="27316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5604360" y="2788816"/>
            <a:ext cx="27510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3" name="Group 161"/>
          <p:cNvGrpSpPr/>
          <p:nvPr/>
        </p:nvGrpSpPr>
        <p:grpSpPr>
          <a:xfrm>
            <a:off x="5555460" y="2425185"/>
            <a:ext cx="156092" cy="144016"/>
            <a:chOff x="2051720" y="2348880"/>
            <a:chExt cx="144016" cy="144016"/>
          </a:xfrm>
        </p:grpSpPr>
        <p:cxnSp>
          <p:nvCxnSpPr>
            <p:cNvPr id="254" name="Straight Connector 253"/>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6" name="Group 161"/>
          <p:cNvGrpSpPr/>
          <p:nvPr/>
        </p:nvGrpSpPr>
        <p:grpSpPr>
          <a:xfrm>
            <a:off x="5555460" y="2957328"/>
            <a:ext cx="156092" cy="144016"/>
            <a:chOff x="2051720" y="2348880"/>
            <a:chExt cx="144016" cy="144016"/>
          </a:xfrm>
        </p:grpSpPr>
        <p:cxnSp>
          <p:nvCxnSpPr>
            <p:cNvPr id="257" name="Straight Connector 256"/>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9" name="Group 161"/>
          <p:cNvGrpSpPr/>
          <p:nvPr/>
        </p:nvGrpSpPr>
        <p:grpSpPr>
          <a:xfrm>
            <a:off x="6917540" y="2952248"/>
            <a:ext cx="156092" cy="144016"/>
            <a:chOff x="2051720" y="2348880"/>
            <a:chExt cx="144016" cy="144016"/>
          </a:xfrm>
        </p:grpSpPr>
        <p:cxnSp>
          <p:nvCxnSpPr>
            <p:cNvPr id="260" name="Straight Connector 259"/>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2" name="Group 161"/>
          <p:cNvGrpSpPr/>
          <p:nvPr/>
        </p:nvGrpSpPr>
        <p:grpSpPr>
          <a:xfrm>
            <a:off x="6941325" y="2410835"/>
            <a:ext cx="156092" cy="144016"/>
            <a:chOff x="2051720" y="2348880"/>
            <a:chExt cx="144016" cy="144016"/>
          </a:xfrm>
        </p:grpSpPr>
        <p:cxnSp>
          <p:nvCxnSpPr>
            <p:cNvPr id="263" name="Straight Connector 262"/>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 name="Group 161"/>
          <p:cNvGrpSpPr/>
          <p:nvPr/>
        </p:nvGrpSpPr>
        <p:grpSpPr>
          <a:xfrm>
            <a:off x="5942012" y="2077955"/>
            <a:ext cx="156092" cy="144016"/>
            <a:chOff x="2051720" y="2348880"/>
            <a:chExt cx="144016" cy="144016"/>
          </a:xfrm>
        </p:grpSpPr>
        <p:cxnSp>
          <p:nvCxnSpPr>
            <p:cNvPr id="266" name="Straight Connector 265"/>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8" name="Group 161"/>
          <p:cNvGrpSpPr/>
          <p:nvPr/>
        </p:nvGrpSpPr>
        <p:grpSpPr>
          <a:xfrm>
            <a:off x="6254103" y="1789632"/>
            <a:ext cx="156092" cy="144016"/>
            <a:chOff x="2051720" y="2348880"/>
            <a:chExt cx="144016" cy="144016"/>
          </a:xfrm>
        </p:grpSpPr>
        <p:cxnSp>
          <p:nvCxnSpPr>
            <p:cNvPr id="269" name="Straight Connector 268"/>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1" name="Group 161"/>
          <p:cNvGrpSpPr/>
          <p:nvPr/>
        </p:nvGrpSpPr>
        <p:grpSpPr>
          <a:xfrm>
            <a:off x="7308218" y="2077955"/>
            <a:ext cx="156092" cy="144016"/>
            <a:chOff x="2051720" y="2348880"/>
            <a:chExt cx="144016" cy="144016"/>
          </a:xfrm>
        </p:grpSpPr>
        <p:cxnSp>
          <p:nvCxnSpPr>
            <p:cNvPr id="272" name="Straight Connector 271"/>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4" name="Group 161"/>
          <p:cNvGrpSpPr/>
          <p:nvPr/>
        </p:nvGrpSpPr>
        <p:grpSpPr>
          <a:xfrm>
            <a:off x="7633438" y="1796317"/>
            <a:ext cx="156092" cy="144016"/>
            <a:chOff x="2051720" y="2348880"/>
            <a:chExt cx="144016" cy="144016"/>
          </a:xfrm>
        </p:grpSpPr>
        <p:cxnSp>
          <p:nvCxnSpPr>
            <p:cNvPr id="275" name="Straight Connector 274"/>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 name="Group 161"/>
          <p:cNvGrpSpPr/>
          <p:nvPr/>
        </p:nvGrpSpPr>
        <p:grpSpPr>
          <a:xfrm>
            <a:off x="8327190" y="2407379"/>
            <a:ext cx="156092" cy="144016"/>
            <a:chOff x="2051720" y="2348880"/>
            <a:chExt cx="144016" cy="144016"/>
          </a:xfrm>
        </p:grpSpPr>
        <p:cxnSp>
          <p:nvCxnSpPr>
            <p:cNvPr id="278" name="Straight Connector 277"/>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0" name="Group 161"/>
          <p:cNvGrpSpPr/>
          <p:nvPr/>
        </p:nvGrpSpPr>
        <p:grpSpPr>
          <a:xfrm>
            <a:off x="8696677" y="2077955"/>
            <a:ext cx="156092" cy="144016"/>
            <a:chOff x="2051720" y="2348880"/>
            <a:chExt cx="144016" cy="144016"/>
          </a:xfrm>
        </p:grpSpPr>
        <p:cxnSp>
          <p:nvCxnSpPr>
            <p:cNvPr id="281" name="Straight Connector 280"/>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3" name="Group 161"/>
          <p:cNvGrpSpPr/>
          <p:nvPr/>
        </p:nvGrpSpPr>
        <p:grpSpPr>
          <a:xfrm>
            <a:off x="8989491" y="1787653"/>
            <a:ext cx="156092" cy="144016"/>
            <a:chOff x="2051720" y="2348880"/>
            <a:chExt cx="144016" cy="144016"/>
          </a:xfrm>
        </p:grpSpPr>
        <p:cxnSp>
          <p:nvCxnSpPr>
            <p:cNvPr id="284" name="Straight Connector 283"/>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6" name="Group 161"/>
          <p:cNvGrpSpPr/>
          <p:nvPr/>
        </p:nvGrpSpPr>
        <p:grpSpPr>
          <a:xfrm>
            <a:off x="8325402" y="2951661"/>
            <a:ext cx="156092" cy="144016"/>
            <a:chOff x="2051720" y="2348880"/>
            <a:chExt cx="144016" cy="144016"/>
          </a:xfrm>
        </p:grpSpPr>
        <p:cxnSp>
          <p:nvCxnSpPr>
            <p:cNvPr id="287" name="Straight Connector 286"/>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9" name="Group 161"/>
          <p:cNvGrpSpPr/>
          <p:nvPr/>
        </p:nvGrpSpPr>
        <p:grpSpPr>
          <a:xfrm>
            <a:off x="8692914" y="2594914"/>
            <a:ext cx="156092" cy="144016"/>
            <a:chOff x="2051720" y="2348880"/>
            <a:chExt cx="144016" cy="144016"/>
          </a:xfrm>
        </p:grpSpPr>
        <p:cxnSp>
          <p:nvCxnSpPr>
            <p:cNvPr id="290" name="Straight Connector 289"/>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2" name="Group 161"/>
          <p:cNvGrpSpPr/>
          <p:nvPr/>
        </p:nvGrpSpPr>
        <p:grpSpPr>
          <a:xfrm>
            <a:off x="9005099" y="2306914"/>
            <a:ext cx="156092" cy="144016"/>
            <a:chOff x="2051720" y="2348880"/>
            <a:chExt cx="144016" cy="144016"/>
          </a:xfrm>
        </p:grpSpPr>
        <p:cxnSp>
          <p:nvCxnSpPr>
            <p:cNvPr id="293" name="Straight Connector 292"/>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5" name="Group 161"/>
          <p:cNvGrpSpPr/>
          <p:nvPr/>
        </p:nvGrpSpPr>
        <p:grpSpPr>
          <a:xfrm>
            <a:off x="5953494" y="2585831"/>
            <a:ext cx="156092" cy="144016"/>
            <a:chOff x="2051720" y="2348880"/>
            <a:chExt cx="144016" cy="144016"/>
          </a:xfrm>
        </p:grpSpPr>
        <p:cxnSp>
          <p:nvCxnSpPr>
            <p:cNvPr id="296" name="Straight Connector 295"/>
            <p:cNvCxnSpPr/>
            <p:nvPr/>
          </p:nvCxnSpPr>
          <p:spPr>
            <a:xfrm rot="162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rot="108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98" name="Group 161"/>
          <p:cNvGrpSpPr/>
          <p:nvPr/>
        </p:nvGrpSpPr>
        <p:grpSpPr>
          <a:xfrm>
            <a:off x="6269711" y="2305224"/>
            <a:ext cx="156092" cy="144016"/>
            <a:chOff x="2051720" y="2348880"/>
            <a:chExt cx="144016" cy="144016"/>
          </a:xfrm>
        </p:grpSpPr>
        <p:cxnSp>
          <p:nvCxnSpPr>
            <p:cNvPr id="299" name="Straight Connector 298"/>
            <p:cNvCxnSpPr/>
            <p:nvPr/>
          </p:nvCxnSpPr>
          <p:spPr>
            <a:xfrm rot="162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rot="108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01" name="Group 161"/>
          <p:cNvGrpSpPr/>
          <p:nvPr/>
        </p:nvGrpSpPr>
        <p:grpSpPr>
          <a:xfrm>
            <a:off x="7327453" y="2579438"/>
            <a:ext cx="156092" cy="144016"/>
            <a:chOff x="2051720" y="2348880"/>
            <a:chExt cx="144016" cy="144016"/>
          </a:xfrm>
        </p:grpSpPr>
        <p:cxnSp>
          <p:nvCxnSpPr>
            <p:cNvPr id="302" name="Straight Connector 301"/>
            <p:cNvCxnSpPr/>
            <p:nvPr/>
          </p:nvCxnSpPr>
          <p:spPr>
            <a:xfrm rot="162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rot="108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04" name="Group 161"/>
          <p:cNvGrpSpPr/>
          <p:nvPr/>
        </p:nvGrpSpPr>
        <p:grpSpPr>
          <a:xfrm>
            <a:off x="7633438" y="2297800"/>
            <a:ext cx="156092" cy="144016"/>
            <a:chOff x="2051720" y="2348880"/>
            <a:chExt cx="144016" cy="144016"/>
          </a:xfrm>
        </p:grpSpPr>
        <p:cxnSp>
          <p:nvCxnSpPr>
            <p:cNvPr id="305" name="Straight Connector 304"/>
            <p:cNvCxnSpPr/>
            <p:nvPr/>
          </p:nvCxnSpPr>
          <p:spPr>
            <a:xfrm rot="162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rot="108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07" name="Group 306"/>
          <p:cNvGrpSpPr/>
          <p:nvPr/>
        </p:nvGrpSpPr>
        <p:grpSpPr>
          <a:xfrm>
            <a:off x="5496985" y="689850"/>
            <a:ext cx="1482877" cy="1336214"/>
            <a:chOff x="418944" y="4437112"/>
            <a:chExt cx="1368152" cy="1336214"/>
          </a:xfrm>
        </p:grpSpPr>
        <p:cxnSp>
          <p:nvCxnSpPr>
            <p:cNvPr id="308" name="Straight Arrow Connector 307"/>
            <p:cNvCxnSpPr/>
            <p:nvPr/>
          </p:nvCxnSpPr>
          <p:spPr>
            <a:xfrm flipV="1">
              <a:off x="1067016" y="4509120"/>
              <a:ext cx="0" cy="64807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09" name="Straight Arrow Connector 308"/>
            <p:cNvCxnSpPr/>
            <p:nvPr/>
          </p:nvCxnSpPr>
          <p:spPr>
            <a:xfrm>
              <a:off x="1067016" y="5157192"/>
              <a:ext cx="720080"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10" name="Straight Arrow Connector 309"/>
            <p:cNvCxnSpPr/>
            <p:nvPr/>
          </p:nvCxnSpPr>
          <p:spPr>
            <a:xfrm flipH="1">
              <a:off x="706976" y="5157192"/>
              <a:ext cx="360040" cy="36004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11" name="TextBox 310"/>
            <p:cNvSpPr txBox="1"/>
            <p:nvPr/>
          </p:nvSpPr>
          <p:spPr>
            <a:xfrm>
              <a:off x="778984" y="4437112"/>
              <a:ext cx="265034" cy="400110"/>
            </a:xfrm>
            <a:prstGeom prst="rect">
              <a:avLst/>
            </a:prstGeom>
            <a:noFill/>
          </p:spPr>
          <p:txBody>
            <a:bodyPr wrap="none" rtlCol="0">
              <a:spAutoFit/>
            </a:bodyPr>
            <a:lstStyle/>
            <a:p>
              <a:pPr defTabSz="914400" fontAlgn="auto">
                <a:spcBef>
                  <a:spcPts val="0"/>
                </a:spcBef>
                <a:spcAft>
                  <a:spcPts val="0"/>
                </a:spcAft>
                <a:buClrTx/>
                <a:buSzTx/>
                <a:buFontTx/>
                <a:buNone/>
              </a:pPr>
              <a:r>
                <a:rPr lang="en-GB" sz="2000" b="1" dirty="0" smtClean="0">
                  <a:solidFill>
                    <a:prstClr val="black"/>
                  </a:solidFill>
                  <a:latin typeface="Calibri"/>
                </a:rPr>
                <a:t>z</a:t>
              </a:r>
              <a:endParaRPr lang="en-GB" sz="2000" b="1" dirty="0">
                <a:solidFill>
                  <a:prstClr val="black"/>
                </a:solidFill>
                <a:latin typeface="Calibri"/>
              </a:endParaRPr>
            </a:p>
          </p:txBody>
        </p:sp>
        <p:sp>
          <p:nvSpPr>
            <p:cNvPr id="312" name="TextBox 311"/>
            <p:cNvSpPr txBox="1"/>
            <p:nvPr/>
          </p:nvSpPr>
          <p:spPr>
            <a:xfrm>
              <a:off x="418944" y="5373216"/>
              <a:ext cx="279824" cy="400110"/>
            </a:xfrm>
            <a:prstGeom prst="rect">
              <a:avLst/>
            </a:prstGeom>
            <a:noFill/>
          </p:spPr>
          <p:txBody>
            <a:bodyPr wrap="none" rtlCol="0">
              <a:spAutoFit/>
            </a:bodyPr>
            <a:lstStyle/>
            <a:p>
              <a:pPr defTabSz="914400" fontAlgn="auto">
                <a:spcBef>
                  <a:spcPts val="0"/>
                </a:spcBef>
                <a:spcAft>
                  <a:spcPts val="0"/>
                </a:spcAft>
                <a:buClrTx/>
                <a:buSzTx/>
                <a:buFontTx/>
                <a:buNone/>
              </a:pPr>
              <a:r>
                <a:rPr lang="en-GB" sz="2000" b="1" dirty="0" smtClean="0">
                  <a:solidFill>
                    <a:prstClr val="black"/>
                  </a:solidFill>
                  <a:latin typeface="Calibri"/>
                </a:rPr>
                <a:t>x</a:t>
              </a:r>
              <a:endParaRPr lang="en-GB" sz="2000" b="1" dirty="0">
                <a:solidFill>
                  <a:prstClr val="black"/>
                </a:solidFill>
                <a:latin typeface="Calibri"/>
              </a:endParaRPr>
            </a:p>
          </p:txBody>
        </p:sp>
        <p:sp>
          <p:nvSpPr>
            <p:cNvPr id="313" name="TextBox 312"/>
            <p:cNvSpPr txBox="1"/>
            <p:nvPr/>
          </p:nvSpPr>
          <p:spPr>
            <a:xfrm>
              <a:off x="1427056" y="5130080"/>
              <a:ext cx="282782" cy="400110"/>
            </a:xfrm>
            <a:prstGeom prst="rect">
              <a:avLst/>
            </a:prstGeom>
            <a:noFill/>
          </p:spPr>
          <p:txBody>
            <a:bodyPr wrap="none" rtlCol="0">
              <a:spAutoFit/>
            </a:bodyPr>
            <a:lstStyle/>
            <a:p>
              <a:pPr defTabSz="914400" fontAlgn="auto">
                <a:spcBef>
                  <a:spcPts val="0"/>
                </a:spcBef>
                <a:spcAft>
                  <a:spcPts val="0"/>
                </a:spcAft>
                <a:buClrTx/>
                <a:buSzTx/>
                <a:buFontTx/>
                <a:buNone/>
              </a:pPr>
              <a:r>
                <a:rPr lang="en-GB" sz="2000" b="1" dirty="0" smtClean="0">
                  <a:solidFill>
                    <a:prstClr val="black"/>
                  </a:solidFill>
                  <a:latin typeface="Calibri"/>
                </a:rPr>
                <a:t>y</a:t>
              </a:r>
            </a:p>
          </p:txBody>
        </p:sp>
      </p:grpSp>
      <p:cxnSp>
        <p:nvCxnSpPr>
          <p:cNvPr id="314" name="Straight Connector 313"/>
          <p:cNvCxnSpPr>
            <a:stCxn id="345" idx="4"/>
            <a:endCxn id="345" idx="5"/>
          </p:cNvCxnSpPr>
          <p:nvPr/>
        </p:nvCxnSpPr>
        <p:spPr>
          <a:xfrm flipV="1">
            <a:off x="8434086" y="5009574"/>
            <a:ext cx="385564" cy="3557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flipV="1">
            <a:off x="5727943" y="4997615"/>
            <a:ext cx="417290" cy="416498"/>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316" name="Group 161"/>
          <p:cNvGrpSpPr/>
          <p:nvPr/>
        </p:nvGrpSpPr>
        <p:grpSpPr>
          <a:xfrm>
            <a:off x="5649670" y="5306894"/>
            <a:ext cx="156092" cy="144016"/>
            <a:chOff x="2051720" y="2348880"/>
            <a:chExt cx="144016" cy="144016"/>
          </a:xfrm>
        </p:grpSpPr>
        <p:cxnSp>
          <p:nvCxnSpPr>
            <p:cNvPr id="317" name="Straight Connector 316"/>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9" name="Group 161"/>
          <p:cNvGrpSpPr/>
          <p:nvPr/>
        </p:nvGrpSpPr>
        <p:grpSpPr>
          <a:xfrm>
            <a:off x="7011752" y="5307045"/>
            <a:ext cx="156092" cy="144016"/>
            <a:chOff x="2051720" y="2348880"/>
            <a:chExt cx="144016" cy="144016"/>
          </a:xfrm>
        </p:grpSpPr>
        <p:cxnSp>
          <p:nvCxnSpPr>
            <p:cNvPr id="320" name="Straight Connector 319"/>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2" name="Group 161"/>
          <p:cNvGrpSpPr/>
          <p:nvPr/>
        </p:nvGrpSpPr>
        <p:grpSpPr>
          <a:xfrm>
            <a:off x="8345143" y="5297354"/>
            <a:ext cx="156092" cy="144016"/>
            <a:chOff x="2051720" y="2348880"/>
            <a:chExt cx="144016" cy="144016"/>
          </a:xfrm>
        </p:grpSpPr>
        <p:cxnSp>
          <p:nvCxnSpPr>
            <p:cNvPr id="323" name="Straight Connector 322"/>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5" name="Group 161"/>
          <p:cNvGrpSpPr/>
          <p:nvPr/>
        </p:nvGrpSpPr>
        <p:grpSpPr>
          <a:xfrm>
            <a:off x="8582491" y="5108720"/>
            <a:ext cx="156092" cy="144016"/>
            <a:chOff x="2051720" y="2348880"/>
            <a:chExt cx="144016" cy="144016"/>
          </a:xfrm>
        </p:grpSpPr>
        <p:cxnSp>
          <p:nvCxnSpPr>
            <p:cNvPr id="326" name="Straight Connector 325"/>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8" name="Group 161"/>
          <p:cNvGrpSpPr/>
          <p:nvPr/>
        </p:nvGrpSpPr>
        <p:grpSpPr>
          <a:xfrm>
            <a:off x="8757330" y="4957339"/>
            <a:ext cx="156092" cy="144016"/>
            <a:chOff x="2051720" y="2348880"/>
            <a:chExt cx="144016" cy="144016"/>
          </a:xfrm>
        </p:grpSpPr>
        <p:cxnSp>
          <p:nvCxnSpPr>
            <p:cNvPr id="329" name="Straight Connector 328"/>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1" name="Group 161"/>
          <p:cNvGrpSpPr/>
          <p:nvPr/>
        </p:nvGrpSpPr>
        <p:grpSpPr>
          <a:xfrm>
            <a:off x="5831589" y="5132013"/>
            <a:ext cx="156092" cy="144016"/>
            <a:chOff x="2051720" y="2348880"/>
            <a:chExt cx="144016" cy="144016"/>
          </a:xfrm>
        </p:grpSpPr>
        <p:cxnSp>
          <p:nvCxnSpPr>
            <p:cNvPr id="332" name="Straight Connector 331"/>
            <p:cNvCxnSpPr/>
            <p:nvPr/>
          </p:nvCxnSpPr>
          <p:spPr>
            <a:xfrm rot="162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rot="108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34" name="Group 161"/>
          <p:cNvGrpSpPr/>
          <p:nvPr/>
        </p:nvGrpSpPr>
        <p:grpSpPr>
          <a:xfrm>
            <a:off x="6021942" y="4957338"/>
            <a:ext cx="156092" cy="144016"/>
            <a:chOff x="2051720" y="2348880"/>
            <a:chExt cx="144016" cy="144016"/>
          </a:xfrm>
        </p:grpSpPr>
        <p:cxnSp>
          <p:nvCxnSpPr>
            <p:cNvPr id="335" name="Straight Connector 334"/>
            <p:cNvCxnSpPr/>
            <p:nvPr/>
          </p:nvCxnSpPr>
          <p:spPr>
            <a:xfrm rot="162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rot="108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37" name="Group 161"/>
          <p:cNvGrpSpPr/>
          <p:nvPr/>
        </p:nvGrpSpPr>
        <p:grpSpPr>
          <a:xfrm>
            <a:off x="7385669" y="4949914"/>
            <a:ext cx="156092" cy="144016"/>
            <a:chOff x="2051720" y="2348880"/>
            <a:chExt cx="144016" cy="144016"/>
          </a:xfrm>
        </p:grpSpPr>
        <p:cxnSp>
          <p:nvCxnSpPr>
            <p:cNvPr id="338" name="Straight Connector 337"/>
            <p:cNvCxnSpPr/>
            <p:nvPr/>
          </p:nvCxnSpPr>
          <p:spPr>
            <a:xfrm rot="162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rot="108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340" name="Straight Connector 339"/>
          <p:cNvCxnSpPr/>
          <p:nvPr/>
        </p:nvCxnSpPr>
        <p:spPr>
          <a:xfrm flipV="1">
            <a:off x="7059860" y="5248450"/>
            <a:ext cx="448981" cy="418698"/>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flipV="1">
            <a:off x="6099868" y="4767656"/>
            <a:ext cx="0" cy="522694"/>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flipV="1">
            <a:off x="5908427" y="4929098"/>
            <a:ext cx="0" cy="521705"/>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flipV="1">
            <a:off x="7466466" y="4773379"/>
            <a:ext cx="0" cy="511936"/>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flipV="1">
            <a:off x="5712110" y="5242262"/>
            <a:ext cx="425909" cy="424889"/>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45" name="Cube 344"/>
          <p:cNvSpPr/>
          <p:nvPr/>
        </p:nvSpPr>
        <p:spPr>
          <a:xfrm>
            <a:off x="5727717" y="4760973"/>
            <a:ext cx="3091933" cy="852935"/>
          </a:xfrm>
          <a:prstGeom prst="cube">
            <a:avLst>
              <a:gd name="adj" fmla="val 41707"/>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buClrTx/>
              <a:buSzTx/>
              <a:buFontTx/>
              <a:buNone/>
            </a:pPr>
            <a:endParaRPr lang="en-GB" b="1">
              <a:solidFill>
                <a:prstClr val="white"/>
              </a:solidFill>
            </a:endParaRPr>
          </a:p>
        </p:txBody>
      </p:sp>
      <p:cxnSp>
        <p:nvCxnSpPr>
          <p:cNvPr id="346" name="Straight Connector 345"/>
          <p:cNvCxnSpPr>
            <a:stCxn id="345" idx="1"/>
          </p:cNvCxnSpPr>
          <p:nvPr/>
        </p:nvCxnSpPr>
        <p:spPr>
          <a:xfrm>
            <a:off x="7080902" y="5116704"/>
            <a:ext cx="9446" cy="5092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a:stCxn id="345" idx="1"/>
            <a:endCxn id="345" idx="0"/>
          </p:cNvCxnSpPr>
          <p:nvPr/>
        </p:nvCxnSpPr>
        <p:spPr>
          <a:xfrm flipV="1">
            <a:off x="7080902" y="4760970"/>
            <a:ext cx="385564" cy="3557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flipH="1">
            <a:off x="8666615" y="4935687"/>
            <a:ext cx="7585" cy="5177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H="1">
            <a:off x="5908427" y="4935684"/>
            <a:ext cx="27316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a:off x="5698570" y="5379053"/>
            <a:ext cx="27510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1" name="Group 161"/>
          <p:cNvGrpSpPr/>
          <p:nvPr/>
        </p:nvGrpSpPr>
        <p:grpSpPr>
          <a:xfrm>
            <a:off x="5649670" y="5015422"/>
            <a:ext cx="156092" cy="144016"/>
            <a:chOff x="2051720" y="2348880"/>
            <a:chExt cx="144016" cy="144016"/>
          </a:xfrm>
        </p:grpSpPr>
        <p:cxnSp>
          <p:nvCxnSpPr>
            <p:cNvPr id="352" name="Straight Connector 351"/>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4" name="Group 161"/>
          <p:cNvGrpSpPr/>
          <p:nvPr/>
        </p:nvGrpSpPr>
        <p:grpSpPr>
          <a:xfrm>
            <a:off x="5649670" y="5547565"/>
            <a:ext cx="156092" cy="144016"/>
            <a:chOff x="2051720" y="2348880"/>
            <a:chExt cx="144016" cy="144016"/>
          </a:xfrm>
        </p:grpSpPr>
        <p:cxnSp>
          <p:nvCxnSpPr>
            <p:cNvPr id="355" name="Straight Connector 354"/>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7" name="Group 161"/>
          <p:cNvGrpSpPr/>
          <p:nvPr/>
        </p:nvGrpSpPr>
        <p:grpSpPr>
          <a:xfrm>
            <a:off x="7011751" y="5542485"/>
            <a:ext cx="156092" cy="144016"/>
            <a:chOff x="2051720" y="2348880"/>
            <a:chExt cx="144016" cy="144016"/>
          </a:xfrm>
        </p:grpSpPr>
        <p:cxnSp>
          <p:nvCxnSpPr>
            <p:cNvPr id="358" name="Straight Connector 357"/>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0" name="Group 161"/>
          <p:cNvGrpSpPr/>
          <p:nvPr/>
        </p:nvGrpSpPr>
        <p:grpSpPr>
          <a:xfrm>
            <a:off x="7035536" y="5001072"/>
            <a:ext cx="156092" cy="144016"/>
            <a:chOff x="2051720" y="2348880"/>
            <a:chExt cx="144016" cy="144016"/>
          </a:xfrm>
        </p:grpSpPr>
        <p:cxnSp>
          <p:nvCxnSpPr>
            <p:cNvPr id="361" name="Straight Connector 360"/>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3" name="Group 161"/>
          <p:cNvGrpSpPr/>
          <p:nvPr/>
        </p:nvGrpSpPr>
        <p:grpSpPr>
          <a:xfrm>
            <a:off x="5831590" y="4857282"/>
            <a:ext cx="156092" cy="144016"/>
            <a:chOff x="2051720" y="2348880"/>
            <a:chExt cx="144016" cy="144016"/>
          </a:xfrm>
        </p:grpSpPr>
        <p:cxnSp>
          <p:nvCxnSpPr>
            <p:cNvPr id="364" name="Straight Connector 363"/>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6" name="Group 161"/>
          <p:cNvGrpSpPr/>
          <p:nvPr/>
        </p:nvGrpSpPr>
        <p:grpSpPr>
          <a:xfrm>
            <a:off x="6006215" y="4688963"/>
            <a:ext cx="156092" cy="144016"/>
            <a:chOff x="2051720" y="2348880"/>
            <a:chExt cx="144016" cy="144016"/>
          </a:xfrm>
        </p:grpSpPr>
        <p:cxnSp>
          <p:nvCxnSpPr>
            <p:cNvPr id="367" name="Straight Connector 366"/>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9" name="Group 161"/>
          <p:cNvGrpSpPr/>
          <p:nvPr/>
        </p:nvGrpSpPr>
        <p:grpSpPr>
          <a:xfrm>
            <a:off x="7197796" y="4857282"/>
            <a:ext cx="156092" cy="144016"/>
            <a:chOff x="2051720" y="2348880"/>
            <a:chExt cx="144016" cy="144016"/>
          </a:xfrm>
        </p:grpSpPr>
        <p:cxnSp>
          <p:nvCxnSpPr>
            <p:cNvPr id="370" name="Straight Connector 369"/>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2" name="Group 161"/>
          <p:cNvGrpSpPr/>
          <p:nvPr/>
        </p:nvGrpSpPr>
        <p:grpSpPr>
          <a:xfrm>
            <a:off x="7385550" y="4695648"/>
            <a:ext cx="156092" cy="144016"/>
            <a:chOff x="2051720" y="2348880"/>
            <a:chExt cx="144016" cy="144016"/>
          </a:xfrm>
        </p:grpSpPr>
        <p:cxnSp>
          <p:nvCxnSpPr>
            <p:cNvPr id="373" name="Straight Connector 372"/>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5" name="Group 161"/>
          <p:cNvGrpSpPr/>
          <p:nvPr/>
        </p:nvGrpSpPr>
        <p:grpSpPr>
          <a:xfrm>
            <a:off x="8421401" y="4997616"/>
            <a:ext cx="156092" cy="144016"/>
            <a:chOff x="2051720" y="2348880"/>
            <a:chExt cx="144016" cy="144016"/>
          </a:xfrm>
        </p:grpSpPr>
        <p:cxnSp>
          <p:nvCxnSpPr>
            <p:cNvPr id="376" name="Straight Connector 375"/>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8" name="Group 161"/>
          <p:cNvGrpSpPr/>
          <p:nvPr/>
        </p:nvGrpSpPr>
        <p:grpSpPr>
          <a:xfrm>
            <a:off x="8586255" y="4857282"/>
            <a:ext cx="156092" cy="144016"/>
            <a:chOff x="2051720" y="2348880"/>
            <a:chExt cx="144016" cy="144016"/>
          </a:xfrm>
        </p:grpSpPr>
        <p:cxnSp>
          <p:nvCxnSpPr>
            <p:cNvPr id="379" name="Straight Connector 378"/>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1" name="Group 161"/>
          <p:cNvGrpSpPr/>
          <p:nvPr/>
        </p:nvGrpSpPr>
        <p:grpSpPr>
          <a:xfrm>
            <a:off x="8741603" y="4686984"/>
            <a:ext cx="156092" cy="144016"/>
            <a:chOff x="2051720" y="2348880"/>
            <a:chExt cx="144016" cy="144016"/>
          </a:xfrm>
        </p:grpSpPr>
        <p:cxnSp>
          <p:nvCxnSpPr>
            <p:cNvPr id="382" name="Straight Connector 381"/>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4" name="Group 161"/>
          <p:cNvGrpSpPr/>
          <p:nvPr/>
        </p:nvGrpSpPr>
        <p:grpSpPr>
          <a:xfrm>
            <a:off x="8350569" y="5547564"/>
            <a:ext cx="156092" cy="144016"/>
            <a:chOff x="2051720" y="2348880"/>
            <a:chExt cx="144016" cy="144016"/>
          </a:xfrm>
        </p:grpSpPr>
        <p:cxnSp>
          <p:nvCxnSpPr>
            <p:cNvPr id="385" name="Straight Connector 384"/>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7" name="Group 161"/>
          <p:cNvGrpSpPr/>
          <p:nvPr/>
        </p:nvGrpSpPr>
        <p:grpSpPr>
          <a:xfrm>
            <a:off x="8582492" y="5374241"/>
            <a:ext cx="156092" cy="144016"/>
            <a:chOff x="2051720" y="2348880"/>
            <a:chExt cx="144016" cy="144016"/>
          </a:xfrm>
        </p:grpSpPr>
        <p:cxnSp>
          <p:nvCxnSpPr>
            <p:cNvPr id="388" name="Straight Connector 387"/>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0" name="Group 161"/>
          <p:cNvGrpSpPr/>
          <p:nvPr/>
        </p:nvGrpSpPr>
        <p:grpSpPr>
          <a:xfrm>
            <a:off x="8757210" y="5206245"/>
            <a:ext cx="156092" cy="144016"/>
            <a:chOff x="2051720" y="2348880"/>
            <a:chExt cx="144016" cy="144016"/>
          </a:xfrm>
        </p:grpSpPr>
        <p:cxnSp>
          <p:nvCxnSpPr>
            <p:cNvPr id="391" name="Straight Connector 390"/>
            <p:cNvCxnSpPr/>
            <p:nvPr/>
          </p:nvCxnSpPr>
          <p:spPr>
            <a:xfrm rot="162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p:cNvCxnSpPr/>
            <p:nvPr/>
          </p:nvCxnSpPr>
          <p:spPr>
            <a:xfrm rot="10800000" flipH="1">
              <a:off x="2051720" y="2348880"/>
              <a:ext cx="144016" cy="144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3" name="Group 161"/>
          <p:cNvGrpSpPr/>
          <p:nvPr/>
        </p:nvGrpSpPr>
        <p:grpSpPr>
          <a:xfrm>
            <a:off x="5843072" y="5365158"/>
            <a:ext cx="156092" cy="144016"/>
            <a:chOff x="2051720" y="2348880"/>
            <a:chExt cx="144016" cy="144016"/>
          </a:xfrm>
        </p:grpSpPr>
        <p:cxnSp>
          <p:nvCxnSpPr>
            <p:cNvPr id="394" name="Straight Connector 393"/>
            <p:cNvCxnSpPr/>
            <p:nvPr/>
          </p:nvCxnSpPr>
          <p:spPr>
            <a:xfrm rot="162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rot="108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96" name="Group 161"/>
          <p:cNvGrpSpPr/>
          <p:nvPr/>
        </p:nvGrpSpPr>
        <p:grpSpPr>
          <a:xfrm>
            <a:off x="6014726" y="5229191"/>
            <a:ext cx="156092" cy="144016"/>
            <a:chOff x="2051720" y="2348880"/>
            <a:chExt cx="144016" cy="144016"/>
          </a:xfrm>
        </p:grpSpPr>
        <p:cxnSp>
          <p:nvCxnSpPr>
            <p:cNvPr id="397" name="Straight Connector 396"/>
            <p:cNvCxnSpPr/>
            <p:nvPr/>
          </p:nvCxnSpPr>
          <p:spPr>
            <a:xfrm rot="162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rot="108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99" name="Group 161"/>
          <p:cNvGrpSpPr/>
          <p:nvPr/>
        </p:nvGrpSpPr>
        <p:grpSpPr>
          <a:xfrm>
            <a:off x="7217031" y="5358765"/>
            <a:ext cx="156092" cy="144016"/>
            <a:chOff x="2051720" y="2348880"/>
            <a:chExt cx="144016" cy="144016"/>
          </a:xfrm>
        </p:grpSpPr>
        <p:cxnSp>
          <p:nvCxnSpPr>
            <p:cNvPr id="400" name="Straight Connector 399"/>
            <p:cNvCxnSpPr/>
            <p:nvPr/>
          </p:nvCxnSpPr>
          <p:spPr>
            <a:xfrm rot="162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rot="108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402" name="Group 161"/>
          <p:cNvGrpSpPr/>
          <p:nvPr/>
        </p:nvGrpSpPr>
        <p:grpSpPr>
          <a:xfrm>
            <a:off x="7385550" y="5197131"/>
            <a:ext cx="156092" cy="144016"/>
            <a:chOff x="2051720" y="2348880"/>
            <a:chExt cx="144016" cy="144016"/>
          </a:xfrm>
        </p:grpSpPr>
        <p:cxnSp>
          <p:nvCxnSpPr>
            <p:cNvPr id="403" name="Straight Connector 402"/>
            <p:cNvCxnSpPr/>
            <p:nvPr/>
          </p:nvCxnSpPr>
          <p:spPr>
            <a:xfrm rot="162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rot="10800000" flipH="1">
              <a:off x="2051720" y="2348880"/>
              <a:ext cx="144016" cy="14401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405" name="Group 404"/>
          <p:cNvGrpSpPr/>
          <p:nvPr/>
        </p:nvGrpSpPr>
        <p:grpSpPr>
          <a:xfrm>
            <a:off x="5591194" y="3280087"/>
            <a:ext cx="1482877" cy="1336214"/>
            <a:chOff x="418944" y="4437112"/>
            <a:chExt cx="1368152" cy="1336214"/>
          </a:xfrm>
        </p:grpSpPr>
        <p:cxnSp>
          <p:nvCxnSpPr>
            <p:cNvPr id="406" name="Straight Arrow Connector 405"/>
            <p:cNvCxnSpPr/>
            <p:nvPr/>
          </p:nvCxnSpPr>
          <p:spPr>
            <a:xfrm flipV="1">
              <a:off x="1067016" y="4509120"/>
              <a:ext cx="0" cy="64807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07" name="Straight Arrow Connector 406"/>
            <p:cNvCxnSpPr/>
            <p:nvPr/>
          </p:nvCxnSpPr>
          <p:spPr>
            <a:xfrm>
              <a:off x="1067016" y="5157192"/>
              <a:ext cx="720080"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08" name="Straight Arrow Connector 407"/>
            <p:cNvCxnSpPr/>
            <p:nvPr/>
          </p:nvCxnSpPr>
          <p:spPr>
            <a:xfrm flipH="1">
              <a:off x="706976" y="5157192"/>
              <a:ext cx="360040" cy="36004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409" name="TextBox 408"/>
            <p:cNvSpPr txBox="1"/>
            <p:nvPr/>
          </p:nvSpPr>
          <p:spPr>
            <a:xfrm>
              <a:off x="778984" y="4437112"/>
              <a:ext cx="265034" cy="400110"/>
            </a:xfrm>
            <a:prstGeom prst="rect">
              <a:avLst/>
            </a:prstGeom>
            <a:noFill/>
          </p:spPr>
          <p:txBody>
            <a:bodyPr wrap="none" rtlCol="0">
              <a:spAutoFit/>
            </a:bodyPr>
            <a:lstStyle/>
            <a:p>
              <a:pPr defTabSz="914400" fontAlgn="auto">
                <a:spcBef>
                  <a:spcPts val="0"/>
                </a:spcBef>
                <a:spcAft>
                  <a:spcPts val="0"/>
                </a:spcAft>
                <a:buClrTx/>
                <a:buSzTx/>
                <a:buFontTx/>
                <a:buNone/>
              </a:pPr>
              <a:r>
                <a:rPr lang="en-GB" sz="2000" b="1" dirty="0" smtClean="0">
                  <a:solidFill>
                    <a:prstClr val="black"/>
                  </a:solidFill>
                  <a:latin typeface="Calibri"/>
                </a:rPr>
                <a:t>z</a:t>
              </a:r>
              <a:endParaRPr lang="en-GB" sz="2000" b="1" dirty="0">
                <a:solidFill>
                  <a:prstClr val="black"/>
                </a:solidFill>
                <a:latin typeface="Calibri"/>
              </a:endParaRPr>
            </a:p>
          </p:txBody>
        </p:sp>
        <p:sp>
          <p:nvSpPr>
            <p:cNvPr id="410" name="TextBox 409"/>
            <p:cNvSpPr txBox="1"/>
            <p:nvPr/>
          </p:nvSpPr>
          <p:spPr>
            <a:xfrm>
              <a:off x="418944" y="5373216"/>
              <a:ext cx="279824" cy="400110"/>
            </a:xfrm>
            <a:prstGeom prst="rect">
              <a:avLst/>
            </a:prstGeom>
            <a:noFill/>
          </p:spPr>
          <p:txBody>
            <a:bodyPr wrap="none" rtlCol="0">
              <a:spAutoFit/>
            </a:bodyPr>
            <a:lstStyle/>
            <a:p>
              <a:pPr defTabSz="914400" fontAlgn="auto">
                <a:spcBef>
                  <a:spcPts val="0"/>
                </a:spcBef>
                <a:spcAft>
                  <a:spcPts val="0"/>
                </a:spcAft>
                <a:buClrTx/>
                <a:buSzTx/>
                <a:buFontTx/>
                <a:buNone/>
              </a:pPr>
              <a:r>
                <a:rPr lang="en-GB" sz="2000" b="1" dirty="0" smtClean="0">
                  <a:solidFill>
                    <a:prstClr val="black"/>
                  </a:solidFill>
                  <a:latin typeface="Calibri"/>
                </a:rPr>
                <a:t>x</a:t>
              </a:r>
              <a:endParaRPr lang="en-GB" sz="2000" b="1" dirty="0">
                <a:solidFill>
                  <a:prstClr val="black"/>
                </a:solidFill>
                <a:latin typeface="Calibri"/>
              </a:endParaRPr>
            </a:p>
          </p:txBody>
        </p:sp>
        <p:sp>
          <p:nvSpPr>
            <p:cNvPr id="411" name="TextBox 410"/>
            <p:cNvSpPr txBox="1"/>
            <p:nvPr/>
          </p:nvSpPr>
          <p:spPr>
            <a:xfrm>
              <a:off x="1427056" y="5130080"/>
              <a:ext cx="282782" cy="400110"/>
            </a:xfrm>
            <a:prstGeom prst="rect">
              <a:avLst/>
            </a:prstGeom>
            <a:noFill/>
          </p:spPr>
          <p:txBody>
            <a:bodyPr wrap="none" rtlCol="0">
              <a:spAutoFit/>
            </a:bodyPr>
            <a:lstStyle/>
            <a:p>
              <a:pPr defTabSz="914400" fontAlgn="auto">
                <a:spcBef>
                  <a:spcPts val="0"/>
                </a:spcBef>
                <a:spcAft>
                  <a:spcPts val="0"/>
                </a:spcAft>
                <a:buClrTx/>
                <a:buSzTx/>
                <a:buFontTx/>
                <a:buNone/>
              </a:pPr>
              <a:r>
                <a:rPr lang="en-GB" sz="2000" b="1" dirty="0" smtClean="0">
                  <a:solidFill>
                    <a:prstClr val="black"/>
                  </a:solidFill>
                  <a:latin typeface="Calibri"/>
                </a:rPr>
                <a:t>y</a:t>
              </a:r>
            </a:p>
          </p:txBody>
        </p:sp>
      </p:grpSp>
    </p:spTree>
    <p:extLst>
      <p:ext uri="{BB962C8B-B14F-4D97-AF65-F5344CB8AC3E}">
        <p14:creationId xmlns:p14="http://schemas.microsoft.com/office/powerpoint/2010/main" val="23005615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6909" y="1412776"/>
            <a:ext cx="8136903" cy="923330"/>
          </a:xfrm>
          <a:prstGeom prst="rect">
            <a:avLst/>
          </a:prstGeom>
          <a:noFill/>
        </p:spPr>
        <p:txBody>
          <a:bodyPr wrap="square" rtlCol="0">
            <a:spAutoFit/>
          </a:bodyPr>
          <a:lstStyle/>
          <a:p>
            <a:r>
              <a:rPr lang="en-GB" dirty="0" smtClean="0">
                <a:solidFill>
                  <a:schemeClr val="tx1"/>
                </a:solidFill>
              </a:rPr>
              <a:t>Same procedure of summing resolving vectors. The merit function is now an ellipsoid in the new basis.</a:t>
            </a:r>
          </a:p>
          <a:p>
            <a:endParaRPr lang="en-GB" dirty="0">
              <a:solidFill>
                <a:schemeClr val="tx1"/>
              </a:solidFill>
            </a:endParaRPr>
          </a:p>
        </p:txBody>
      </p:sp>
      <p:pic>
        <p:nvPicPr>
          <p:cNvPr id="86019" name="Picture 3"/>
          <p:cNvPicPr>
            <a:picLocks noChangeAspect="1" noChangeArrowheads="1"/>
          </p:cNvPicPr>
          <p:nvPr/>
        </p:nvPicPr>
        <p:blipFill>
          <a:blip r:embed="rId2" cstate="print"/>
          <a:srcRect/>
          <a:stretch>
            <a:fillRect/>
          </a:stretch>
        </p:blipFill>
        <p:spPr bwMode="auto">
          <a:xfrm>
            <a:off x="3587229" y="2132858"/>
            <a:ext cx="2286000" cy="714375"/>
          </a:xfrm>
          <a:prstGeom prst="rect">
            <a:avLst/>
          </a:prstGeom>
          <a:noFill/>
          <a:ln w="9525">
            <a:noFill/>
            <a:miter lim="800000"/>
            <a:headEnd/>
            <a:tailEnd/>
          </a:ln>
        </p:spPr>
      </p:pic>
      <p:sp>
        <p:nvSpPr>
          <p:cNvPr id="7" name="TextBox 6"/>
          <p:cNvSpPr txBox="1"/>
          <p:nvPr/>
        </p:nvSpPr>
        <p:spPr>
          <a:xfrm>
            <a:off x="706909" y="2996952"/>
            <a:ext cx="8280919" cy="369332"/>
          </a:xfrm>
          <a:prstGeom prst="rect">
            <a:avLst/>
          </a:prstGeom>
          <a:noFill/>
        </p:spPr>
        <p:txBody>
          <a:bodyPr wrap="square" rtlCol="0">
            <a:spAutoFit/>
          </a:bodyPr>
          <a:lstStyle/>
          <a:p>
            <a:r>
              <a:rPr lang="en-GB" dirty="0" smtClean="0">
                <a:solidFill>
                  <a:schemeClr val="tx1"/>
                </a:solidFill>
              </a:rPr>
              <a:t>In 2D we then select the best points within quadrants around the star.</a:t>
            </a:r>
            <a:endParaRPr lang="en-GB" dirty="0">
              <a:solidFill>
                <a:schemeClr val="tx1"/>
              </a:solidFill>
            </a:endParaRPr>
          </a:p>
        </p:txBody>
      </p:sp>
      <p:pic>
        <p:nvPicPr>
          <p:cNvPr id="8" name="Picture 5" descr="ss10.jpg"/>
          <p:cNvPicPr>
            <a:picLocks noChangeAspect="1"/>
          </p:cNvPicPr>
          <p:nvPr/>
        </p:nvPicPr>
        <p:blipFill>
          <a:blip r:embed="rId3" cstate="print"/>
          <a:srcRect/>
          <a:stretch>
            <a:fillRect/>
          </a:stretch>
        </p:blipFill>
        <p:spPr bwMode="auto">
          <a:xfrm>
            <a:off x="1354981" y="3717032"/>
            <a:ext cx="2813263" cy="1368152"/>
          </a:xfrm>
          <a:prstGeom prst="rect">
            <a:avLst/>
          </a:prstGeom>
          <a:noFill/>
          <a:ln w="9525">
            <a:noFill/>
            <a:miter lim="800000"/>
            <a:headEnd/>
            <a:tailEnd/>
          </a:ln>
        </p:spPr>
      </p:pic>
      <p:sp>
        <p:nvSpPr>
          <p:cNvPr id="9" name="Text Box 1"/>
          <p:cNvSpPr txBox="1">
            <a:spLocks noChangeArrowheads="1"/>
          </p:cNvSpPr>
          <p:nvPr/>
        </p:nvSpPr>
        <p:spPr bwMode="auto">
          <a:xfrm>
            <a:off x="634902" y="908720"/>
            <a:ext cx="5544616" cy="463846"/>
          </a:xfrm>
          <a:prstGeom prst="rect">
            <a:avLst/>
          </a:prstGeom>
          <a:noFill/>
          <a:ln w="9525">
            <a:noFill/>
            <a:round/>
            <a:headEnd/>
            <a:tailEnd/>
          </a:ln>
        </p:spPr>
        <p:txBody>
          <a:bodyPr wrap="squar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16165D"/>
                </a:solidFill>
                <a:latin typeface="Calibri" pitchFamily="32" charset="0"/>
              </a:rPr>
              <a:t>Selecting the points</a:t>
            </a:r>
            <a:endParaRPr lang="en-GB" sz="2400" b="1" dirty="0">
              <a:solidFill>
                <a:srgbClr val="16165D"/>
              </a:solidFill>
              <a:latin typeface="Calibri" pitchFamily="32" charset="0"/>
            </a:endParaRPr>
          </a:p>
        </p:txBody>
      </p:sp>
      <p:sp>
        <p:nvSpPr>
          <p:cNvPr id="10" name="TextBox 9"/>
          <p:cNvSpPr txBox="1"/>
          <p:nvPr/>
        </p:nvSpPr>
        <p:spPr>
          <a:xfrm>
            <a:off x="778918" y="5229201"/>
            <a:ext cx="7416824" cy="1200329"/>
          </a:xfrm>
          <a:prstGeom prst="rect">
            <a:avLst/>
          </a:prstGeom>
          <a:noFill/>
        </p:spPr>
        <p:txBody>
          <a:bodyPr wrap="square" rtlCol="0">
            <a:spAutoFit/>
          </a:bodyPr>
          <a:lstStyle/>
          <a:p>
            <a:r>
              <a:rPr lang="en-GB" dirty="0" smtClean="0">
                <a:solidFill>
                  <a:schemeClr val="tx1"/>
                </a:solidFill>
              </a:rPr>
              <a:t>In 3D there is a cone pointing in each direction of “non anisotropy”, which is divided into quadrants. The remaining sectors are also split into quadrants in the plane of anisotropy – 12 sectors and 26 points in total are selected.</a:t>
            </a:r>
            <a:endParaRPr lang="en-GB" dirty="0">
              <a:solidFill>
                <a:schemeClr val="tx1"/>
              </a:solidFill>
            </a:endParaRPr>
          </a:p>
        </p:txBody>
      </p:sp>
      <p:cxnSp>
        <p:nvCxnSpPr>
          <p:cNvPr id="12" name="Straight Arrow Connector 11"/>
          <p:cNvCxnSpPr/>
          <p:nvPr/>
        </p:nvCxnSpPr>
        <p:spPr bwMode="auto">
          <a:xfrm rot="5400000" flipH="1" flipV="1">
            <a:off x="6107509" y="4293097"/>
            <a:ext cx="1440160" cy="1588"/>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14" name="Straight Arrow Connector 13"/>
          <p:cNvCxnSpPr/>
          <p:nvPr/>
        </p:nvCxnSpPr>
        <p:spPr bwMode="auto">
          <a:xfrm>
            <a:off x="5459437" y="4293096"/>
            <a:ext cx="2736304" cy="1588"/>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16" name="Straight Connector 15"/>
          <p:cNvCxnSpPr/>
          <p:nvPr/>
        </p:nvCxnSpPr>
        <p:spPr bwMode="auto">
          <a:xfrm>
            <a:off x="5531444" y="3717032"/>
            <a:ext cx="1296938" cy="576064"/>
          </a:xfrm>
          <a:prstGeom prst="line">
            <a:avLst/>
          </a:prstGeom>
          <a:solidFill>
            <a:srgbClr val="00B8FF"/>
          </a:solidFill>
          <a:ln w="9525" cap="flat" cmpd="sng" algn="ctr">
            <a:solidFill>
              <a:srgbClr val="FF0000"/>
            </a:solidFill>
            <a:prstDash val="solid"/>
            <a:round/>
            <a:headEnd type="none" w="med" len="med"/>
            <a:tailEnd type="none" w="med" len="med"/>
          </a:ln>
          <a:effectLst/>
        </p:spPr>
      </p:cxnSp>
      <p:cxnSp>
        <p:nvCxnSpPr>
          <p:cNvPr id="18" name="Straight Connector 17"/>
          <p:cNvCxnSpPr/>
          <p:nvPr/>
        </p:nvCxnSpPr>
        <p:spPr bwMode="auto">
          <a:xfrm flipV="1">
            <a:off x="5530652" y="4293096"/>
            <a:ext cx="1297732" cy="437528"/>
          </a:xfrm>
          <a:prstGeom prst="line">
            <a:avLst/>
          </a:prstGeom>
          <a:solidFill>
            <a:srgbClr val="00B8FF"/>
          </a:solidFill>
          <a:ln w="9525" cap="flat" cmpd="sng" algn="ctr">
            <a:solidFill>
              <a:srgbClr val="FF0000"/>
            </a:solidFill>
            <a:prstDash val="solid"/>
            <a:round/>
            <a:headEnd type="none" w="med" len="med"/>
            <a:tailEnd type="none" w="med" len="med"/>
          </a:ln>
          <a:effectLst/>
        </p:spPr>
      </p:cxnSp>
      <p:sp>
        <p:nvSpPr>
          <p:cNvPr id="19" name="TextBox 18"/>
          <p:cNvSpPr txBox="1"/>
          <p:nvPr/>
        </p:nvSpPr>
        <p:spPr>
          <a:xfrm>
            <a:off x="6323533" y="3429001"/>
            <a:ext cx="426720" cy="369332"/>
          </a:xfrm>
          <a:prstGeom prst="rect">
            <a:avLst/>
          </a:prstGeom>
          <a:noFill/>
        </p:spPr>
        <p:txBody>
          <a:bodyPr wrap="square" rtlCol="0">
            <a:spAutoFit/>
          </a:bodyPr>
          <a:lstStyle/>
          <a:p>
            <a:r>
              <a:rPr lang="en-GB" dirty="0" smtClean="0">
                <a:solidFill>
                  <a:schemeClr val="tx1"/>
                </a:solidFill>
              </a:rPr>
              <a:t>Ƞ</a:t>
            </a:r>
            <a:r>
              <a:rPr lang="en-GB" sz="1100" dirty="0" smtClean="0">
                <a:solidFill>
                  <a:schemeClr val="tx1"/>
                </a:solidFill>
              </a:rPr>
              <a:t>1</a:t>
            </a:r>
            <a:endParaRPr lang="en-GB" dirty="0"/>
          </a:p>
        </p:txBody>
      </p:sp>
      <p:sp>
        <p:nvSpPr>
          <p:cNvPr id="20" name="TextBox 19"/>
          <p:cNvSpPr txBox="1"/>
          <p:nvPr/>
        </p:nvSpPr>
        <p:spPr>
          <a:xfrm>
            <a:off x="8195741" y="4077072"/>
            <a:ext cx="648072" cy="369332"/>
          </a:xfrm>
          <a:prstGeom prst="rect">
            <a:avLst/>
          </a:prstGeom>
          <a:noFill/>
        </p:spPr>
        <p:txBody>
          <a:bodyPr wrap="square" rtlCol="0">
            <a:spAutoFit/>
          </a:bodyPr>
          <a:lstStyle/>
          <a:p>
            <a:r>
              <a:rPr lang="en-GB" dirty="0" smtClean="0">
                <a:solidFill>
                  <a:schemeClr val="tx1"/>
                </a:solidFill>
              </a:rPr>
              <a:t>Ƞ</a:t>
            </a:r>
            <a:r>
              <a:rPr lang="en-GB" sz="1200" dirty="0" smtClean="0">
                <a:solidFill>
                  <a:schemeClr val="tx1"/>
                </a:solidFill>
              </a:rPr>
              <a:t>3</a:t>
            </a:r>
            <a:endParaRPr lang="en-GB" dirty="0"/>
          </a:p>
        </p:txBody>
      </p:sp>
      <p:cxnSp>
        <p:nvCxnSpPr>
          <p:cNvPr id="28" name="Straight Arrow Connector 27"/>
          <p:cNvCxnSpPr/>
          <p:nvPr/>
        </p:nvCxnSpPr>
        <p:spPr bwMode="auto">
          <a:xfrm rot="5400000">
            <a:off x="6035501" y="3717032"/>
            <a:ext cx="1440160" cy="1296144"/>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13" name="Oval 12"/>
          <p:cNvSpPr/>
          <p:nvPr/>
        </p:nvSpPr>
        <p:spPr bwMode="auto">
          <a:xfrm>
            <a:off x="5508001" y="3717032"/>
            <a:ext cx="45719" cy="1013592"/>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cs typeface="Arial" charset="0"/>
            </a:endParaRPr>
          </a:p>
        </p:txBody>
      </p:sp>
      <p:grpSp>
        <p:nvGrpSpPr>
          <p:cNvPr id="15" name="Group 14"/>
          <p:cNvGrpSpPr/>
          <p:nvPr/>
        </p:nvGrpSpPr>
        <p:grpSpPr>
          <a:xfrm rot="10800000">
            <a:off x="6809821" y="3846120"/>
            <a:ext cx="1320383" cy="1013592"/>
            <a:chOff x="5660400" y="3869432"/>
            <a:chExt cx="1320383" cy="1013592"/>
          </a:xfrm>
        </p:grpSpPr>
        <p:cxnSp>
          <p:nvCxnSpPr>
            <p:cNvPr id="27" name="Straight Connector 26"/>
            <p:cNvCxnSpPr/>
            <p:nvPr/>
          </p:nvCxnSpPr>
          <p:spPr bwMode="auto">
            <a:xfrm>
              <a:off x="5683845" y="3869432"/>
              <a:ext cx="1296938" cy="576064"/>
            </a:xfrm>
            <a:prstGeom prst="line">
              <a:avLst/>
            </a:prstGeom>
            <a:solidFill>
              <a:srgbClr val="00B8FF"/>
            </a:solidFill>
            <a:ln w="9525" cap="flat" cmpd="sng" algn="ctr">
              <a:solidFill>
                <a:srgbClr val="FF0000"/>
              </a:solidFill>
              <a:prstDash val="solid"/>
              <a:round/>
              <a:headEnd type="none" w="med" len="med"/>
              <a:tailEnd type="none" w="med" len="med"/>
            </a:ln>
            <a:effectLst/>
          </p:spPr>
        </p:cxnSp>
        <p:cxnSp>
          <p:nvCxnSpPr>
            <p:cNvPr id="29" name="Straight Connector 28"/>
            <p:cNvCxnSpPr/>
            <p:nvPr/>
          </p:nvCxnSpPr>
          <p:spPr bwMode="auto">
            <a:xfrm flipV="1">
              <a:off x="5683051" y="4445496"/>
              <a:ext cx="1297732" cy="437528"/>
            </a:xfrm>
            <a:prstGeom prst="line">
              <a:avLst/>
            </a:prstGeom>
            <a:solidFill>
              <a:srgbClr val="00B8FF"/>
            </a:solidFill>
            <a:ln w="9525" cap="flat" cmpd="sng" algn="ctr">
              <a:solidFill>
                <a:srgbClr val="FF0000"/>
              </a:solidFill>
              <a:prstDash val="solid"/>
              <a:round/>
              <a:headEnd type="none" w="med" len="med"/>
              <a:tailEnd type="none" w="med" len="med"/>
            </a:ln>
            <a:effectLst/>
          </p:spPr>
        </p:cxnSp>
        <p:sp>
          <p:nvSpPr>
            <p:cNvPr id="30" name="Oval 29"/>
            <p:cNvSpPr/>
            <p:nvPr/>
          </p:nvSpPr>
          <p:spPr bwMode="auto">
            <a:xfrm>
              <a:off x="5660400" y="3869432"/>
              <a:ext cx="45719" cy="1013592"/>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cs typeface="Arial" charset="0"/>
              </a:endParaRPr>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634902" y="836714"/>
            <a:ext cx="3352800" cy="460375"/>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16165D"/>
                </a:solidFill>
                <a:latin typeface="Calibri" pitchFamily="32" charset="0"/>
              </a:rPr>
              <a:t>Latest results</a:t>
            </a:r>
            <a:endParaRPr lang="en-GB" sz="2400" b="1" dirty="0">
              <a:solidFill>
                <a:srgbClr val="16165D"/>
              </a:solidFill>
              <a:latin typeface="Calibri" pitchFamily="32" charset="0"/>
            </a:endParaRPr>
          </a:p>
        </p:txBody>
      </p:sp>
      <p:sp>
        <p:nvSpPr>
          <p:cNvPr id="4" name="TextBox 3"/>
          <p:cNvSpPr txBox="1"/>
          <p:nvPr/>
        </p:nvSpPr>
        <p:spPr>
          <a:xfrm>
            <a:off x="655863" y="1297088"/>
            <a:ext cx="8496945" cy="923330"/>
          </a:xfrm>
          <a:prstGeom prst="rect">
            <a:avLst/>
          </a:prstGeom>
          <a:noFill/>
        </p:spPr>
        <p:txBody>
          <a:bodyPr wrap="square" rtlCol="0">
            <a:spAutoFit/>
          </a:bodyPr>
          <a:lstStyle/>
          <a:p>
            <a:r>
              <a:rPr lang="en-GB" dirty="0" smtClean="0">
                <a:solidFill>
                  <a:schemeClr val="tx1"/>
                </a:solidFill>
              </a:rPr>
              <a:t>Used the stencil selection on the </a:t>
            </a:r>
            <a:r>
              <a:rPr lang="en-GB" dirty="0" err="1" smtClean="0">
                <a:solidFill>
                  <a:schemeClr val="tx1"/>
                </a:solidFill>
              </a:rPr>
              <a:t>Goland</a:t>
            </a:r>
            <a:r>
              <a:rPr lang="en-GB" dirty="0" smtClean="0">
                <a:solidFill>
                  <a:schemeClr val="tx1"/>
                </a:solidFill>
              </a:rPr>
              <a:t> wing on its own. Euler results are compared with the solution obtained using the original grid connectivity in PML and a simple nearest neighbour algorithm.</a:t>
            </a:r>
          </a:p>
        </p:txBody>
      </p:sp>
      <p:sp>
        <p:nvSpPr>
          <p:cNvPr id="8" name="TextBox 7"/>
          <p:cNvSpPr txBox="1"/>
          <p:nvPr/>
        </p:nvSpPr>
        <p:spPr>
          <a:xfrm>
            <a:off x="547679" y="5975246"/>
            <a:ext cx="8496945" cy="369332"/>
          </a:xfrm>
          <a:prstGeom prst="rect">
            <a:avLst/>
          </a:prstGeom>
          <a:noFill/>
        </p:spPr>
        <p:txBody>
          <a:bodyPr wrap="square" rtlCol="0">
            <a:spAutoFit/>
          </a:bodyPr>
          <a:lstStyle/>
          <a:p>
            <a:r>
              <a:rPr lang="en-GB" dirty="0" smtClean="0">
                <a:solidFill>
                  <a:schemeClr val="tx1"/>
                </a:solidFill>
              </a:rPr>
              <a:t>Mach 0.9 and slice at 15% of span length from the root.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679" y="2165246"/>
            <a:ext cx="4261031" cy="378904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3425" y="2165246"/>
            <a:ext cx="4261032" cy="378904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tore.jpg"/>
          <p:cNvPicPr>
            <a:picLocks noChangeAspect="1"/>
          </p:cNvPicPr>
          <p:nvPr/>
        </p:nvPicPr>
        <p:blipFill>
          <a:blip r:embed="rId3" cstate="print"/>
          <a:stretch>
            <a:fillRect/>
          </a:stretch>
        </p:blipFill>
        <p:spPr>
          <a:xfrm>
            <a:off x="4873233" y="2132858"/>
            <a:ext cx="4631968" cy="4075437"/>
          </a:xfrm>
          <a:prstGeom prst="rect">
            <a:avLst/>
          </a:prstGeom>
        </p:spPr>
      </p:pic>
      <p:sp>
        <p:nvSpPr>
          <p:cNvPr id="37890" name="Text Box 1"/>
          <p:cNvSpPr txBox="1">
            <a:spLocks noChangeArrowheads="1"/>
          </p:cNvSpPr>
          <p:nvPr/>
        </p:nvSpPr>
        <p:spPr bwMode="auto">
          <a:xfrm>
            <a:off x="634902" y="836714"/>
            <a:ext cx="3352800" cy="460375"/>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16165D"/>
                </a:solidFill>
                <a:latin typeface="Calibri" pitchFamily="32" charset="0"/>
              </a:rPr>
              <a:t>3D sample test case</a:t>
            </a:r>
            <a:endParaRPr lang="en-GB" sz="2400" b="1" dirty="0">
              <a:solidFill>
                <a:srgbClr val="16165D"/>
              </a:solidFill>
              <a:latin typeface="Calibri" pitchFamily="32" charset="0"/>
            </a:endParaRPr>
          </a:p>
        </p:txBody>
      </p:sp>
      <p:sp>
        <p:nvSpPr>
          <p:cNvPr id="37891" name="Text Box 2"/>
          <p:cNvSpPr txBox="1">
            <a:spLocks noChangeArrowheads="1"/>
          </p:cNvSpPr>
          <p:nvPr/>
        </p:nvSpPr>
        <p:spPr bwMode="auto">
          <a:xfrm>
            <a:off x="706909" y="1340768"/>
            <a:ext cx="7848600" cy="648512"/>
          </a:xfrm>
          <a:prstGeom prst="rect">
            <a:avLst/>
          </a:prstGeom>
          <a:noFill/>
          <a:ln w="9525">
            <a:noFill/>
            <a:round/>
            <a:headEnd/>
            <a:tailEnd/>
          </a:ln>
        </p:spPr>
        <p:txBody>
          <a:bodyPr lIns="90000" tIns="46800" rIns="90000" bIns="46800">
            <a:spAutoFit/>
          </a:bodyPr>
          <a:lstStyle/>
          <a:p>
            <a:pPr>
              <a:spcBef>
                <a:spcPts val="11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00"/>
                </a:solidFill>
              </a:rPr>
              <a:t>Overlap the meshes for the </a:t>
            </a:r>
            <a:r>
              <a:rPr lang="en-GB" dirty="0" err="1" smtClean="0">
                <a:solidFill>
                  <a:srgbClr val="000000"/>
                </a:solidFill>
              </a:rPr>
              <a:t>Goland</a:t>
            </a:r>
            <a:r>
              <a:rPr lang="en-GB" dirty="0" smtClean="0">
                <a:solidFill>
                  <a:srgbClr val="000000"/>
                </a:solidFill>
              </a:rPr>
              <a:t> wing (187523 points) shown before and a simple store geometry (62623 points).</a:t>
            </a:r>
            <a:endParaRPr lang="en-GB" dirty="0">
              <a:solidFill>
                <a:srgbClr val="000000"/>
              </a:solidFill>
            </a:endParaRPr>
          </a:p>
        </p:txBody>
      </p:sp>
      <p:pic>
        <p:nvPicPr>
          <p:cNvPr id="7" name="Picture 6" descr="wing.jpg"/>
          <p:cNvPicPr>
            <a:picLocks noChangeAspect="1"/>
          </p:cNvPicPr>
          <p:nvPr/>
        </p:nvPicPr>
        <p:blipFill>
          <a:blip r:embed="rId4" cstate="print"/>
          <a:stretch>
            <a:fillRect/>
          </a:stretch>
        </p:blipFill>
        <p:spPr>
          <a:xfrm>
            <a:off x="418878" y="2132858"/>
            <a:ext cx="4541062" cy="3999831"/>
          </a:xfrm>
          <a:prstGeom prst="rect">
            <a:avLst/>
          </a:prstGeom>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634902" y="836714"/>
            <a:ext cx="3352800" cy="460375"/>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16165D"/>
                </a:solidFill>
                <a:latin typeface="Calibri" pitchFamily="32" charset="0"/>
              </a:rPr>
              <a:t>Latest results</a:t>
            </a:r>
            <a:endParaRPr lang="en-GB" sz="2400" b="1" dirty="0">
              <a:solidFill>
                <a:srgbClr val="16165D"/>
              </a:solidFill>
              <a:latin typeface="Calibri" pitchFamily="32" charset="0"/>
            </a:endParaRPr>
          </a:p>
        </p:txBody>
      </p:sp>
      <p:sp>
        <p:nvSpPr>
          <p:cNvPr id="4" name="TextBox 3"/>
          <p:cNvSpPr txBox="1"/>
          <p:nvPr/>
        </p:nvSpPr>
        <p:spPr>
          <a:xfrm>
            <a:off x="562893" y="1340770"/>
            <a:ext cx="8496945" cy="646331"/>
          </a:xfrm>
          <a:prstGeom prst="rect">
            <a:avLst/>
          </a:prstGeom>
          <a:noFill/>
        </p:spPr>
        <p:txBody>
          <a:bodyPr wrap="square" rtlCol="0">
            <a:spAutoFit/>
          </a:bodyPr>
          <a:lstStyle/>
          <a:p>
            <a:r>
              <a:rPr lang="en-GB" dirty="0" smtClean="0">
                <a:solidFill>
                  <a:schemeClr val="tx1"/>
                </a:solidFill>
              </a:rPr>
              <a:t>Store release test case converges in a first order simulation.</a:t>
            </a:r>
          </a:p>
          <a:p>
            <a:r>
              <a:rPr lang="en-GB" dirty="0" err="1" smtClean="0">
                <a:solidFill>
                  <a:schemeClr val="tx1"/>
                </a:solidFill>
              </a:rPr>
              <a:t>Inviscid</a:t>
            </a:r>
            <a:r>
              <a:rPr lang="en-GB" dirty="0" smtClean="0">
                <a:solidFill>
                  <a:schemeClr val="tx1"/>
                </a:solidFill>
              </a:rPr>
              <a:t> pressure contours at Mach 0.8 and 0° angle of attack.</a:t>
            </a:r>
          </a:p>
        </p:txBody>
      </p:sp>
      <p:pic>
        <p:nvPicPr>
          <p:cNvPr id="5" name="Picture 4" descr="drop.jpg"/>
          <p:cNvPicPr>
            <a:picLocks noChangeAspect="1"/>
          </p:cNvPicPr>
          <p:nvPr/>
        </p:nvPicPr>
        <p:blipFill>
          <a:blip r:embed="rId2" cstate="print"/>
          <a:stretch>
            <a:fillRect/>
          </a:stretch>
        </p:blipFill>
        <p:spPr>
          <a:xfrm>
            <a:off x="490886" y="2132856"/>
            <a:ext cx="4414589" cy="3888432"/>
          </a:xfrm>
          <a:prstGeom prst="rect">
            <a:avLst/>
          </a:prstGeom>
        </p:spPr>
      </p:pic>
      <p:pic>
        <p:nvPicPr>
          <p:cNvPr id="6" name="Picture 5" descr="drop3.jpg"/>
          <p:cNvPicPr>
            <a:picLocks noChangeAspect="1"/>
          </p:cNvPicPr>
          <p:nvPr/>
        </p:nvPicPr>
        <p:blipFill>
          <a:blip r:embed="rId3" cstate="print"/>
          <a:stretch>
            <a:fillRect/>
          </a:stretch>
        </p:blipFill>
        <p:spPr>
          <a:xfrm>
            <a:off x="5027390" y="2132856"/>
            <a:ext cx="4414589" cy="38884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634902" y="836714"/>
            <a:ext cx="3352800" cy="460375"/>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16165D"/>
                </a:solidFill>
                <a:latin typeface="Calibri" pitchFamily="32" charset="0"/>
              </a:rPr>
              <a:t>Latest results</a:t>
            </a:r>
            <a:endParaRPr lang="en-GB" sz="2400" b="1" dirty="0">
              <a:solidFill>
                <a:srgbClr val="16165D"/>
              </a:solidFill>
              <a:latin typeface="Calibri" pitchFamily="32" charset="0"/>
            </a:endParaRPr>
          </a:p>
        </p:txBody>
      </p:sp>
      <p:sp>
        <p:nvSpPr>
          <p:cNvPr id="4" name="TextBox 3"/>
          <p:cNvSpPr txBox="1"/>
          <p:nvPr/>
        </p:nvSpPr>
        <p:spPr>
          <a:xfrm>
            <a:off x="562893" y="1340770"/>
            <a:ext cx="8496945" cy="646331"/>
          </a:xfrm>
          <a:prstGeom prst="rect">
            <a:avLst/>
          </a:prstGeom>
          <a:noFill/>
        </p:spPr>
        <p:txBody>
          <a:bodyPr wrap="square" rtlCol="0">
            <a:spAutoFit/>
          </a:bodyPr>
          <a:lstStyle/>
          <a:p>
            <a:r>
              <a:rPr lang="en-GB" dirty="0" smtClean="0">
                <a:solidFill>
                  <a:schemeClr val="tx1"/>
                </a:solidFill>
              </a:rPr>
              <a:t>Store release test case converges in a first order simulation.</a:t>
            </a:r>
          </a:p>
          <a:p>
            <a:r>
              <a:rPr lang="en-GB" dirty="0" smtClean="0">
                <a:solidFill>
                  <a:schemeClr val="tx1"/>
                </a:solidFill>
              </a:rPr>
              <a:t>Pressure contours at Mach 0.8 and 0° angle of attack.</a:t>
            </a:r>
          </a:p>
        </p:txBody>
      </p:sp>
      <p:pic>
        <p:nvPicPr>
          <p:cNvPr id="7" name="Picture 6" descr="drop2.jpg"/>
          <p:cNvPicPr>
            <a:picLocks noChangeAspect="1"/>
          </p:cNvPicPr>
          <p:nvPr/>
        </p:nvPicPr>
        <p:blipFill>
          <a:blip r:embed="rId2" cstate="print"/>
          <a:stretch>
            <a:fillRect/>
          </a:stretch>
        </p:blipFill>
        <p:spPr>
          <a:xfrm>
            <a:off x="634901" y="2132856"/>
            <a:ext cx="4251085" cy="3744416"/>
          </a:xfrm>
          <a:prstGeom prst="rect">
            <a:avLst/>
          </a:prstGeom>
        </p:spPr>
      </p:pic>
      <p:pic>
        <p:nvPicPr>
          <p:cNvPr id="8" name="Picture 7" descr="dropconv.jpg"/>
          <p:cNvPicPr>
            <a:picLocks noChangeAspect="1"/>
          </p:cNvPicPr>
          <p:nvPr/>
        </p:nvPicPr>
        <p:blipFill>
          <a:blip r:embed="rId3" cstate="print"/>
          <a:stretch>
            <a:fillRect/>
          </a:stretch>
        </p:blipFill>
        <p:spPr>
          <a:xfrm>
            <a:off x="5027390" y="2132856"/>
            <a:ext cx="4253030" cy="37461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612775" y="762000"/>
            <a:ext cx="5422900" cy="463550"/>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a:solidFill>
                  <a:srgbClr val="16165D"/>
                </a:solidFill>
                <a:latin typeface="Calibri" pitchFamily="32" charset="0"/>
              </a:rPr>
              <a:t>Overview of the </a:t>
            </a:r>
            <a:r>
              <a:rPr lang="en-GB" sz="2400" b="1" dirty="0" err="1">
                <a:solidFill>
                  <a:srgbClr val="16165D"/>
                </a:solidFill>
                <a:latin typeface="Calibri" pitchFamily="32" charset="0"/>
              </a:rPr>
              <a:t>Meshless</a:t>
            </a:r>
            <a:r>
              <a:rPr lang="en-GB" sz="2400" b="1" dirty="0">
                <a:solidFill>
                  <a:srgbClr val="16165D"/>
                </a:solidFill>
                <a:latin typeface="Calibri" pitchFamily="32" charset="0"/>
              </a:rPr>
              <a:t> Method</a:t>
            </a:r>
          </a:p>
        </p:txBody>
      </p:sp>
      <p:sp>
        <p:nvSpPr>
          <p:cNvPr id="12291" name="Text Box 2"/>
          <p:cNvSpPr txBox="1">
            <a:spLocks noChangeArrowheads="1"/>
          </p:cNvSpPr>
          <p:nvPr/>
        </p:nvSpPr>
        <p:spPr bwMode="auto">
          <a:xfrm>
            <a:off x="1260475" y="1958975"/>
            <a:ext cx="7920038" cy="2559050"/>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solidFill>
                <a:srgbClr val="000000"/>
              </a:solidFill>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solidFill>
                <a:srgbClr val="000000"/>
              </a:solidFill>
            </a:endParaRPr>
          </a:p>
        </p:txBody>
      </p:sp>
      <p:sp>
        <p:nvSpPr>
          <p:cNvPr id="12292" name="Text Box 3"/>
          <p:cNvSpPr txBox="1">
            <a:spLocks noChangeArrowheads="1"/>
          </p:cNvSpPr>
          <p:nvPr/>
        </p:nvSpPr>
        <p:spPr bwMode="auto">
          <a:xfrm>
            <a:off x="706438" y="1628777"/>
            <a:ext cx="3529012" cy="366713"/>
          </a:xfrm>
          <a:prstGeom prst="rect">
            <a:avLst/>
          </a:prstGeom>
          <a:noFill/>
          <a:ln w="9525">
            <a:noFill/>
            <a:round/>
            <a:headEnd/>
            <a:tailEnd/>
          </a:ln>
        </p:spPr>
        <p:txBody>
          <a:bodyPr wrap="none" anchor="ctr"/>
          <a:lstStyle/>
          <a:p>
            <a:endParaRPr lang="en-US"/>
          </a:p>
        </p:txBody>
      </p:sp>
      <p:sp>
        <p:nvSpPr>
          <p:cNvPr id="12293" name="Text Box 4"/>
          <p:cNvSpPr txBox="1">
            <a:spLocks noChangeArrowheads="1"/>
          </p:cNvSpPr>
          <p:nvPr/>
        </p:nvSpPr>
        <p:spPr bwMode="auto">
          <a:xfrm>
            <a:off x="706910" y="4509122"/>
            <a:ext cx="7993062" cy="925513"/>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solidFill>
                  <a:srgbClr val="000000"/>
                </a:solidFill>
              </a:rPr>
              <a:t>For a least squares scheme then we require that there are more points than monomials (</a:t>
            </a:r>
            <a:r>
              <a:rPr lang="en-GB" dirty="0" err="1">
                <a:solidFill>
                  <a:srgbClr val="000000"/>
                </a:solidFill>
              </a:rPr>
              <a:t>ie</a:t>
            </a:r>
            <a:r>
              <a:rPr lang="en-GB" dirty="0">
                <a:solidFill>
                  <a:srgbClr val="000000"/>
                </a:solidFill>
              </a:rPr>
              <a:t> </a:t>
            </a:r>
            <a:r>
              <a:rPr lang="en-GB" dirty="0" err="1">
                <a:solidFill>
                  <a:srgbClr val="000000"/>
                </a:solidFill>
              </a:rPr>
              <a:t>n≥m</a:t>
            </a:r>
            <a:r>
              <a:rPr lang="en-GB" dirty="0">
                <a:solidFill>
                  <a:srgbClr val="000000"/>
                </a:solidFill>
              </a:rPr>
              <a:t>) so the system is over-determined. Then solve the normal equations: </a:t>
            </a:r>
          </a:p>
        </p:txBody>
      </p:sp>
      <p:sp>
        <p:nvSpPr>
          <p:cNvPr id="12294" name="Text Box 5"/>
          <p:cNvSpPr txBox="1">
            <a:spLocks noChangeArrowheads="1"/>
          </p:cNvSpPr>
          <p:nvPr/>
        </p:nvSpPr>
        <p:spPr bwMode="auto">
          <a:xfrm>
            <a:off x="634902" y="1340768"/>
            <a:ext cx="7993062" cy="368300"/>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solidFill>
                  <a:srgbClr val="000000"/>
                </a:solidFill>
              </a:rPr>
              <a:t>We can write the function as</a:t>
            </a:r>
          </a:p>
        </p:txBody>
      </p:sp>
      <p:sp>
        <p:nvSpPr>
          <p:cNvPr id="12295" name="Text Box 6"/>
          <p:cNvSpPr txBox="1">
            <a:spLocks noChangeArrowheads="1"/>
          </p:cNvSpPr>
          <p:nvPr/>
        </p:nvSpPr>
        <p:spPr bwMode="auto">
          <a:xfrm>
            <a:off x="706909" y="2636912"/>
            <a:ext cx="7993063" cy="368300"/>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solidFill>
                  <a:srgbClr val="000000"/>
                </a:solidFill>
              </a:rPr>
              <a:t>where p(x) is a vector of base monomials</a:t>
            </a:r>
          </a:p>
        </p:txBody>
      </p:sp>
      <p:sp>
        <p:nvSpPr>
          <p:cNvPr id="12296" name="Text Box 7"/>
          <p:cNvSpPr txBox="1">
            <a:spLocks noChangeArrowheads="1"/>
          </p:cNvSpPr>
          <p:nvPr/>
        </p:nvSpPr>
        <p:spPr bwMode="auto">
          <a:xfrm>
            <a:off x="706909" y="3501009"/>
            <a:ext cx="7993063" cy="340735"/>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a:solidFill>
                  <a:srgbClr val="000000"/>
                </a:solidFill>
              </a:rPr>
              <a:t>and </a:t>
            </a:r>
            <a:r>
              <a:rPr lang="el-GR" sz="1600" dirty="0">
                <a:solidFill>
                  <a:srgbClr val="000000"/>
                </a:solidFill>
                <a:cs typeface="Times New Roman" pitchFamily="16" charset="0"/>
              </a:rPr>
              <a:t>α</a:t>
            </a:r>
            <a:r>
              <a:rPr lang="en-GB" sz="1600" dirty="0">
                <a:solidFill>
                  <a:srgbClr val="000000"/>
                </a:solidFill>
                <a:cs typeface="Times New Roman" pitchFamily="16" charset="0"/>
              </a:rPr>
              <a:t> is the vector of coefficients that must be determined</a:t>
            </a:r>
          </a:p>
        </p:txBody>
      </p:sp>
      <p:pic>
        <p:nvPicPr>
          <p:cNvPr id="12297" name="Picture 9"/>
          <p:cNvPicPr>
            <a:picLocks noChangeAspect="1" noChangeArrowheads="1"/>
          </p:cNvPicPr>
          <p:nvPr/>
        </p:nvPicPr>
        <p:blipFill>
          <a:blip r:embed="rId3" cstate="print"/>
          <a:srcRect/>
          <a:stretch>
            <a:fillRect/>
          </a:stretch>
        </p:blipFill>
        <p:spPr bwMode="auto">
          <a:xfrm>
            <a:off x="2291086" y="3068960"/>
            <a:ext cx="1843087" cy="446088"/>
          </a:xfrm>
          <a:prstGeom prst="rect">
            <a:avLst/>
          </a:prstGeom>
          <a:noFill/>
          <a:ln w="9525">
            <a:noFill/>
            <a:round/>
            <a:headEnd/>
            <a:tailEnd/>
          </a:ln>
        </p:spPr>
      </p:pic>
      <p:pic>
        <p:nvPicPr>
          <p:cNvPr id="12298" name="Picture 10"/>
          <p:cNvPicPr>
            <a:picLocks noChangeAspect="1" noChangeArrowheads="1"/>
          </p:cNvPicPr>
          <p:nvPr/>
        </p:nvPicPr>
        <p:blipFill>
          <a:blip r:embed="rId4" cstate="print"/>
          <a:srcRect/>
          <a:stretch>
            <a:fillRect/>
          </a:stretch>
        </p:blipFill>
        <p:spPr bwMode="auto">
          <a:xfrm>
            <a:off x="2075062" y="3933058"/>
            <a:ext cx="2592387" cy="460375"/>
          </a:xfrm>
          <a:prstGeom prst="rect">
            <a:avLst/>
          </a:prstGeom>
          <a:noFill/>
          <a:ln w="9525">
            <a:noFill/>
            <a:round/>
            <a:headEnd/>
            <a:tailEnd/>
          </a:ln>
        </p:spPr>
      </p:pic>
      <p:pic>
        <p:nvPicPr>
          <p:cNvPr id="12299" name="Picture 13" descr="normal.jpg"/>
          <p:cNvPicPr>
            <a:picLocks noChangeAspect="1"/>
          </p:cNvPicPr>
          <p:nvPr/>
        </p:nvPicPr>
        <p:blipFill>
          <a:blip r:embed="rId5" cstate="print"/>
          <a:srcRect/>
          <a:stretch>
            <a:fillRect/>
          </a:stretch>
        </p:blipFill>
        <p:spPr bwMode="auto">
          <a:xfrm>
            <a:off x="3803254" y="5373218"/>
            <a:ext cx="2376488" cy="604837"/>
          </a:xfrm>
          <a:prstGeom prst="rect">
            <a:avLst/>
          </a:prstGeom>
          <a:noFill/>
          <a:ln w="9525">
            <a:noFill/>
            <a:miter lim="800000"/>
            <a:headEnd/>
            <a:tailEnd/>
          </a:ln>
        </p:spPr>
      </p:pic>
      <p:pic>
        <p:nvPicPr>
          <p:cNvPr id="12300" name="Picture 15" descr="func.jpg"/>
          <p:cNvPicPr>
            <a:picLocks noChangeAspect="1"/>
          </p:cNvPicPr>
          <p:nvPr/>
        </p:nvPicPr>
        <p:blipFill>
          <a:blip r:embed="rId6" cstate="print"/>
          <a:srcRect/>
          <a:stretch>
            <a:fillRect/>
          </a:stretch>
        </p:blipFill>
        <p:spPr bwMode="auto">
          <a:xfrm>
            <a:off x="635000" y="1628777"/>
            <a:ext cx="5473700" cy="854075"/>
          </a:xfrm>
          <a:prstGeom prst="rect">
            <a:avLst/>
          </a:prstGeom>
          <a:noFill/>
          <a:ln w="9525">
            <a:noFill/>
            <a:miter lim="800000"/>
            <a:headEnd/>
            <a:tailEnd/>
          </a:ln>
        </p:spPr>
      </p:pic>
      <p:pic>
        <p:nvPicPr>
          <p:cNvPr id="12301" name="Picture 13" descr="rs.jpg"/>
          <p:cNvPicPr>
            <a:picLocks noChangeAspect="1"/>
          </p:cNvPicPr>
          <p:nvPr/>
        </p:nvPicPr>
        <p:blipFill>
          <a:blip r:embed="rId7" cstate="print"/>
          <a:srcRect/>
          <a:stretch>
            <a:fillRect/>
          </a:stretch>
        </p:blipFill>
        <p:spPr bwMode="auto">
          <a:xfrm>
            <a:off x="6323014" y="981075"/>
            <a:ext cx="3400425" cy="245745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dstore1.jpg"/>
          <p:cNvPicPr>
            <a:picLocks noChangeAspect="1"/>
          </p:cNvPicPr>
          <p:nvPr/>
        </p:nvPicPr>
        <p:blipFill>
          <a:blip r:embed="rId2" cstate="print"/>
          <a:stretch>
            <a:fillRect/>
          </a:stretch>
        </p:blipFill>
        <p:spPr>
          <a:xfrm>
            <a:off x="562893" y="1578213"/>
            <a:ext cx="4104456" cy="3615263"/>
          </a:xfrm>
          <a:prstGeom prst="rect">
            <a:avLst/>
          </a:prstGeom>
        </p:spPr>
      </p:pic>
      <p:pic>
        <p:nvPicPr>
          <p:cNvPr id="3" name="Picture 2" descr="3dstore2.jpg"/>
          <p:cNvPicPr>
            <a:picLocks noChangeAspect="1"/>
          </p:cNvPicPr>
          <p:nvPr/>
        </p:nvPicPr>
        <p:blipFill>
          <a:blip r:embed="rId3" cstate="print"/>
          <a:stretch>
            <a:fillRect/>
          </a:stretch>
        </p:blipFill>
        <p:spPr>
          <a:xfrm>
            <a:off x="5171404" y="1593076"/>
            <a:ext cx="4087583" cy="3600400"/>
          </a:xfrm>
          <a:prstGeom prst="rect">
            <a:avLst/>
          </a:prstGeom>
        </p:spPr>
      </p:pic>
      <p:sp>
        <p:nvSpPr>
          <p:cNvPr id="4" name="TextBox 3"/>
          <p:cNvSpPr txBox="1"/>
          <p:nvPr/>
        </p:nvSpPr>
        <p:spPr>
          <a:xfrm>
            <a:off x="490885" y="908721"/>
            <a:ext cx="8496945" cy="646331"/>
          </a:xfrm>
          <a:prstGeom prst="rect">
            <a:avLst/>
          </a:prstGeom>
          <a:noFill/>
        </p:spPr>
        <p:txBody>
          <a:bodyPr wrap="square" rtlCol="0">
            <a:spAutoFit/>
          </a:bodyPr>
          <a:lstStyle/>
          <a:p>
            <a:r>
              <a:rPr lang="en-GB" dirty="0" smtClean="0">
                <a:solidFill>
                  <a:schemeClr val="tx1"/>
                </a:solidFill>
              </a:rPr>
              <a:t>Unsteady, moving body simulation. Second order </a:t>
            </a:r>
            <a:r>
              <a:rPr lang="en-GB" dirty="0" err="1" smtClean="0">
                <a:solidFill>
                  <a:schemeClr val="tx1"/>
                </a:solidFill>
              </a:rPr>
              <a:t>inviscid</a:t>
            </a:r>
            <a:r>
              <a:rPr lang="en-GB" dirty="0" smtClean="0">
                <a:solidFill>
                  <a:schemeClr val="tx1"/>
                </a:solidFill>
              </a:rPr>
              <a:t> results at Mach 0.5.</a:t>
            </a:r>
          </a:p>
          <a:p>
            <a:r>
              <a:rPr lang="en-GB" dirty="0" smtClean="0">
                <a:solidFill>
                  <a:schemeClr val="tx1"/>
                </a:solidFill>
              </a:rPr>
              <a:t>Pressure coefficient plots.</a:t>
            </a:r>
          </a:p>
        </p:txBody>
      </p:sp>
      <p:sp>
        <p:nvSpPr>
          <p:cNvPr id="5" name="TextBox 4"/>
          <p:cNvSpPr txBox="1"/>
          <p:nvPr/>
        </p:nvSpPr>
        <p:spPr>
          <a:xfrm>
            <a:off x="590038" y="5296125"/>
            <a:ext cx="8496945" cy="923330"/>
          </a:xfrm>
          <a:prstGeom prst="rect">
            <a:avLst/>
          </a:prstGeom>
          <a:noFill/>
        </p:spPr>
        <p:txBody>
          <a:bodyPr wrap="square" rtlCol="0">
            <a:spAutoFit/>
          </a:bodyPr>
          <a:lstStyle/>
          <a:p>
            <a:r>
              <a:rPr lang="en-GB" dirty="0" smtClean="0">
                <a:solidFill>
                  <a:schemeClr val="tx1"/>
                </a:solidFill>
              </a:rPr>
              <a:t>Total of 0.25 million points.</a:t>
            </a:r>
          </a:p>
          <a:p>
            <a:r>
              <a:rPr lang="en-GB" dirty="0" smtClean="0">
                <a:solidFill>
                  <a:schemeClr val="tx1"/>
                </a:solidFill>
              </a:rPr>
              <a:t>Relative cost per time step : Stencil selection time ~6 sec.</a:t>
            </a:r>
          </a:p>
          <a:p>
            <a:r>
              <a:rPr lang="en-GB" dirty="0" smtClean="0">
                <a:solidFill>
                  <a:schemeClr val="tx1"/>
                </a:solidFill>
              </a:rPr>
              <a:t>						   Solver time ~37 sec</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634902" y="836712"/>
            <a:ext cx="7272808" cy="463846"/>
          </a:xfrm>
          <a:prstGeom prst="rect">
            <a:avLst/>
          </a:prstGeom>
          <a:noFill/>
          <a:ln w="9525">
            <a:noFill/>
            <a:round/>
            <a:headEnd/>
            <a:tailEnd/>
          </a:ln>
        </p:spPr>
        <p:txBody>
          <a:bodyPr wrap="squar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16165D"/>
                </a:solidFill>
                <a:latin typeface="Calibri" pitchFamily="32" charset="0"/>
              </a:rPr>
              <a:t>DLR F6 fuselage-wing configuration</a:t>
            </a:r>
            <a:endParaRPr lang="en-GB" sz="2400" b="1" dirty="0">
              <a:solidFill>
                <a:srgbClr val="16165D"/>
              </a:solidFill>
              <a:latin typeface="Calibri" pitchFamily="32"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53" y="1300560"/>
            <a:ext cx="4846816" cy="425987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5382" y="1359424"/>
            <a:ext cx="4862442" cy="4273606"/>
          </a:xfrm>
          <a:prstGeom prst="rect">
            <a:avLst/>
          </a:prstGeom>
        </p:spPr>
      </p:pic>
      <p:sp>
        <p:nvSpPr>
          <p:cNvPr id="7" name="TextBox 6"/>
          <p:cNvSpPr txBox="1"/>
          <p:nvPr/>
        </p:nvSpPr>
        <p:spPr>
          <a:xfrm>
            <a:off x="680303" y="5098766"/>
            <a:ext cx="8496945" cy="923330"/>
          </a:xfrm>
          <a:prstGeom prst="rect">
            <a:avLst/>
          </a:prstGeom>
          <a:noFill/>
        </p:spPr>
        <p:txBody>
          <a:bodyPr wrap="square" rtlCol="0">
            <a:spAutoFit/>
          </a:bodyPr>
          <a:lstStyle/>
          <a:p>
            <a:r>
              <a:rPr lang="en-GB" dirty="0" smtClean="0">
                <a:solidFill>
                  <a:schemeClr val="tx1"/>
                </a:solidFill>
              </a:rPr>
              <a:t>Fuselage (including symmetry plane and far field) of 2.5 million points and wing geometry of 0.6 million points intersecting to form configuration.</a:t>
            </a:r>
          </a:p>
          <a:p>
            <a:r>
              <a:rPr lang="en-GB" dirty="0" smtClean="0">
                <a:solidFill>
                  <a:schemeClr val="tx1"/>
                </a:solidFill>
              </a:rPr>
              <a:t>Stencil selection time approximately 2 minutes.</a:t>
            </a:r>
          </a:p>
        </p:txBody>
      </p:sp>
    </p:spTree>
    <p:extLst>
      <p:ext uri="{BB962C8B-B14F-4D97-AF65-F5344CB8AC3E}">
        <p14:creationId xmlns:p14="http://schemas.microsoft.com/office/powerpoint/2010/main" val="2784247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634902" y="836712"/>
            <a:ext cx="7272808" cy="463846"/>
          </a:xfrm>
          <a:prstGeom prst="rect">
            <a:avLst/>
          </a:prstGeom>
          <a:noFill/>
          <a:ln w="9525">
            <a:noFill/>
            <a:round/>
            <a:headEnd/>
            <a:tailEnd/>
          </a:ln>
        </p:spPr>
        <p:txBody>
          <a:bodyPr wrap="squar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16165D"/>
                </a:solidFill>
                <a:latin typeface="Calibri" pitchFamily="32" charset="0"/>
              </a:rPr>
              <a:t>DLR F6 fuselage-wing configuration</a:t>
            </a:r>
            <a:endParaRPr lang="en-GB" sz="2400" b="1" dirty="0">
              <a:solidFill>
                <a:srgbClr val="16165D"/>
              </a:solidFill>
              <a:latin typeface="Calibri" pitchFamily="32" charset="0"/>
            </a:endParaRPr>
          </a:p>
        </p:txBody>
      </p:sp>
      <p:sp>
        <p:nvSpPr>
          <p:cNvPr id="7" name="TextBox 6"/>
          <p:cNvSpPr txBox="1"/>
          <p:nvPr/>
        </p:nvSpPr>
        <p:spPr>
          <a:xfrm>
            <a:off x="680303" y="5098768"/>
            <a:ext cx="8496945" cy="646331"/>
          </a:xfrm>
          <a:prstGeom prst="rect">
            <a:avLst/>
          </a:prstGeom>
          <a:noFill/>
        </p:spPr>
        <p:txBody>
          <a:bodyPr wrap="square" rtlCol="0">
            <a:spAutoFit/>
          </a:bodyPr>
          <a:lstStyle/>
          <a:p>
            <a:r>
              <a:rPr lang="en-GB" dirty="0" smtClean="0">
                <a:solidFill>
                  <a:schemeClr val="tx1"/>
                </a:solidFill>
              </a:rPr>
              <a:t>Close up of intersection location and the new elements created (in red), which are all triangles, linking the two bodies.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304" y="1412779"/>
            <a:ext cx="3686829" cy="324035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437" y="1282335"/>
            <a:ext cx="4013945" cy="3527861"/>
          </a:xfrm>
          <a:prstGeom prst="rect">
            <a:avLst/>
          </a:prstGeom>
        </p:spPr>
      </p:pic>
    </p:spTree>
    <p:extLst>
      <p:ext uri="{BB962C8B-B14F-4D97-AF65-F5344CB8AC3E}">
        <p14:creationId xmlns:p14="http://schemas.microsoft.com/office/powerpoint/2010/main" val="7146441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634902" y="836712"/>
            <a:ext cx="7272808" cy="463846"/>
          </a:xfrm>
          <a:prstGeom prst="rect">
            <a:avLst/>
          </a:prstGeom>
          <a:noFill/>
          <a:ln w="9525">
            <a:noFill/>
            <a:round/>
            <a:headEnd/>
            <a:tailEnd/>
          </a:ln>
        </p:spPr>
        <p:txBody>
          <a:bodyPr wrap="squar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16165D"/>
                </a:solidFill>
                <a:latin typeface="Calibri" pitchFamily="32" charset="0"/>
              </a:rPr>
              <a:t>DLR F6 fuselage-wing configuration</a:t>
            </a:r>
            <a:endParaRPr lang="en-GB" sz="2400" b="1" dirty="0">
              <a:solidFill>
                <a:srgbClr val="16165D"/>
              </a:solidFill>
              <a:latin typeface="Calibri" pitchFamily="32" charset="0"/>
            </a:endParaRPr>
          </a:p>
        </p:txBody>
      </p:sp>
      <p:sp>
        <p:nvSpPr>
          <p:cNvPr id="5" name="TextBox 4"/>
          <p:cNvSpPr txBox="1"/>
          <p:nvPr/>
        </p:nvSpPr>
        <p:spPr>
          <a:xfrm>
            <a:off x="634901" y="1302964"/>
            <a:ext cx="8496945" cy="369332"/>
          </a:xfrm>
          <a:prstGeom prst="rect">
            <a:avLst/>
          </a:prstGeom>
          <a:noFill/>
        </p:spPr>
        <p:txBody>
          <a:bodyPr wrap="square" rtlCol="0">
            <a:spAutoFit/>
          </a:bodyPr>
          <a:lstStyle/>
          <a:p>
            <a:r>
              <a:rPr lang="en-GB" dirty="0" smtClean="0">
                <a:solidFill>
                  <a:schemeClr val="tx1"/>
                </a:solidFill>
              </a:rPr>
              <a:t>Pressure </a:t>
            </a:r>
            <a:r>
              <a:rPr lang="en-GB" dirty="0">
                <a:solidFill>
                  <a:schemeClr val="tx1"/>
                </a:solidFill>
              </a:rPr>
              <a:t>contours </a:t>
            </a:r>
            <a:r>
              <a:rPr lang="en-GB" dirty="0" smtClean="0">
                <a:solidFill>
                  <a:schemeClr val="tx1"/>
                </a:solidFill>
              </a:rPr>
              <a:t>for M=0.8, </a:t>
            </a:r>
            <a:r>
              <a:rPr lang="en-GB" dirty="0" err="1" smtClean="0">
                <a:solidFill>
                  <a:schemeClr val="tx1"/>
                </a:solidFill>
              </a:rPr>
              <a:t>AoA</a:t>
            </a:r>
            <a:r>
              <a:rPr lang="en-GB" dirty="0" smtClean="0">
                <a:solidFill>
                  <a:schemeClr val="tx1"/>
                </a:solidFill>
              </a:rPr>
              <a:t>=0.0° </a:t>
            </a:r>
            <a:r>
              <a:rPr lang="en-GB" dirty="0" err="1" smtClean="0">
                <a:solidFill>
                  <a:schemeClr val="tx1"/>
                </a:solidFill>
              </a:rPr>
              <a:t>inviscid</a:t>
            </a:r>
            <a:r>
              <a:rPr lang="en-GB" dirty="0" smtClean="0">
                <a:solidFill>
                  <a:schemeClr val="tx1"/>
                </a:solidFill>
              </a:rPr>
              <a:t> flow conditions.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5361" y="1672296"/>
            <a:ext cx="4951731" cy="434899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72296"/>
            <a:ext cx="4862442" cy="4273606"/>
          </a:xfrm>
          <a:prstGeom prst="rect">
            <a:avLst/>
          </a:prstGeom>
        </p:spPr>
      </p:pic>
    </p:spTree>
    <p:extLst>
      <p:ext uri="{BB962C8B-B14F-4D97-AF65-F5344CB8AC3E}">
        <p14:creationId xmlns:p14="http://schemas.microsoft.com/office/powerpoint/2010/main" val="15229044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46" y="764705"/>
            <a:ext cx="3024336" cy="268933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3867" y="764705"/>
            <a:ext cx="3059141" cy="272028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008" y="763785"/>
            <a:ext cx="3159172" cy="2809233"/>
          </a:xfrm>
          <a:prstGeom prst="rect">
            <a:avLst/>
          </a:prstGeom>
        </p:spPr>
      </p:pic>
      <p:sp>
        <p:nvSpPr>
          <p:cNvPr id="5" name="TextBox 4"/>
          <p:cNvSpPr txBox="1"/>
          <p:nvPr/>
        </p:nvSpPr>
        <p:spPr>
          <a:xfrm>
            <a:off x="414963" y="3587507"/>
            <a:ext cx="8788890" cy="1754326"/>
          </a:xfrm>
          <a:prstGeom prst="rect">
            <a:avLst/>
          </a:prstGeom>
          <a:noFill/>
        </p:spPr>
        <p:txBody>
          <a:bodyPr wrap="square" rtlCol="0">
            <a:spAutoFit/>
          </a:bodyPr>
          <a:lstStyle/>
          <a:p>
            <a:r>
              <a:rPr lang="en-GB" dirty="0" smtClean="0">
                <a:solidFill>
                  <a:schemeClr val="tx1"/>
                </a:solidFill>
              </a:rPr>
              <a:t>Pressure </a:t>
            </a:r>
            <a:r>
              <a:rPr lang="en-GB" dirty="0" err="1" smtClean="0">
                <a:solidFill>
                  <a:schemeClr val="tx1"/>
                </a:solidFill>
              </a:rPr>
              <a:t>cofficient</a:t>
            </a:r>
            <a:r>
              <a:rPr lang="en-GB" dirty="0" smtClean="0">
                <a:solidFill>
                  <a:schemeClr val="tx1"/>
                </a:solidFill>
              </a:rPr>
              <a:t> plots at 25%, 50% and 75% span length from the wing root.</a:t>
            </a:r>
          </a:p>
          <a:p>
            <a:r>
              <a:rPr lang="en-GB" dirty="0" smtClean="0">
                <a:solidFill>
                  <a:schemeClr val="tx1"/>
                </a:solidFill>
              </a:rPr>
              <a:t>Results are compared with data from:</a:t>
            </a:r>
          </a:p>
          <a:p>
            <a:endParaRPr lang="en-GB" dirty="0" smtClean="0">
              <a:solidFill>
                <a:schemeClr val="tx1"/>
              </a:solidFill>
            </a:endParaRPr>
          </a:p>
          <a:p>
            <a:r>
              <a:rPr lang="en-GB" dirty="0" smtClean="0">
                <a:solidFill>
                  <a:schemeClr val="tx1"/>
                </a:solidFill>
              </a:rPr>
              <a:t>Martin, Andrés, </a:t>
            </a:r>
            <a:r>
              <a:rPr lang="en-GB" dirty="0" err="1" smtClean="0">
                <a:solidFill>
                  <a:schemeClr val="tx1"/>
                </a:solidFill>
              </a:rPr>
              <a:t>Widhalm</a:t>
            </a:r>
            <a:r>
              <a:rPr lang="en-GB" dirty="0" smtClean="0">
                <a:solidFill>
                  <a:schemeClr val="tx1"/>
                </a:solidFill>
              </a:rPr>
              <a:t>, </a:t>
            </a:r>
            <a:r>
              <a:rPr lang="en-GB" dirty="0" err="1" smtClean="0">
                <a:solidFill>
                  <a:schemeClr val="tx1"/>
                </a:solidFill>
              </a:rPr>
              <a:t>Bitrián</a:t>
            </a:r>
            <a:r>
              <a:rPr lang="en-GB" dirty="0" smtClean="0">
                <a:solidFill>
                  <a:schemeClr val="tx1"/>
                </a:solidFill>
              </a:rPr>
              <a:t>, Lozano “CAD-based Aerodynamic Shape Design Optimisation with the DLR Tau Code” Paper ICAS 2010-2.6.1 27</a:t>
            </a:r>
            <a:r>
              <a:rPr lang="en-GB" baseline="30000" dirty="0" smtClean="0">
                <a:solidFill>
                  <a:schemeClr val="tx1"/>
                </a:solidFill>
              </a:rPr>
              <a:t>th</a:t>
            </a:r>
            <a:r>
              <a:rPr lang="en-GB" dirty="0" smtClean="0">
                <a:solidFill>
                  <a:schemeClr val="tx1"/>
                </a:solidFill>
              </a:rPr>
              <a:t> Congress of International Council of the Aeronautical Sciences, 2010, Nice, France    </a:t>
            </a:r>
          </a:p>
        </p:txBody>
      </p:sp>
    </p:spTree>
    <p:extLst>
      <p:ext uri="{BB962C8B-B14F-4D97-AF65-F5344CB8AC3E}">
        <p14:creationId xmlns:p14="http://schemas.microsoft.com/office/powerpoint/2010/main" val="24139157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634902" y="836712"/>
            <a:ext cx="7272808" cy="463846"/>
          </a:xfrm>
          <a:prstGeom prst="rect">
            <a:avLst/>
          </a:prstGeom>
          <a:noFill/>
          <a:ln w="9525">
            <a:noFill/>
            <a:round/>
            <a:headEnd/>
            <a:tailEnd/>
          </a:ln>
        </p:spPr>
        <p:txBody>
          <a:bodyPr wrap="squar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16165D"/>
                </a:solidFill>
                <a:latin typeface="Calibri" pitchFamily="32" charset="0"/>
              </a:rPr>
              <a:t>Open Source Fighter (OSF) case</a:t>
            </a:r>
            <a:endParaRPr lang="en-GB" sz="2400" b="1" dirty="0">
              <a:solidFill>
                <a:srgbClr val="16165D"/>
              </a:solidFill>
              <a:latin typeface="Calibri" pitchFamily="32" charset="0"/>
            </a:endParaRPr>
          </a:p>
        </p:txBody>
      </p:sp>
      <p:pic>
        <p:nvPicPr>
          <p:cNvPr id="9" name="Picture 8" descr="fuselage.jpg"/>
          <p:cNvPicPr>
            <a:picLocks noChangeAspect="1"/>
          </p:cNvPicPr>
          <p:nvPr/>
        </p:nvPicPr>
        <p:blipFill>
          <a:blip r:embed="rId2" cstate="print"/>
          <a:stretch>
            <a:fillRect/>
          </a:stretch>
        </p:blipFill>
        <p:spPr>
          <a:xfrm>
            <a:off x="274861" y="1412777"/>
            <a:ext cx="2088232" cy="1839344"/>
          </a:xfrm>
          <a:prstGeom prst="rect">
            <a:avLst/>
          </a:prstGeom>
        </p:spPr>
      </p:pic>
      <p:pic>
        <p:nvPicPr>
          <p:cNvPr id="10" name="Picture 9" descr="wing.jpg"/>
          <p:cNvPicPr>
            <a:picLocks noChangeAspect="1"/>
          </p:cNvPicPr>
          <p:nvPr/>
        </p:nvPicPr>
        <p:blipFill>
          <a:blip r:embed="rId3" cstate="print"/>
          <a:stretch>
            <a:fillRect/>
          </a:stretch>
        </p:blipFill>
        <p:spPr>
          <a:xfrm>
            <a:off x="2579117" y="1412776"/>
            <a:ext cx="2088232" cy="1839344"/>
          </a:xfrm>
          <a:prstGeom prst="rect">
            <a:avLst/>
          </a:prstGeom>
        </p:spPr>
      </p:pic>
      <p:sp>
        <p:nvSpPr>
          <p:cNvPr id="14" name="TextBox 13"/>
          <p:cNvSpPr txBox="1"/>
          <p:nvPr/>
        </p:nvSpPr>
        <p:spPr>
          <a:xfrm>
            <a:off x="778917" y="3284984"/>
            <a:ext cx="1133644" cy="369332"/>
          </a:xfrm>
          <a:prstGeom prst="rect">
            <a:avLst/>
          </a:prstGeom>
          <a:noFill/>
        </p:spPr>
        <p:txBody>
          <a:bodyPr wrap="none" rtlCol="0">
            <a:spAutoFit/>
          </a:bodyPr>
          <a:lstStyle/>
          <a:p>
            <a:r>
              <a:rPr lang="en-GB" dirty="0" smtClean="0">
                <a:solidFill>
                  <a:schemeClr val="tx1"/>
                </a:solidFill>
              </a:rPr>
              <a:t>Fuselage</a:t>
            </a:r>
            <a:endParaRPr lang="en-GB" dirty="0">
              <a:solidFill>
                <a:schemeClr val="tx1"/>
              </a:solidFill>
            </a:endParaRPr>
          </a:p>
        </p:txBody>
      </p:sp>
      <p:sp>
        <p:nvSpPr>
          <p:cNvPr id="15" name="TextBox 14"/>
          <p:cNvSpPr txBox="1"/>
          <p:nvPr/>
        </p:nvSpPr>
        <p:spPr>
          <a:xfrm>
            <a:off x="3299198" y="3284984"/>
            <a:ext cx="710451" cy="369332"/>
          </a:xfrm>
          <a:prstGeom prst="rect">
            <a:avLst/>
          </a:prstGeom>
          <a:noFill/>
        </p:spPr>
        <p:txBody>
          <a:bodyPr wrap="none" rtlCol="0">
            <a:spAutoFit/>
          </a:bodyPr>
          <a:lstStyle/>
          <a:p>
            <a:r>
              <a:rPr lang="en-GB" dirty="0" smtClean="0">
                <a:solidFill>
                  <a:schemeClr val="tx1"/>
                </a:solidFill>
              </a:rPr>
              <a:t>Wing</a:t>
            </a:r>
            <a:endParaRPr lang="en-GB" dirty="0">
              <a:solidFill>
                <a:schemeClr val="tx1"/>
              </a:solidFill>
            </a:endParaRPr>
          </a:p>
        </p:txBody>
      </p:sp>
      <p:sp>
        <p:nvSpPr>
          <p:cNvPr id="16" name="TextBox 15"/>
          <p:cNvSpPr txBox="1"/>
          <p:nvPr/>
        </p:nvSpPr>
        <p:spPr>
          <a:xfrm>
            <a:off x="706909" y="5589240"/>
            <a:ext cx="1146468" cy="369332"/>
          </a:xfrm>
          <a:prstGeom prst="rect">
            <a:avLst/>
          </a:prstGeom>
          <a:noFill/>
        </p:spPr>
        <p:txBody>
          <a:bodyPr wrap="none" rtlCol="0">
            <a:spAutoFit/>
          </a:bodyPr>
          <a:lstStyle/>
          <a:p>
            <a:r>
              <a:rPr lang="en-GB" dirty="0" smtClean="0">
                <a:solidFill>
                  <a:schemeClr val="tx1"/>
                </a:solidFill>
              </a:rPr>
              <a:t>Launcher</a:t>
            </a:r>
            <a:endParaRPr lang="en-GB" dirty="0">
              <a:solidFill>
                <a:schemeClr val="tx1"/>
              </a:solidFill>
            </a:endParaRPr>
          </a:p>
        </p:txBody>
      </p:sp>
      <p:sp>
        <p:nvSpPr>
          <p:cNvPr id="17" name="TextBox 16"/>
          <p:cNvSpPr txBox="1"/>
          <p:nvPr/>
        </p:nvSpPr>
        <p:spPr>
          <a:xfrm>
            <a:off x="2609150" y="5595098"/>
            <a:ext cx="2044214" cy="369332"/>
          </a:xfrm>
          <a:prstGeom prst="rect">
            <a:avLst/>
          </a:prstGeom>
          <a:noFill/>
        </p:spPr>
        <p:txBody>
          <a:bodyPr wrap="none" rtlCol="0">
            <a:spAutoFit/>
          </a:bodyPr>
          <a:lstStyle/>
          <a:p>
            <a:r>
              <a:rPr lang="en-GB" dirty="0" err="1" smtClean="0">
                <a:solidFill>
                  <a:schemeClr val="tx1"/>
                </a:solidFill>
              </a:rPr>
              <a:t>Hor</a:t>
            </a:r>
            <a:r>
              <a:rPr lang="en-GB" dirty="0" smtClean="0">
                <a:solidFill>
                  <a:schemeClr val="tx1"/>
                </a:solidFill>
              </a:rPr>
              <a:t>/</a:t>
            </a:r>
            <a:r>
              <a:rPr lang="en-GB" dirty="0" err="1" smtClean="0">
                <a:solidFill>
                  <a:schemeClr val="tx1"/>
                </a:solidFill>
              </a:rPr>
              <a:t>Vert</a:t>
            </a:r>
            <a:r>
              <a:rPr lang="en-GB" dirty="0" smtClean="0">
                <a:solidFill>
                  <a:schemeClr val="tx1"/>
                </a:solidFill>
              </a:rPr>
              <a:t> Stabiliser</a:t>
            </a:r>
            <a:endParaRPr lang="en-GB" dirty="0">
              <a:solidFill>
                <a:schemeClr val="tx1"/>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609" y="3745663"/>
            <a:ext cx="2104260" cy="184943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9117" y="3745663"/>
            <a:ext cx="2111446" cy="185575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2580" y="1362337"/>
            <a:ext cx="4574653" cy="4067923"/>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634902" y="836714"/>
            <a:ext cx="8640959" cy="460375"/>
          </a:xfrm>
          <a:prstGeom prst="rect">
            <a:avLst/>
          </a:prstGeom>
          <a:noFill/>
          <a:ln w="9525">
            <a:noFill/>
            <a:round/>
            <a:headEnd/>
            <a:tailEnd/>
          </a:ln>
        </p:spPr>
        <p:txBody>
          <a:bodyPr wrap="squar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16165D"/>
                </a:solidFill>
                <a:latin typeface="Calibri" pitchFamily="32" charset="0"/>
              </a:rPr>
              <a:t>Open </a:t>
            </a:r>
            <a:r>
              <a:rPr lang="en-GB" sz="2400" b="1" dirty="0">
                <a:solidFill>
                  <a:srgbClr val="16165D"/>
                </a:solidFill>
                <a:latin typeface="Calibri" pitchFamily="32" charset="0"/>
              </a:rPr>
              <a:t>Source Fighter (OSF) case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877" y="1556792"/>
            <a:ext cx="4746898" cy="422108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5777" y="1556792"/>
            <a:ext cx="4422987" cy="3933056"/>
          </a:xfrm>
          <a:prstGeom prst="rect">
            <a:avLst/>
          </a:prstGeom>
        </p:spPr>
      </p:pic>
      <p:sp>
        <p:nvSpPr>
          <p:cNvPr id="10" name="TextBox 9"/>
          <p:cNvSpPr txBox="1"/>
          <p:nvPr/>
        </p:nvSpPr>
        <p:spPr>
          <a:xfrm>
            <a:off x="444240" y="5013176"/>
            <a:ext cx="8496945" cy="369332"/>
          </a:xfrm>
          <a:prstGeom prst="rect">
            <a:avLst/>
          </a:prstGeom>
          <a:noFill/>
        </p:spPr>
        <p:txBody>
          <a:bodyPr wrap="square" rtlCol="0">
            <a:spAutoFit/>
          </a:bodyPr>
          <a:lstStyle/>
          <a:p>
            <a:r>
              <a:rPr lang="en-GB" dirty="0" smtClean="0">
                <a:solidFill>
                  <a:schemeClr val="tx1"/>
                </a:solidFill>
              </a:rPr>
              <a:t>Pressure </a:t>
            </a:r>
            <a:r>
              <a:rPr lang="en-GB" dirty="0">
                <a:solidFill>
                  <a:schemeClr val="tx1"/>
                </a:solidFill>
              </a:rPr>
              <a:t>contours </a:t>
            </a:r>
            <a:r>
              <a:rPr lang="en-GB" dirty="0" smtClean="0">
                <a:solidFill>
                  <a:schemeClr val="tx1"/>
                </a:solidFill>
              </a:rPr>
              <a:t>for M=0.85, </a:t>
            </a:r>
            <a:r>
              <a:rPr lang="en-GB" dirty="0" err="1" smtClean="0">
                <a:solidFill>
                  <a:schemeClr val="tx1"/>
                </a:solidFill>
              </a:rPr>
              <a:t>AoA</a:t>
            </a:r>
            <a:r>
              <a:rPr lang="en-GB" dirty="0" smtClean="0">
                <a:solidFill>
                  <a:schemeClr val="tx1"/>
                </a:solidFill>
              </a:rPr>
              <a:t>=2.12° </a:t>
            </a:r>
            <a:r>
              <a:rPr lang="en-GB" dirty="0" err="1" smtClean="0">
                <a:solidFill>
                  <a:schemeClr val="tx1"/>
                </a:solidFill>
              </a:rPr>
              <a:t>inviscid</a:t>
            </a:r>
            <a:r>
              <a:rPr lang="en-GB" dirty="0" smtClean="0">
                <a:solidFill>
                  <a:schemeClr val="tx1"/>
                </a:solidFill>
              </a:rPr>
              <a:t> flow conditions.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634902" y="836714"/>
            <a:ext cx="8640959" cy="460375"/>
          </a:xfrm>
          <a:prstGeom prst="rect">
            <a:avLst/>
          </a:prstGeom>
          <a:noFill/>
          <a:ln w="9525">
            <a:noFill/>
            <a:round/>
            <a:headEnd/>
            <a:tailEnd/>
          </a:ln>
        </p:spPr>
        <p:txBody>
          <a:bodyPr wrap="squar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16165D"/>
                </a:solidFill>
                <a:latin typeface="Calibri" pitchFamily="32" charset="0"/>
              </a:rPr>
              <a:t>Open </a:t>
            </a:r>
            <a:r>
              <a:rPr lang="en-GB" sz="2400" b="1" dirty="0">
                <a:solidFill>
                  <a:srgbClr val="16165D"/>
                </a:solidFill>
                <a:latin typeface="Calibri" pitchFamily="32" charset="0"/>
              </a:rPr>
              <a:t>Source Fighter (OSF) case</a:t>
            </a:r>
          </a:p>
        </p:txBody>
      </p:sp>
      <p:sp>
        <p:nvSpPr>
          <p:cNvPr id="10" name="TextBox 9"/>
          <p:cNvSpPr txBox="1"/>
          <p:nvPr/>
        </p:nvSpPr>
        <p:spPr>
          <a:xfrm>
            <a:off x="811951" y="5200229"/>
            <a:ext cx="8496945" cy="646331"/>
          </a:xfrm>
          <a:prstGeom prst="rect">
            <a:avLst/>
          </a:prstGeom>
          <a:noFill/>
        </p:spPr>
        <p:txBody>
          <a:bodyPr wrap="square" rtlCol="0">
            <a:spAutoFit/>
          </a:bodyPr>
          <a:lstStyle/>
          <a:p>
            <a:r>
              <a:rPr lang="en-GB" dirty="0" smtClean="0">
                <a:solidFill>
                  <a:schemeClr val="tx1"/>
                </a:solidFill>
              </a:rPr>
              <a:t>Pressure coefficient plots at </a:t>
            </a:r>
            <a:r>
              <a:rPr lang="en-GB" dirty="0" err="1" smtClean="0">
                <a:solidFill>
                  <a:schemeClr val="tx1"/>
                </a:solidFill>
              </a:rPr>
              <a:t>spanwise</a:t>
            </a:r>
            <a:r>
              <a:rPr lang="en-GB" dirty="0" smtClean="0">
                <a:solidFill>
                  <a:schemeClr val="tx1"/>
                </a:solidFill>
              </a:rPr>
              <a:t> location 59% and 85% for M=0.85, </a:t>
            </a:r>
            <a:r>
              <a:rPr lang="en-GB" dirty="0" err="1" smtClean="0">
                <a:solidFill>
                  <a:schemeClr val="tx1"/>
                </a:solidFill>
              </a:rPr>
              <a:t>AoA</a:t>
            </a:r>
            <a:r>
              <a:rPr lang="en-GB" dirty="0" smtClean="0">
                <a:solidFill>
                  <a:schemeClr val="tx1"/>
                </a:solidFill>
              </a:rPr>
              <a:t>=2.12° </a:t>
            </a:r>
            <a:r>
              <a:rPr lang="en-GB" dirty="0" err="1" smtClean="0">
                <a:solidFill>
                  <a:schemeClr val="tx1"/>
                </a:solidFill>
              </a:rPr>
              <a:t>inviscid</a:t>
            </a:r>
            <a:r>
              <a:rPr lang="en-GB" dirty="0" smtClean="0">
                <a:solidFill>
                  <a:schemeClr val="tx1"/>
                </a:solidFill>
              </a:rPr>
              <a:t> flow conditions.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877" y="1312578"/>
            <a:ext cx="4360198" cy="387722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115" y="1265010"/>
            <a:ext cx="4465550" cy="3970904"/>
          </a:xfrm>
          <a:prstGeom prst="rect">
            <a:avLst/>
          </a:prstGeom>
        </p:spPr>
      </p:pic>
    </p:spTree>
    <p:extLst>
      <p:ext uri="{BB962C8B-B14F-4D97-AF65-F5344CB8AC3E}">
        <p14:creationId xmlns:p14="http://schemas.microsoft.com/office/powerpoint/2010/main" val="27218595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634902" y="836714"/>
            <a:ext cx="8640959" cy="460375"/>
          </a:xfrm>
          <a:prstGeom prst="rect">
            <a:avLst/>
          </a:prstGeom>
          <a:noFill/>
          <a:ln w="9525">
            <a:noFill/>
            <a:round/>
            <a:headEnd/>
            <a:tailEnd/>
          </a:ln>
        </p:spPr>
        <p:txBody>
          <a:bodyPr wrap="squar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16165D"/>
                </a:solidFill>
                <a:latin typeface="Calibri" pitchFamily="32" charset="0"/>
              </a:rPr>
              <a:t>Open </a:t>
            </a:r>
            <a:r>
              <a:rPr lang="en-GB" sz="2400" b="1" dirty="0">
                <a:solidFill>
                  <a:srgbClr val="16165D"/>
                </a:solidFill>
                <a:latin typeface="Calibri" pitchFamily="32" charset="0"/>
              </a:rPr>
              <a:t>Source Fighter (OSF) case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9057" y="1297089"/>
            <a:ext cx="5652628" cy="5025526"/>
          </a:xfrm>
          <a:prstGeom prst="rect">
            <a:avLst/>
          </a:prstGeom>
        </p:spPr>
      </p:pic>
    </p:spTree>
    <p:extLst>
      <p:ext uri="{BB962C8B-B14F-4D97-AF65-F5344CB8AC3E}">
        <p14:creationId xmlns:p14="http://schemas.microsoft.com/office/powerpoint/2010/main" val="30936697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1"/>
          <p:cNvSpPr txBox="1">
            <a:spLocks noChangeArrowheads="1"/>
          </p:cNvSpPr>
          <p:nvPr/>
        </p:nvSpPr>
        <p:spPr bwMode="auto">
          <a:xfrm>
            <a:off x="635000" y="908052"/>
            <a:ext cx="3352800" cy="460375"/>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a:solidFill>
                  <a:srgbClr val="16165D"/>
                </a:solidFill>
                <a:latin typeface="Calibri" pitchFamily="32" charset="0"/>
              </a:rPr>
              <a:t>Future</a:t>
            </a:r>
          </a:p>
        </p:txBody>
      </p:sp>
      <p:sp>
        <p:nvSpPr>
          <p:cNvPr id="37891" name="Text Box 2"/>
          <p:cNvSpPr txBox="1">
            <a:spLocks noChangeArrowheads="1"/>
          </p:cNvSpPr>
          <p:nvPr/>
        </p:nvSpPr>
        <p:spPr bwMode="auto">
          <a:xfrm>
            <a:off x="775451" y="1422038"/>
            <a:ext cx="7848600" cy="2320765"/>
          </a:xfrm>
          <a:prstGeom prst="rect">
            <a:avLst/>
          </a:prstGeom>
          <a:noFill/>
          <a:ln w="9525">
            <a:noFill/>
            <a:round/>
            <a:headEnd/>
            <a:tailEnd/>
          </a:ln>
        </p:spPr>
        <p:txBody>
          <a:bodyPr lIns="90000" tIns="46800" rIns="90000" bIns="46800">
            <a:spAutoFit/>
          </a:bodyPr>
          <a:lstStyle/>
          <a:p>
            <a:pPr>
              <a:spcBef>
                <a:spcPts val="11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00"/>
                </a:solidFill>
              </a:rPr>
              <a:t>Test procedure for moving domains.</a:t>
            </a:r>
          </a:p>
          <a:p>
            <a:pPr>
              <a:spcBef>
                <a:spcPts val="11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00"/>
                </a:solidFill>
              </a:rPr>
              <a:t>Simulate store release from fighter using parallel </a:t>
            </a:r>
            <a:r>
              <a:rPr lang="en-GB" dirty="0" err="1" smtClean="0">
                <a:solidFill>
                  <a:srgbClr val="000000"/>
                </a:solidFill>
              </a:rPr>
              <a:t>preprocessor</a:t>
            </a:r>
            <a:r>
              <a:rPr lang="en-GB" dirty="0" smtClean="0">
                <a:solidFill>
                  <a:srgbClr val="000000"/>
                </a:solidFill>
              </a:rPr>
              <a:t>.</a:t>
            </a:r>
          </a:p>
          <a:p>
            <a:pPr>
              <a:spcBef>
                <a:spcPts val="11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00"/>
                </a:solidFill>
              </a:rPr>
              <a:t>Will look into adaptive stencil selections and the possibility of adding/removing points to improve accuracy and convergence.</a:t>
            </a:r>
          </a:p>
          <a:p>
            <a:pPr>
              <a:spcBef>
                <a:spcPts val="11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00"/>
                </a:solidFill>
              </a:rPr>
              <a:t>Robust solver and stencil selection to solve RANS equations.</a:t>
            </a:r>
          </a:p>
          <a:p>
            <a:pPr>
              <a:spcBef>
                <a:spcPts val="11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smtClean="0">
              <a:solidFill>
                <a:srgbClr val="000000"/>
              </a:solidFill>
            </a:endParaRPr>
          </a:p>
        </p:txBody>
      </p:sp>
      <p:sp>
        <p:nvSpPr>
          <p:cNvPr id="5" name="TextBox 4"/>
          <p:cNvSpPr txBox="1"/>
          <p:nvPr/>
        </p:nvSpPr>
        <p:spPr>
          <a:xfrm>
            <a:off x="663034" y="3871413"/>
            <a:ext cx="8351837" cy="1200329"/>
          </a:xfrm>
          <a:prstGeom prst="rect">
            <a:avLst/>
          </a:prstGeom>
          <a:noFill/>
        </p:spPr>
        <p:txBody>
          <a:bodyPr>
            <a:spAutoFit/>
          </a:bodyPr>
          <a:lstStyle/>
          <a:p>
            <a:pPr>
              <a:defRPr/>
            </a:pPr>
            <a:r>
              <a:rPr lang="en-GB" dirty="0">
                <a:solidFill>
                  <a:schemeClr val="tx1"/>
                </a:solidFill>
                <a:latin typeface="+mj-lt"/>
              </a:rPr>
              <a:t>D.J. Kennett, S. </a:t>
            </a:r>
            <a:r>
              <a:rPr lang="en-GB" dirty="0" err="1">
                <a:solidFill>
                  <a:schemeClr val="tx1"/>
                </a:solidFill>
                <a:latin typeface="+mj-lt"/>
              </a:rPr>
              <a:t>Timme</a:t>
            </a:r>
            <a:r>
              <a:rPr lang="en-GB" dirty="0">
                <a:solidFill>
                  <a:schemeClr val="tx1"/>
                </a:solidFill>
                <a:latin typeface="+mj-lt"/>
              </a:rPr>
              <a:t>, J. </a:t>
            </a:r>
            <a:r>
              <a:rPr lang="en-GB" dirty="0" err="1">
                <a:solidFill>
                  <a:schemeClr val="tx1"/>
                </a:solidFill>
                <a:latin typeface="+mj-lt"/>
              </a:rPr>
              <a:t>Angulo</a:t>
            </a:r>
            <a:r>
              <a:rPr lang="en-GB" dirty="0">
                <a:solidFill>
                  <a:schemeClr val="tx1"/>
                </a:solidFill>
                <a:latin typeface="+mj-lt"/>
              </a:rPr>
              <a:t>, K.J. </a:t>
            </a:r>
            <a:r>
              <a:rPr lang="en-GB" dirty="0" err="1">
                <a:solidFill>
                  <a:schemeClr val="tx1"/>
                </a:solidFill>
                <a:latin typeface="+mj-lt"/>
              </a:rPr>
              <a:t>Badcock</a:t>
            </a:r>
            <a:r>
              <a:rPr lang="en-GB" dirty="0">
                <a:solidFill>
                  <a:schemeClr val="tx1"/>
                </a:solidFill>
                <a:latin typeface="+mj-lt"/>
              </a:rPr>
              <a:t>, </a:t>
            </a:r>
            <a:r>
              <a:rPr lang="en-GB" b="1" dirty="0" smtClean="0">
                <a:solidFill>
                  <a:schemeClr val="tx1"/>
                </a:solidFill>
                <a:latin typeface="+mj-lt"/>
              </a:rPr>
              <a:t>“Semi-</a:t>
            </a:r>
            <a:r>
              <a:rPr lang="en-GB" b="1" dirty="0" err="1" smtClean="0">
                <a:solidFill>
                  <a:schemeClr val="tx1"/>
                </a:solidFill>
                <a:latin typeface="+mj-lt"/>
              </a:rPr>
              <a:t>Meshless</a:t>
            </a:r>
            <a:r>
              <a:rPr lang="en-GB" b="1" dirty="0" smtClean="0">
                <a:solidFill>
                  <a:schemeClr val="tx1"/>
                </a:solidFill>
                <a:latin typeface="+mj-lt"/>
              </a:rPr>
              <a:t> Stencil Selection for Anisotropic Point Distributions” </a:t>
            </a:r>
            <a:r>
              <a:rPr lang="en-GB" dirty="0">
                <a:solidFill>
                  <a:schemeClr val="tx1"/>
                </a:solidFill>
              </a:rPr>
              <a:t>International Journal of Computational Fluid Dynamics</a:t>
            </a:r>
            <a:r>
              <a:rPr lang="en-GB" dirty="0" smtClean="0">
                <a:solidFill>
                  <a:schemeClr val="tx1"/>
                </a:solidFill>
              </a:rPr>
              <a:t>, 2012, </a:t>
            </a:r>
            <a:r>
              <a:rPr lang="en-GB" dirty="0">
                <a:solidFill>
                  <a:schemeClr val="tx1"/>
                </a:solidFill>
              </a:rPr>
              <a:t>Vol. 26, No. 9-10, pp. </a:t>
            </a:r>
            <a:r>
              <a:rPr lang="en-GB" dirty="0" smtClean="0">
                <a:solidFill>
                  <a:schemeClr val="tx1"/>
                </a:solidFill>
              </a:rPr>
              <a:t>463-487 </a:t>
            </a:r>
            <a:endParaRPr lang="en-GB" dirty="0">
              <a:solidFill>
                <a:schemeClr val="tx1"/>
              </a:solidFill>
              <a:latin typeface="+mj-lt"/>
            </a:endParaRPr>
          </a:p>
          <a:p>
            <a:pPr>
              <a:defRPr/>
            </a:pPr>
            <a:endParaRPr lang="en-GB" dirty="0"/>
          </a:p>
        </p:txBody>
      </p:sp>
      <p:sp>
        <p:nvSpPr>
          <p:cNvPr id="6" name="Text Box 1"/>
          <p:cNvSpPr txBox="1">
            <a:spLocks noChangeArrowheads="1"/>
          </p:cNvSpPr>
          <p:nvPr/>
        </p:nvSpPr>
        <p:spPr bwMode="auto">
          <a:xfrm>
            <a:off x="684347" y="3411039"/>
            <a:ext cx="3352800" cy="460375"/>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16165D"/>
                </a:solidFill>
                <a:latin typeface="Calibri" pitchFamily="32" charset="0"/>
              </a:rPr>
              <a:t>Publications</a:t>
            </a:r>
            <a:endParaRPr lang="en-GB" sz="2400" b="1" dirty="0">
              <a:solidFill>
                <a:srgbClr val="16165D"/>
              </a:solidFill>
              <a:latin typeface="Calibri" pitchFamily="32" charset="0"/>
            </a:endParaRPr>
          </a:p>
        </p:txBody>
      </p:sp>
      <p:sp>
        <p:nvSpPr>
          <p:cNvPr id="8" name="TextBox 7"/>
          <p:cNvSpPr txBox="1"/>
          <p:nvPr/>
        </p:nvSpPr>
        <p:spPr>
          <a:xfrm>
            <a:off x="663034" y="5139229"/>
            <a:ext cx="8351837" cy="1477328"/>
          </a:xfrm>
          <a:prstGeom prst="rect">
            <a:avLst/>
          </a:prstGeom>
          <a:noFill/>
        </p:spPr>
        <p:txBody>
          <a:bodyPr>
            <a:spAutoFit/>
          </a:bodyPr>
          <a:lstStyle/>
          <a:p>
            <a:pPr>
              <a:defRPr/>
            </a:pPr>
            <a:r>
              <a:rPr lang="en-GB" dirty="0">
                <a:solidFill>
                  <a:schemeClr val="tx1"/>
                </a:solidFill>
                <a:latin typeface="+mj-lt"/>
              </a:rPr>
              <a:t>D.J. Kennett, S. </a:t>
            </a:r>
            <a:r>
              <a:rPr lang="en-GB" dirty="0" err="1">
                <a:solidFill>
                  <a:schemeClr val="tx1"/>
                </a:solidFill>
                <a:latin typeface="+mj-lt"/>
              </a:rPr>
              <a:t>Timme</a:t>
            </a:r>
            <a:r>
              <a:rPr lang="en-GB" dirty="0">
                <a:solidFill>
                  <a:schemeClr val="tx1"/>
                </a:solidFill>
                <a:latin typeface="+mj-lt"/>
              </a:rPr>
              <a:t>, J. </a:t>
            </a:r>
            <a:r>
              <a:rPr lang="en-GB" dirty="0" err="1">
                <a:solidFill>
                  <a:schemeClr val="tx1"/>
                </a:solidFill>
                <a:latin typeface="+mj-lt"/>
              </a:rPr>
              <a:t>Angulo</a:t>
            </a:r>
            <a:r>
              <a:rPr lang="en-GB" dirty="0">
                <a:solidFill>
                  <a:schemeClr val="tx1"/>
                </a:solidFill>
                <a:latin typeface="+mj-lt"/>
              </a:rPr>
              <a:t>, K.J. </a:t>
            </a:r>
            <a:r>
              <a:rPr lang="en-GB" dirty="0" err="1">
                <a:solidFill>
                  <a:schemeClr val="tx1"/>
                </a:solidFill>
                <a:latin typeface="+mj-lt"/>
              </a:rPr>
              <a:t>Badcock</a:t>
            </a:r>
            <a:r>
              <a:rPr lang="en-GB" dirty="0">
                <a:solidFill>
                  <a:schemeClr val="tx1"/>
                </a:solidFill>
                <a:latin typeface="+mj-lt"/>
              </a:rPr>
              <a:t>, </a:t>
            </a:r>
            <a:r>
              <a:rPr lang="en-GB" b="1" dirty="0">
                <a:solidFill>
                  <a:schemeClr val="tx1"/>
                </a:solidFill>
                <a:latin typeface="+mj-lt"/>
              </a:rPr>
              <a:t>“An Implicit </a:t>
            </a:r>
            <a:r>
              <a:rPr lang="en-GB" b="1" dirty="0" err="1" smtClean="0">
                <a:solidFill>
                  <a:schemeClr val="tx1"/>
                </a:solidFill>
                <a:latin typeface="+mj-lt"/>
              </a:rPr>
              <a:t>Meshless</a:t>
            </a:r>
            <a:r>
              <a:rPr lang="en-GB" b="1" dirty="0" smtClean="0">
                <a:solidFill>
                  <a:schemeClr val="tx1"/>
                </a:solidFill>
                <a:latin typeface="+mj-lt"/>
              </a:rPr>
              <a:t> Method for Application in Computational Fluid Dynamics” </a:t>
            </a:r>
            <a:r>
              <a:rPr lang="en-GB" dirty="0" smtClean="0">
                <a:solidFill>
                  <a:schemeClr val="tx1"/>
                </a:solidFill>
              </a:rPr>
              <a:t>International Journal for Numerical Methods in Fluids, 2012, doi:10.1002/fld.3698</a:t>
            </a:r>
            <a:endParaRPr lang="en-GB" dirty="0">
              <a:solidFill>
                <a:schemeClr val="tx1"/>
              </a:solidFill>
            </a:endParaRPr>
          </a:p>
          <a:p>
            <a:pPr>
              <a:defRPr/>
            </a:pPr>
            <a:endParaRPr lang="en-GB" dirty="0">
              <a:solidFill>
                <a:schemeClr val="tx1"/>
              </a:solidFill>
              <a:latin typeface="+mj-lt"/>
            </a:endParaRPr>
          </a:p>
          <a:p>
            <a:pPr>
              <a:defRPr/>
            </a:pPr>
            <a:endParaRPr lang="en-GB" dirty="0"/>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
          <p:cNvSpPr txBox="1">
            <a:spLocks noChangeArrowheads="1"/>
          </p:cNvSpPr>
          <p:nvPr/>
        </p:nvSpPr>
        <p:spPr bwMode="auto">
          <a:xfrm>
            <a:off x="612775" y="762000"/>
            <a:ext cx="5422900" cy="463550"/>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a:solidFill>
                  <a:srgbClr val="16165D"/>
                </a:solidFill>
                <a:latin typeface="Calibri" pitchFamily="32" charset="0"/>
              </a:rPr>
              <a:t>Overview of the Solver Method</a:t>
            </a:r>
          </a:p>
        </p:txBody>
      </p:sp>
      <p:sp>
        <p:nvSpPr>
          <p:cNvPr id="13315" name="Text Box 2"/>
          <p:cNvSpPr txBox="1">
            <a:spLocks noChangeArrowheads="1"/>
          </p:cNvSpPr>
          <p:nvPr/>
        </p:nvSpPr>
        <p:spPr bwMode="auto">
          <a:xfrm>
            <a:off x="1260475" y="1958975"/>
            <a:ext cx="7920038" cy="2559050"/>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solidFill>
                <a:srgbClr val="000000"/>
              </a:solidFill>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solidFill>
                <a:srgbClr val="000000"/>
              </a:solidFill>
            </a:endParaRPr>
          </a:p>
        </p:txBody>
      </p:sp>
      <p:sp>
        <p:nvSpPr>
          <p:cNvPr id="13316" name="Text Box 4"/>
          <p:cNvSpPr txBox="1">
            <a:spLocks noChangeArrowheads="1"/>
          </p:cNvSpPr>
          <p:nvPr/>
        </p:nvSpPr>
        <p:spPr bwMode="auto">
          <a:xfrm>
            <a:off x="562893" y="3573016"/>
            <a:ext cx="5832475" cy="648512"/>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solidFill>
                  <a:srgbClr val="000000"/>
                </a:solidFill>
                <a:latin typeface="Times New Roman" pitchFamily="16" charset="0"/>
              </a:rPr>
              <a:t>The shape function is unique for each “edge” in the cloud. </a:t>
            </a:r>
            <a:r>
              <a:rPr lang="en-GB" dirty="0" smtClean="0">
                <a:solidFill>
                  <a:srgbClr val="000000"/>
                </a:solidFill>
                <a:latin typeface="Times New Roman" pitchFamily="16" charset="0"/>
              </a:rPr>
              <a:t>For </a:t>
            </a:r>
            <a:r>
              <a:rPr lang="en-GB" dirty="0">
                <a:solidFill>
                  <a:srgbClr val="000000"/>
                </a:solidFill>
                <a:latin typeface="Times New Roman" pitchFamily="16" charset="0"/>
              </a:rPr>
              <a:t>a conservation law of the form:</a:t>
            </a:r>
          </a:p>
        </p:txBody>
      </p:sp>
      <p:sp>
        <p:nvSpPr>
          <p:cNvPr id="13317" name="Text Box 5"/>
          <p:cNvSpPr txBox="1">
            <a:spLocks noChangeArrowheads="1"/>
          </p:cNvSpPr>
          <p:nvPr/>
        </p:nvSpPr>
        <p:spPr bwMode="auto">
          <a:xfrm>
            <a:off x="779464" y="5013326"/>
            <a:ext cx="6430071" cy="371513"/>
          </a:xfrm>
          <a:prstGeom prst="rect">
            <a:avLst/>
          </a:prstGeom>
          <a:noFill/>
          <a:ln w="9525">
            <a:noFill/>
            <a:round/>
            <a:headEnd/>
            <a:tailEnd/>
          </a:ln>
        </p:spPr>
        <p:txBody>
          <a:bodyPr wrap="non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solidFill>
                  <a:srgbClr val="000000"/>
                </a:solidFill>
                <a:latin typeface="Times New Roman" pitchFamily="16" charset="0"/>
              </a:rPr>
              <a:t>We require the flux derivatives. Then in terms of the shape function</a:t>
            </a:r>
          </a:p>
        </p:txBody>
      </p:sp>
      <p:pic>
        <p:nvPicPr>
          <p:cNvPr id="13318" name="Picture 8" descr="ns.jpg"/>
          <p:cNvPicPr>
            <a:picLocks noChangeAspect="1"/>
          </p:cNvPicPr>
          <p:nvPr/>
        </p:nvPicPr>
        <p:blipFill>
          <a:blip r:embed="rId3" cstate="print"/>
          <a:srcRect/>
          <a:stretch>
            <a:fillRect/>
          </a:stretch>
        </p:blipFill>
        <p:spPr bwMode="auto">
          <a:xfrm>
            <a:off x="1714501" y="4221163"/>
            <a:ext cx="4705350" cy="819150"/>
          </a:xfrm>
          <a:prstGeom prst="rect">
            <a:avLst/>
          </a:prstGeom>
          <a:noFill/>
          <a:ln w="9525">
            <a:noFill/>
            <a:miter lim="800000"/>
            <a:headEnd/>
            <a:tailEnd/>
          </a:ln>
        </p:spPr>
      </p:pic>
      <p:pic>
        <p:nvPicPr>
          <p:cNvPr id="13319" name="Picture 9" descr="ns2.jpg"/>
          <p:cNvPicPr>
            <a:picLocks noChangeAspect="1"/>
          </p:cNvPicPr>
          <p:nvPr/>
        </p:nvPicPr>
        <p:blipFill>
          <a:blip r:embed="rId4" cstate="print"/>
          <a:srcRect/>
          <a:stretch>
            <a:fillRect/>
          </a:stretch>
        </p:blipFill>
        <p:spPr bwMode="auto">
          <a:xfrm>
            <a:off x="1138238" y="5373690"/>
            <a:ext cx="6877050" cy="981075"/>
          </a:xfrm>
          <a:prstGeom prst="rect">
            <a:avLst/>
          </a:prstGeom>
          <a:noFill/>
          <a:ln w="9525">
            <a:noFill/>
            <a:miter lim="800000"/>
            <a:headEnd/>
            <a:tailEnd/>
          </a:ln>
        </p:spPr>
      </p:pic>
      <p:pic>
        <p:nvPicPr>
          <p:cNvPr id="13321" name="Picture 10" descr="22.jpg"/>
          <p:cNvPicPr>
            <a:picLocks noChangeAspect="1"/>
          </p:cNvPicPr>
          <p:nvPr/>
        </p:nvPicPr>
        <p:blipFill>
          <a:blip r:embed="rId5" cstate="print"/>
          <a:srcRect/>
          <a:stretch>
            <a:fillRect/>
          </a:stretch>
        </p:blipFill>
        <p:spPr bwMode="auto">
          <a:xfrm>
            <a:off x="6107113" y="765177"/>
            <a:ext cx="3276600" cy="2200275"/>
          </a:xfrm>
          <a:prstGeom prst="rect">
            <a:avLst/>
          </a:prstGeom>
          <a:noFill/>
          <a:ln w="9525">
            <a:noFill/>
            <a:miter lim="800000"/>
            <a:headEnd/>
            <a:tailEnd/>
          </a:ln>
        </p:spPr>
      </p:pic>
      <p:pic>
        <p:nvPicPr>
          <p:cNvPr id="13322" name="Picture 11" descr="23.jpg"/>
          <p:cNvPicPr>
            <a:picLocks noChangeAspect="1"/>
          </p:cNvPicPr>
          <p:nvPr/>
        </p:nvPicPr>
        <p:blipFill>
          <a:blip r:embed="rId6" cstate="print"/>
          <a:srcRect/>
          <a:stretch>
            <a:fillRect/>
          </a:stretch>
        </p:blipFill>
        <p:spPr bwMode="auto">
          <a:xfrm>
            <a:off x="6611938" y="3068638"/>
            <a:ext cx="2667000" cy="876300"/>
          </a:xfrm>
          <a:prstGeom prst="rect">
            <a:avLst/>
          </a:prstGeom>
          <a:noFill/>
          <a:ln w="9525">
            <a:noFill/>
            <a:miter lim="800000"/>
            <a:headEnd/>
            <a:tailEnd/>
          </a:ln>
        </p:spPr>
      </p:pic>
      <p:sp>
        <p:nvSpPr>
          <p:cNvPr id="13" name="TextBox 12"/>
          <p:cNvSpPr txBox="1"/>
          <p:nvPr/>
        </p:nvSpPr>
        <p:spPr>
          <a:xfrm>
            <a:off x="562894" y="1268761"/>
            <a:ext cx="5688632" cy="1877437"/>
          </a:xfrm>
          <a:prstGeom prst="rect">
            <a:avLst/>
          </a:prstGeom>
          <a:noFill/>
        </p:spPr>
        <p:txBody>
          <a:bodyPr wrap="square">
            <a:spAutoFit/>
          </a:bodyPr>
          <a:lstStyle/>
          <a:p>
            <a:pPr>
              <a:defRPr/>
            </a:pPr>
            <a:r>
              <a:rPr lang="en-GB" sz="1600" dirty="0">
                <a:solidFill>
                  <a:schemeClr val="tx1"/>
                </a:solidFill>
                <a:latin typeface="+mj-lt"/>
              </a:rPr>
              <a:t>D.J. Kennett, S. </a:t>
            </a:r>
            <a:r>
              <a:rPr lang="en-GB" sz="1600" dirty="0" err="1">
                <a:solidFill>
                  <a:schemeClr val="tx1"/>
                </a:solidFill>
                <a:latin typeface="+mj-lt"/>
              </a:rPr>
              <a:t>Timme</a:t>
            </a:r>
            <a:r>
              <a:rPr lang="en-GB" sz="1600" dirty="0">
                <a:solidFill>
                  <a:schemeClr val="tx1"/>
                </a:solidFill>
                <a:latin typeface="+mj-lt"/>
              </a:rPr>
              <a:t>, J. </a:t>
            </a:r>
            <a:r>
              <a:rPr lang="en-GB" sz="1600" dirty="0" err="1">
                <a:solidFill>
                  <a:schemeClr val="tx1"/>
                </a:solidFill>
                <a:latin typeface="+mj-lt"/>
              </a:rPr>
              <a:t>Angulo</a:t>
            </a:r>
            <a:r>
              <a:rPr lang="en-GB" sz="1600" dirty="0">
                <a:solidFill>
                  <a:schemeClr val="tx1"/>
                </a:solidFill>
                <a:latin typeface="+mj-lt"/>
              </a:rPr>
              <a:t>, K.J. </a:t>
            </a:r>
            <a:r>
              <a:rPr lang="en-GB" sz="1600" dirty="0" err="1">
                <a:solidFill>
                  <a:schemeClr val="tx1"/>
                </a:solidFill>
                <a:latin typeface="+mj-lt"/>
              </a:rPr>
              <a:t>Badcock</a:t>
            </a:r>
            <a:r>
              <a:rPr lang="en-GB" sz="1600" dirty="0">
                <a:solidFill>
                  <a:schemeClr val="tx1"/>
                </a:solidFill>
                <a:latin typeface="+mj-lt"/>
              </a:rPr>
              <a:t>, </a:t>
            </a:r>
            <a:endParaRPr lang="en-GB" sz="1600" dirty="0" smtClean="0">
              <a:solidFill>
                <a:schemeClr val="tx1"/>
              </a:solidFill>
              <a:latin typeface="+mj-lt"/>
            </a:endParaRPr>
          </a:p>
          <a:p>
            <a:pPr>
              <a:defRPr/>
            </a:pPr>
            <a:r>
              <a:rPr lang="en-GB" sz="1600" b="1" dirty="0" smtClean="0">
                <a:solidFill>
                  <a:schemeClr val="tx1"/>
                </a:solidFill>
                <a:latin typeface="+mj-lt"/>
              </a:rPr>
              <a:t>“</a:t>
            </a:r>
            <a:r>
              <a:rPr lang="en-GB" sz="1600" b="1" dirty="0">
                <a:solidFill>
                  <a:schemeClr val="tx1"/>
                </a:solidFill>
                <a:latin typeface="+mj-lt"/>
              </a:rPr>
              <a:t>An Implicit </a:t>
            </a:r>
            <a:r>
              <a:rPr lang="en-GB" sz="1600" b="1" dirty="0" err="1" smtClean="0">
                <a:solidFill>
                  <a:schemeClr val="tx1"/>
                </a:solidFill>
                <a:latin typeface="+mj-lt"/>
              </a:rPr>
              <a:t>Meshless</a:t>
            </a:r>
            <a:r>
              <a:rPr lang="en-GB" sz="1600" b="1" dirty="0" smtClean="0">
                <a:solidFill>
                  <a:schemeClr val="tx1"/>
                </a:solidFill>
                <a:latin typeface="+mj-lt"/>
              </a:rPr>
              <a:t> Method for Application in Computational Fluid Dynamics” </a:t>
            </a:r>
            <a:r>
              <a:rPr lang="en-GB" sz="1600" dirty="0" smtClean="0">
                <a:solidFill>
                  <a:schemeClr val="tx1"/>
                </a:solidFill>
              </a:rPr>
              <a:t>International Journal for Numerical Methods in </a:t>
            </a:r>
            <a:r>
              <a:rPr lang="en-GB" sz="1600" dirty="0">
                <a:solidFill>
                  <a:schemeClr val="tx1"/>
                </a:solidFill>
              </a:rPr>
              <a:t>Fluids, 2012, </a:t>
            </a:r>
            <a:r>
              <a:rPr lang="en-GB" sz="1600" dirty="0" smtClean="0">
                <a:solidFill>
                  <a:schemeClr val="tx1"/>
                </a:solidFill>
              </a:rPr>
              <a:t>doi:10.1002/fld.3698</a:t>
            </a:r>
            <a:endParaRPr lang="en-GB" sz="1600" dirty="0">
              <a:solidFill>
                <a:schemeClr val="tx1"/>
              </a:solidFill>
            </a:endParaRPr>
          </a:p>
          <a:p>
            <a:pPr>
              <a:defRPr/>
            </a:pPr>
            <a:endParaRPr lang="en-GB" sz="1600" dirty="0">
              <a:solidFill>
                <a:schemeClr val="tx1"/>
              </a:solidFill>
            </a:endParaRPr>
          </a:p>
          <a:p>
            <a:pPr>
              <a:defRPr/>
            </a:pPr>
            <a:endParaRPr lang="en-GB" dirty="0">
              <a:solidFill>
                <a:schemeClr val="tx1"/>
              </a:solidFill>
              <a:latin typeface="+mj-lt"/>
            </a:endParaRPr>
          </a:p>
          <a:p>
            <a:pPr>
              <a:defRPr/>
            </a:pPr>
            <a:endParaRPr lang="en-GB" dirty="0"/>
          </a:p>
        </p:txBody>
      </p:sp>
      <p:pic>
        <p:nvPicPr>
          <p:cNvPr id="14" name="Picture 10" descr="deriv.jpg"/>
          <p:cNvPicPr>
            <a:picLocks noChangeAspect="1"/>
          </p:cNvPicPr>
          <p:nvPr/>
        </p:nvPicPr>
        <p:blipFill>
          <a:blip r:embed="rId7" cstate="print"/>
          <a:srcRect/>
          <a:stretch>
            <a:fillRect/>
          </a:stretch>
        </p:blipFill>
        <p:spPr bwMode="auto">
          <a:xfrm>
            <a:off x="2219078" y="2420888"/>
            <a:ext cx="2449512" cy="111125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634902" y="836714"/>
            <a:ext cx="8640959" cy="460375"/>
          </a:xfrm>
          <a:prstGeom prst="rect">
            <a:avLst/>
          </a:prstGeom>
          <a:noFill/>
          <a:ln w="9525">
            <a:noFill/>
            <a:round/>
            <a:headEnd/>
            <a:tailEnd/>
          </a:ln>
        </p:spPr>
        <p:txBody>
          <a:bodyPr wrap="squar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16165D"/>
                </a:solidFill>
                <a:latin typeface="Calibri" pitchFamily="32" charset="0"/>
              </a:rPr>
              <a:t>PML with SOLAR</a:t>
            </a:r>
            <a:endParaRPr lang="en-GB" sz="2400" b="1" dirty="0">
              <a:solidFill>
                <a:srgbClr val="16165D"/>
              </a:solidFill>
              <a:latin typeface="Calibri" pitchFamily="32" charset="0"/>
            </a:endParaRPr>
          </a:p>
        </p:txBody>
      </p:sp>
      <p:sp>
        <p:nvSpPr>
          <p:cNvPr id="5" name="TextBox 4"/>
          <p:cNvSpPr txBox="1"/>
          <p:nvPr/>
        </p:nvSpPr>
        <p:spPr>
          <a:xfrm>
            <a:off x="634902" y="4869160"/>
            <a:ext cx="4540418" cy="1200329"/>
          </a:xfrm>
          <a:prstGeom prst="rect">
            <a:avLst/>
          </a:prstGeom>
          <a:noFill/>
        </p:spPr>
        <p:txBody>
          <a:bodyPr wrap="square" rtlCol="0">
            <a:spAutoFit/>
          </a:bodyPr>
          <a:lstStyle/>
          <a:p>
            <a:r>
              <a:rPr lang="en-GB" dirty="0" smtClean="0">
                <a:solidFill>
                  <a:schemeClr val="tx1"/>
                </a:solidFill>
              </a:rPr>
              <a:t>Visited </a:t>
            </a:r>
            <a:r>
              <a:rPr lang="en-GB" dirty="0" err="1" smtClean="0">
                <a:solidFill>
                  <a:schemeClr val="tx1"/>
                </a:solidFill>
              </a:rPr>
              <a:t>Filton</a:t>
            </a:r>
            <a:r>
              <a:rPr lang="en-GB" dirty="0" smtClean="0">
                <a:solidFill>
                  <a:schemeClr val="tx1"/>
                </a:solidFill>
              </a:rPr>
              <a:t> for 4 weeks Jan-Feb 2012 with the main purpose of implementing a SOLAR-&gt;PML output, so that SOLAR meshes could be used with PML.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4868" y="1297089"/>
            <a:ext cx="5296251" cy="3225726"/>
          </a:xfrm>
          <a:prstGeom prst="rect">
            <a:avLst/>
          </a:prstGeom>
        </p:spPr>
      </p:pic>
    </p:spTree>
    <p:extLst>
      <p:ext uri="{BB962C8B-B14F-4D97-AF65-F5344CB8AC3E}">
        <p14:creationId xmlns:p14="http://schemas.microsoft.com/office/powerpoint/2010/main" val="865766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634902" y="836714"/>
            <a:ext cx="8640959" cy="460375"/>
          </a:xfrm>
          <a:prstGeom prst="rect">
            <a:avLst/>
          </a:prstGeom>
          <a:noFill/>
          <a:ln w="9525">
            <a:noFill/>
            <a:round/>
            <a:headEnd/>
            <a:tailEnd/>
          </a:ln>
        </p:spPr>
        <p:txBody>
          <a:bodyPr wrap="squar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16165D"/>
                </a:solidFill>
                <a:latin typeface="Calibri" pitchFamily="32" charset="0"/>
              </a:rPr>
              <a:t>PML with SOLAR</a:t>
            </a:r>
            <a:endParaRPr lang="en-GB" sz="2400" b="1" dirty="0">
              <a:solidFill>
                <a:srgbClr val="16165D"/>
              </a:solidFill>
              <a:latin typeface="Calibri" pitchFamily="32"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9397" y="1196752"/>
            <a:ext cx="4610100" cy="3771900"/>
          </a:xfrm>
          <a:prstGeom prst="rect">
            <a:avLst/>
          </a:prstGeom>
        </p:spPr>
      </p:pic>
      <p:sp>
        <p:nvSpPr>
          <p:cNvPr id="5" name="TextBox 4"/>
          <p:cNvSpPr txBox="1"/>
          <p:nvPr/>
        </p:nvSpPr>
        <p:spPr>
          <a:xfrm>
            <a:off x="558979" y="1700808"/>
            <a:ext cx="4540418" cy="3693319"/>
          </a:xfrm>
          <a:prstGeom prst="rect">
            <a:avLst/>
          </a:prstGeom>
          <a:noFill/>
        </p:spPr>
        <p:txBody>
          <a:bodyPr wrap="square" rtlCol="0">
            <a:spAutoFit/>
          </a:bodyPr>
          <a:lstStyle/>
          <a:p>
            <a:r>
              <a:rPr lang="en-GB" dirty="0" smtClean="0">
                <a:solidFill>
                  <a:schemeClr val="tx1"/>
                </a:solidFill>
              </a:rPr>
              <a:t>PML can only work with triangles and quadrilateral elements on the surfaces; so a triangulation of elements larger than this was performed on the SOLAR meshes.</a:t>
            </a:r>
          </a:p>
          <a:p>
            <a:endParaRPr lang="en-GB" dirty="0">
              <a:solidFill>
                <a:schemeClr val="tx1"/>
              </a:solidFill>
            </a:endParaRPr>
          </a:p>
          <a:p>
            <a:r>
              <a:rPr lang="en-GB" dirty="0">
                <a:solidFill>
                  <a:schemeClr val="tx1"/>
                </a:solidFill>
              </a:rPr>
              <a:t>Stencils were created for each point, using the points making up the cells that the point belonged to.</a:t>
            </a:r>
          </a:p>
          <a:p>
            <a:endParaRPr lang="en-GB" dirty="0" smtClean="0">
              <a:solidFill>
                <a:schemeClr val="tx1"/>
              </a:solidFill>
            </a:endParaRPr>
          </a:p>
          <a:p>
            <a:r>
              <a:rPr lang="en-GB" dirty="0" smtClean="0">
                <a:solidFill>
                  <a:schemeClr val="tx1"/>
                </a:solidFill>
              </a:rPr>
              <a:t>Too large to run using implicit solver.</a:t>
            </a:r>
          </a:p>
          <a:p>
            <a:r>
              <a:rPr lang="en-GB" dirty="0" smtClean="0">
                <a:solidFill>
                  <a:schemeClr val="tx1"/>
                </a:solidFill>
              </a:rPr>
              <a:t>Too unstable for second order.</a:t>
            </a:r>
          </a:p>
          <a:p>
            <a:r>
              <a:rPr lang="en-GB" dirty="0" smtClean="0">
                <a:solidFill>
                  <a:schemeClr val="tx1"/>
                </a:solidFill>
              </a:rPr>
              <a:t>Run through </a:t>
            </a:r>
            <a:r>
              <a:rPr lang="en-GB" dirty="0" err="1" smtClean="0">
                <a:solidFill>
                  <a:schemeClr val="tx1"/>
                </a:solidFill>
              </a:rPr>
              <a:t>meshless</a:t>
            </a:r>
            <a:r>
              <a:rPr lang="en-GB" dirty="0" smtClean="0">
                <a:solidFill>
                  <a:schemeClr val="tx1"/>
                </a:solidFill>
              </a:rPr>
              <a:t> </a:t>
            </a:r>
            <a:r>
              <a:rPr lang="en-GB" dirty="0" err="1" smtClean="0">
                <a:solidFill>
                  <a:schemeClr val="tx1"/>
                </a:solidFill>
              </a:rPr>
              <a:t>preprocessor</a:t>
            </a:r>
            <a:r>
              <a:rPr lang="en-GB" dirty="0" smtClean="0">
                <a:solidFill>
                  <a:schemeClr val="tx1"/>
                </a:solidFill>
              </a:rPr>
              <a:t> to limit the size of stencils.</a:t>
            </a:r>
          </a:p>
        </p:txBody>
      </p:sp>
    </p:spTree>
    <p:extLst>
      <p:ext uri="{BB962C8B-B14F-4D97-AF65-F5344CB8AC3E}">
        <p14:creationId xmlns:p14="http://schemas.microsoft.com/office/powerpoint/2010/main" val="8794665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634902" y="836714"/>
            <a:ext cx="8640959" cy="460375"/>
          </a:xfrm>
          <a:prstGeom prst="rect">
            <a:avLst/>
          </a:prstGeom>
          <a:noFill/>
          <a:ln w="9525">
            <a:noFill/>
            <a:round/>
            <a:headEnd/>
            <a:tailEnd/>
          </a:ln>
        </p:spPr>
        <p:txBody>
          <a:bodyPr wrap="squar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16165D"/>
                </a:solidFill>
                <a:latin typeface="Calibri" pitchFamily="32" charset="0"/>
              </a:rPr>
              <a:t>PML with SOLAR</a:t>
            </a:r>
            <a:endParaRPr lang="en-GB" sz="2400" b="1" dirty="0">
              <a:solidFill>
                <a:srgbClr val="16165D"/>
              </a:solidFill>
              <a:latin typeface="Calibri" pitchFamily="3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1205" y="1297089"/>
            <a:ext cx="5380015" cy="4725144"/>
          </a:xfrm>
          <a:prstGeom prst="rect">
            <a:avLst/>
          </a:prstGeom>
        </p:spPr>
      </p:pic>
      <p:sp>
        <p:nvSpPr>
          <p:cNvPr id="7" name="TextBox 6"/>
          <p:cNvSpPr txBox="1"/>
          <p:nvPr/>
        </p:nvSpPr>
        <p:spPr>
          <a:xfrm>
            <a:off x="558979" y="2060848"/>
            <a:ext cx="2524194" cy="1477328"/>
          </a:xfrm>
          <a:prstGeom prst="rect">
            <a:avLst/>
          </a:prstGeom>
          <a:noFill/>
        </p:spPr>
        <p:txBody>
          <a:bodyPr wrap="square" rtlCol="0">
            <a:spAutoFit/>
          </a:bodyPr>
          <a:lstStyle/>
          <a:p>
            <a:r>
              <a:rPr lang="en-GB" dirty="0" smtClean="0">
                <a:solidFill>
                  <a:schemeClr val="tx1"/>
                </a:solidFill>
              </a:rPr>
              <a:t>M6 wing.</a:t>
            </a:r>
          </a:p>
          <a:p>
            <a:r>
              <a:rPr lang="en-GB" dirty="0" smtClean="0">
                <a:solidFill>
                  <a:schemeClr val="tx1"/>
                </a:solidFill>
              </a:rPr>
              <a:t>280 thousand points.</a:t>
            </a:r>
          </a:p>
          <a:p>
            <a:endParaRPr lang="en-GB" dirty="0">
              <a:solidFill>
                <a:schemeClr val="tx1"/>
              </a:solidFill>
            </a:endParaRPr>
          </a:p>
          <a:p>
            <a:r>
              <a:rPr lang="en-GB" dirty="0" smtClean="0">
                <a:solidFill>
                  <a:schemeClr val="tx1"/>
                </a:solidFill>
              </a:rPr>
              <a:t>M=0.84</a:t>
            </a:r>
          </a:p>
          <a:p>
            <a:r>
              <a:rPr lang="en-GB" dirty="0" err="1" smtClean="0">
                <a:solidFill>
                  <a:schemeClr val="tx1"/>
                </a:solidFill>
              </a:rPr>
              <a:t>Aoa</a:t>
            </a:r>
            <a:r>
              <a:rPr lang="en-GB" dirty="0" smtClean="0">
                <a:solidFill>
                  <a:schemeClr val="tx1"/>
                </a:solidFill>
              </a:rPr>
              <a:t>=3.06°</a:t>
            </a:r>
          </a:p>
        </p:txBody>
      </p:sp>
    </p:spTree>
    <p:extLst>
      <p:ext uri="{BB962C8B-B14F-4D97-AF65-F5344CB8AC3E}">
        <p14:creationId xmlns:p14="http://schemas.microsoft.com/office/powerpoint/2010/main" val="39118272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634902" y="836714"/>
            <a:ext cx="8640959" cy="460375"/>
          </a:xfrm>
          <a:prstGeom prst="rect">
            <a:avLst/>
          </a:prstGeom>
          <a:noFill/>
          <a:ln w="9525">
            <a:noFill/>
            <a:round/>
            <a:headEnd/>
            <a:tailEnd/>
          </a:ln>
        </p:spPr>
        <p:txBody>
          <a:bodyPr wrap="squar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16165D"/>
                </a:solidFill>
                <a:latin typeface="Calibri" pitchFamily="32" charset="0"/>
              </a:rPr>
              <a:t>PML with SOLAR</a:t>
            </a:r>
            <a:endParaRPr lang="en-GB" sz="2400" b="1" dirty="0">
              <a:solidFill>
                <a:srgbClr val="16165D"/>
              </a:solidFill>
              <a:latin typeface="Calibri" pitchFamily="32"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4634" y="1087683"/>
            <a:ext cx="5571227" cy="489308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599" y="1916832"/>
            <a:ext cx="3096035" cy="2719176"/>
          </a:xfrm>
          <a:prstGeom prst="rect">
            <a:avLst/>
          </a:prstGeom>
        </p:spPr>
      </p:pic>
    </p:spTree>
    <p:extLst>
      <p:ext uri="{BB962C8B-B14F-4D97-AF65-F5344CB8AC3E}">
        <p14:creationId xmlns:p14="http://schemas.microsoft.com/office/powerpoint/2010/main" val="20313505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634902" y="836714"/>
            <a:ext cx="8640959" cy="460375"/>
          </a:xfrm>
          <a:prstGeom prst="rect">
            <a:avLst/>
          </a:prstGeom>
          <a:noFill/>
          <a:ln w="9525">
            <a:noFill/>
            <a:round/>
            <a:headEnd/>
            <a:tailEnd/>
          </a:ln>
        </p:spPr>
        <p:txBody>
          <a:bodyPr wrap="squar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16165D"/>
                </a:solidFill>
                <a:latin typeface="Calibri" pitchFamily="32" charset="0"/>
              </a:rPr>
              <a:t>PML with SOLAR</a:t>
            </a:r>
            <a:endParaRPr lang="en-GB" sz="2400" b="1" dirty="0">
              <a:solidFill>
                <a:srgbClr val="16165D"/>
              </a:solidFill>
              <a:latin typeface="Calibri" pitchFamily="32"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993" y="1279251"/>
            <a:ext cx="5374775" cy="4720542"/>
          </a:xfrm>
          <a:prstGeom prst="rect">
            <a:avLst/>
          </a:prstGeom>
        </p:spPr>
      </p:pic>
    </p:spTree>
    <p:extLst>
      <p:ext uri="{BB962C8B-B14F-4D97-AF65-F5344CB8AC3E}">
        <p14:creationId xmlns:p14="http://schemas.microsoft.com/office/powerpoint/2010/main" val="28013502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634902" y="836714"/>
            <a:ext cx="8640959" cy="460375"/>
          </a:xfrm>
          <a:prstGeom prst="rect">
            <a:avLst/>
          </a:prstGeom>
          <a:noFill/>
          <a:ln w="9525">
            <a:noFill/>
            <a:round/>
            <a:headEnd/>
            <a:tailEnd/>
          </a:ln>
        </p:spPr>
        <p:txBody>
          <a:bodyPr wrap="squar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16165D"/>
                </a:solidFill>
                <a:latin typeface="Calibri" pitchFamily="32" charset="0"/>
              </a:rPr>
              <a:t>PML with SOLAR</a:t>
            </a:r>
            <a:endParaRPr lang="en-GB" sz="2400" b="1" dirty="0">
              <a:solidFill>
                <a:srgbClr val="16165D"/>
              </a:solidFill>
              <a:latin typeface="Calibri" pitchFamily="32"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845" y="1556793"/>
            <a:ext cx="3744416" cy="328863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1285" y="1066901"/>
            <a:ext cx="5556656" cy="4880284"/>
          </a:xfrm>
          <a:prstGeom prst="rect">
            <a:avLst/>
          </a:prstGeom>
        </p:spPr>
      </p:pic>
    </p:spTree>
    <p:extLst>
      <p:ext uri="{BB962C8B-B14F-4D97-AF65-F5344CB8AC3E}">
        <p14:creationId xmlns:p14="http://schemas.microsoft.com/office/powerpoint/2010/main" val="42835272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634902" y="836714"/>
            <a:ext cx="8640959" cy="460375"/>
          </a:xfrm>
          <a:prstGeom prst="rect">
            <a:avLst/>
          </a:prstGeom>
          <a:noFill/>
          <a:ln w="9525">
            <a:noFill/>
            <a:round/>
            <a:headEnd/>
            <a:tailEnd/>
          </a:ln>
        </p:spPr>
        <p:txBody>
          <a:bodyPr wrap="squar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16165D"/>
                </a:solidFill>
                <a:latin typeface="Calibri" pitchFamily="32" charset="0"/>
              </a:rPr>
              <a:t>PML with SOLAR</a:t>
            </a:r>
            <a:endParaRPr lang="en-GB" sz="2400" b="1" dirty="0">
              <a:solidFill>
                <a:srgbClr val="16165D"/>
              </a:solidFill>
              <a:latin typeface="Calibri" pitchFamily="32"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4493" y="1379984"/>
            <a:ext cx="5400600" cy="4743224"/>
          </a:xfrm>
          <a:prstGeom prst="rect">
            <a:avLst/>
          </a:prstGeom>
        </p:spPr>
      </p:pic>
    </p:spTree>
    <p:extLst>
      <p:ext uri="{BB962C8B-B14F-4D97-AF65-F5344CB8AC3E}">
        <p14:creationId xmlns:p14="http://schemas.microsoft.com/office/powerpoint/2010/main" val="30600125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p:cNvSpPr txBox="1">
            <a:spLocks noChangeArrowheads="1"/>
          </p:cNvSpPr>
          <p:nvPr/>
        </p:nvSpPr>
        <p:spPr bwMode="auto">
          <a:xfrm>
            <a:off x="612775" y="762001"/>
            <a:ext cx="6575425" cy="460375"/>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a:solidFill>
                  <a:srgbClr val="16165D"/>
                </a:solidFill>
                <a:latin typeface="Calibri" pitchFamily="32" charset="0"/>
              </a:rPr>
              <a:t>Temporal discretisation</a:t>
            </a:r>
          </a:p>
        </p:txBody>
      </p:sp>
      <p:sp>
        <p:nvSpPr>
          <p:cNvPr id="16387" name="Text Box 2"/>
          <p:cNvSpPr txBox="1">
            <a:spLocks noChangeArrowheads="1"/>
          </p:cNvSpPr>
          <p:nvPr/>
        </p:nvSpPr>
        <p:spPr bwMode="auto">
          <a:xfrm>
            <a:off x="720726" y="1331913"/>
            <a:ext cx="8280400" cy="1187450"/>
          </a:xfrm>
          <a:prstGeom prst="rect">
            <a:avLst/>
          </a:prstGeom>
          <a:noFill/>
          <a:ln w="9525">
            <a:noFill/>
            <a:round/>
            <a:headEnd/>
            <a:tailEnd/>
          </a:ln>
        </p:spPr>
        <p:txBody>
          <a:bodyPr wrap="none" anchor="ctr"/>
          <a:lstStyle/>
          <a:p>
            <a:endParaRPr lang="en-US"/>
          </a:p>
        </p:txBody>
      </p:sp>
      <p:sp>
        <p:nvSpPr>
          <p:cNvPr id="16388" name="Text Box 3"/>
          <p:cNvSpPr txBox="1">
            <a:spLocks noChangeArrowheads="1"/>
          </p:cNvSpPr>
          <p:nvPr/>
        </p:nvSpPr>
        <p:spPr bwMode="auto">
          <a:xfrm>
            <a:off x="720726" y="5741990"/>
            <a:ext cx="8259763" cy="515937"/>
          </a:xfrm>
          <a:prstGeom prst="rect">
            <a:avLst/>
          </a:prstGeom>
          <a:noFill/>
          <a:ln w="9525">
            <a:noFill/>
            <a:round/>
            <a:headEnd/>
            <a:tailEnd/>
          </a:ln>
        </p:spPr>
        <p:txBody>
          <a:bodyPr wrap="none" anchor="ctr"/>
          <a:lstStyle/>
          <a:p>
            <a:endParaRPr lang="en-US"/>
          </a:p>
        </p:txBody>
      </p:sp>
      <p:sp>
        <p:nvSpPr>
          <p:cNvPr id="16389" name="Text Box 4"/>
          <p:cNvSpPr txBox="1">
            <a:spLocks noChangeArrowheads="1"/>
          </p:cNvSpPr>
          <p:nvPr/>
        </p:nvSpPr>
        <p:spPr bwMode="auto">
          <a:xfrm>
            <a:off x="6899276" y="1125538"/>
            <a:ext cx="184150" cy="366712"/>
          </a:xfrm>
          <a:prstGeom prst="rect">
            <a:avLst/>
          </a:prstGeom>
          <a:noFill/>
          <a:ln w="9525">
            <a:noFill/>
            <a:round/>
            <a:headEnd/>
            <a:tailEnd/>
          </a:ln>
        </p:spPr>
        <p:txBody>
          <a:bodyPr wrap="none" anchor="ctr"/>
          <a:lstStyle/>
          <a:p>
            <a:endParaRPr lang="en-US"/>
          </a:p>
        </p:txBody>
      </p:sp>
      <p:sp>
        <p:nvSpPr>
          <p:cNvPr id="16390" name="Text Box 5"/>
          <p:cNvSpPr txBox="1">
            <a:spLocks noChangeArrowheads="1"/>
          </p:cNvSpPr>
          <p:nvPr/>
        </p:nvSpPr>
        <p:spPr bwMode="auto">
          <a:xfrm>
            <a:off x="779463" y="1268415"/>
            <a:ext cx="8208962" cy="788987"/>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solidFill>
                  <a:srgbClr val="000000"/>
                </a:solidFill>
              </a:rPr>
              <a:t>To solve this equation an implicit method is used:. </a:t>
            </a:r>
          </a:p>
          <a:p>
            <a:pPr>
              <a:spcBef>
                <a:spcPts val="1125"/>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solidFill>
                <a:srgbClr val="000000"/>
              </a:solidFill>
            </a:endParaRPr>
          </a:p>
        </p:txBody>
      </p:sp>
      <p:pic>
        <p:nvPicPr>
          <p:cNvPr id="16391" name="Picture 6" descr="imp.jpg"/>
          <p:cNvPicPr>
            <a:picLocks noChangeAspect="1"/>
          </p:cNvPicPr>
          <p:nvPr/>
        </p:nvPicPr>
        <p:blipFill>
          <a:blip r:embed="rId3" cstate="print"/>
          <a:srcRect/>
          <a:stretch>
            <a:fillRect/>
          </a:stretch>
        </p:blipFill>
        <p:spPr bwMode="auto">
          <a:xfrm>
            <a:off x="4019550" y="1557339"/>
            <a:ext cx="2201863" cy="687387"/>
          </a:xfrm>
          <a:prstGeom prst="rect">
            <a:avLst/>
          </a:prstGeom>
          <a:noFill/>
          <a:ln w="9525">
            <a:noFill/>
            <a:miter lim="800000"/>
            <a:headEnd/>
            <a:tailEnd/>
          </a:ln>
        </p:spPr>
      </p:pic>
      <p:sp>
        <p:nvSpPr>
          <p:cNvPr id="16392" name="Text Box 5"/>
          <p:cNvSpPr txBox="1">
            <a:spLocks noChangeArrowheads="1"/>
          </p:cNvSpPr>
          <p:nvPr/>
        </p:nvSpPr>
        <p:spPr bwMode="auto">
          <a:xfrm>
            <a:off x="922338" y="2205040"/>
            <a:ext cx="8208962" cy="788987"/>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solidFill>
                  <a:srgbClr val="000000"/>
                </a:solidFill>
              </a:rPr>
              <a:t>Linearise the residual vector in time to give the Jacobian matrix:</a:t>
            </a:r>
          </a:p>
          <a:p>
            <a:pPr>
              <a:spcBef>
                <a:spcPts val="1125"/>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solidFill>
                <a:srgbClr val="000000"/>
              </a:solidFill>
            </a:endParaRPr>
          </a:p>
        </p:txBody>
      </p:sp>
      <p:pic>
        <p:nvPicPr>
          <p:cNvPr id="16393" name="Picture 9" descr="imp2.jpg"/>
          <p:cNvPicPr>
            <a:picLocks noChangeAspect="1"/>
          </p:cNvPicPr>
          <p:nvPr/>
        </p:nvPicPr>
        <p:blipFill>
          <a:blip r:embed="rId4" cstate="print"/>
          <a:srcRect/>
          <a:stretch>
            <a:fillRect/>
          </a:stretch>
        </p:blipFill>
        <p:spPr bwMode="auto">
          <a:xfrm>
            <a:off x="2219326" y="2492377"/>
            <a:ext cx="6156324" cy="1038225"/>
          </a:xfrm>
          <a:prstGeom prst="rect">
            <a:avLst/>
          </a:prstGeom>
          <a:noFill/>
          <a:ln w="9525">
            <a:noFill/>
            <a:miter lim="800000"/>
            <a:headEnd/>
            <a:tailEnd/>
          </a:ln>
        </p:spPr>
      </p:pic>
      <p:pic>
        <p:nvPicPr>
          <p:cNvPr id="16394" name="Picture 10" descr="steady.jpg"/>
          <p:cNvPicPr>
            <a:picLocks noChangeAspect="1"/>
          </p:cNvPicPr>
          <p:nvPr/>
        </p:nvPicPr>
        <p:blipFill>
          <a:blip r:embed="rId5" cstate="print"/>
          <a:srcRect/>
          <a:stretch>
            <a:fillRect/>
          </a:stretch>
        </p:blipFill>
        <p:spPr bwMode="auto">
          <a:xfrm>
            <a:off x="2219077" y="3645026"/>
            <a:ext cx="5181600" cy="1095375"/>
          </a:xfrm>
          <a:prstGeom prst="rect">
            <a:avLst/>
          </a:prstGeom>
          <a:noFill/>
          <a:ln w="9525">
            <a:noFill/>
            <a:miter lim="800000"/>
            <a:headEnd/>
            <a:tailEnd/>
          </a:ln>
        </p:spPr>
      </p:pic>
      <p:sp>
        <p:nvSpPr>
          <p:cNvPr id="16395" name="Text Box 5"/>
          <p:cNvSpPr txBox="1">
            <a:spLocks noChangeArrowheads="1"/>
          </p:cNvSpPr>
          <p:nvPr/>
        </p:nvSpPr>
        <p:spPr bwMode="auto">
          <a:xfrm>
            <a:off x="922338" y="3284539"/>
            <a:ext cx="8208962" cy="788987"/>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solidFill>
                  <a:srgbClr val="000000"/>
                </a:solidFill>
              </a:rPr>
              <a:t>Rearrange to give the steady state system:. </a:t>
            </a:r>
          </a:p>
          <a:p>
            <a:pPr>
              <a:spcBef>
                <a:spcPts val="1125"/>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solidFill>
                <a:srgbClr val="000000"/>
              </a:solidFill>
            </a:endParaRPr>
          </a:p>
        </p:txBody>
      </p:sp>
      <p:sp>
        <p:nvSpPr>
          <p:cNvPr id="16396" name="Text Box 5"/>
          <p:cNvSpPr txBox="1">
            <a:spLocks noChangeArrowheads="1"/>
          </p:cNvSpPr>
          <p:nvPr/>
        </p:nvSpPr>
        <p:spPr bwMode="auto">
          <a:xfrm>
            <a:off x="850926" y="5445224"/>
            <a:ext cx="7056362" cy="1620838"/>
          </a:xfrm>
          <a:prstGeom prst="rect">
            <a:avLst/>
          </a:prstGeom>
          <a:noFill/>
          <a:ln w="9525">
            <a:noFill/>
            <a:round/>
            <a:headEnd/>
            <a:tailEnd/>
          </a:ln>
        </p:spPr>
        <p:txBody>
          <a:bodyPr wrap="squar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solidFill>
                  <a:srgbClr val="000000"/>
                </a:solidFill>
              </a:rPr>
              <a:t>Jameson’s dual time stepping scheme </a:t>
            </a:r>
            <a:r>
              <a:rPr lang="en-GB" dirty="0" smtClean="0">
                <a:solidFill>
                  <a:srgbClr val="000000"/>
                </a:solidFill>
              </a:rPr>
              <a:t>is used </a:t>
            </a:r>
            <a:r>
              <a:rPr lang="en-GB" dirty="0">
                <a:solidFill>
                  <a:srgbClr val="000000"/>
                </a:solidFill>
              </a:rPr>
              <a:t>to give the time accurate system to solve.</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a:solidFill>
                <a:srgbClr val="000000"/>
              </a:solidFill>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a:solidFill>
                <a:srgbClr val="000000"/>
              </a:solidFill>
            </a:endParaRPr>
          </a:p>
          <a:p>
            <a:pPr>
              <a:spcBef>
                <a:spcPts val="1125"/>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a:solidFill>
                <a:srgbClr val="000000"/>
              </a:solidFill>
            </a:endParaRPr>
          </a:p>
        </p:txBody>
      </p:sp>
      <p:sp>
        <p:nvSpPr>
          <p:cNvPr id="16397" name="Text Box 5"/>
          <p:cNvSpPr txBox="1">
            <a:spLocks noChangeArrowheads="1"/>
          </p:cNvSpPr>
          <p:nvPr/>
        </p:nvSpPr>
        <p:spPr bwMode="auto">
          <a:xfrm>
            <a:off x="922933" y="4725146"/>
            <a:ext cx="7344816" cy="1620573"/>
          </a:xfrm>
          <a:prstGeom prst="rect">
            <a:avLst/>
          </a:prstGeom>
          <a:noFill/>
          <a:ln w="9525">
            <a:noFill/>
            <a:round/>
            <a:headEnd/>
            <a:tailEnd/>
          </a:ln>
        </p:spPr>
        <p:txBody>
          <a:bodyPr wrap="squar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err="1">
                <a:solidFill>
                  <a:srgbClr val="000000"/>
                </a:solidFill>
              </a:rPr>
              <a:t>Krylov</a:t>
            </a:r>
            <a:r>
              <a:rPr lang="en-GB" dirty="0">
                <a:solidFill>
                  <a:srgbClr val="000000"/>
                </a:solidFill>
              </a:rPr>
              <a:t> Subspace Iterative Method with </a:t>
            </a:r>
            <a:r>
              <a:rPr lang="en-GB" dirty="0" smtClean="0">
                <a:solidFill>
                  <a:srgbClr val="000000"/>
                </a:solidFill>
              </a:rPr>
              <a:t>approximate </a:t>
            </a:r>
            <a:r>
              <a:rPr lang="en-GB" dirty="0" err="1" smtClean="0">
                <a:solidFill>
                  <a:srgbClr val="000000"/>
                </a:solidFill>
              </a:rPr>
              <a:t>Jacobian</a:t>
            </a:r>
            <a:r>
              <a:rPr lang="en-GB" dirty="0" smtClean="0">
                <a:solidFill>
                  <a:srgbClr val="000000"/>
                </a:solidFill>
              </a:rPr>
              <a:t> matrices used to solve the system.</a:t>
            </a:r>
            <a:endParaRPr lang="en-GB" dirty="0">
              <a:solidFill>
                <a:srgbClr val="000000"/>
              </a:solidFill>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a:solidFill>
                <a:srgbClr val="000000"/>
              </a:solidFill>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a:solidFill>
                <a:srgbClr val="000000"/>
              </a:solidFill>
            </a:endParaRPr>
          </a:p>
          <a:p>
            <a:pPr>
              <a:spcBef>
                <a:spcPts val="1125"/>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612775" y="762001"/>
            <a:ext cx="6575425" cy="460375"/>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16165D"/>
                </a:solidFill>
                <a:latin typeface="Calibri" pitchFamily="32" charset="0"/>
              </a:rPr>
              <a:t>Parallel Implementation</a:t>
            </a:r>
            <a:endParaRPr lang="en-GB" sz="2400" b="1" dirty="0">
              <a:solidFill>
                <a:srgbClr val="16165D"/>
              </a:solidFill>
              <a:latin typeface="Calibri" pitchFamily="32"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72816"/>
            <a:ext cx="4783422" cy="2664296"/>
          </a:xfrm>
          <a:prstGeom prst="rect">
            <a:avLst/>
          </a:prstGeom>
        </p:spPr>
      </p:pic>
      <p:sp>
        <p:nvSpPr>
          <p:cNvPr id="6" name="Text Box 5"/>
          <p:cNvSpPr txBox="1">
            <a:spLocks noChangeArrowheads="1"/>
          </p:cNvSpPr>
          <p:nvPr/>
        </p:nvSpPr>
        <p:spPr bwMode="auto">
          <a:xfrm>
            <a:off x="4880054" y="1204892"/>
            <a:ext cx="4683839" cy="3972499"/>
          </a:xfrm>
          <a:prstGeom prst="rect">
            <a:avLst/>
          </a:prstGeom>
          <a:noFill/>
          <a:ln w="9525">
            <a:noFill/>
            <a:round/>
            <a:headEnd/>
            <a:tailEnd/>
          </a:ln>
        </p:spPr>
        <p:txBody>
          <a:bodyPr wrap="squar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00"/>
                </a:solidFill>
              </a:rPr>
              <a:t>Domain is decomposed using METIS library.</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smtClean="0">
              <a:solidFill>
                <a:srgbClr val="000000"/>
              </a:solidFill>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00"/>
                </a:solidFill>
              </a:rPr>
              <a:t>There are two point classes for each partition: interior points and communication points.</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smtClean="0">
              <a:solidFill>
                <a:srgbClr val="000000"/>
              </a:solidFill>
            </a:endParaRPr>
          </a:p>
          <a:p>
            <a:pPr marL="285750" indent="-285750">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00"/>
                </a:solidFill>
              </a:rPr>
              <a:t>Interior points are those assigned to each processor according to the decomposition.</a:t>
            </a:r>
          </a:p>
          <a:p>
            <a:pPr marL="285750" indent="-285750">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00"/>
                </a:solidFill>
              </a:rPr>
              <a:t>Communication points are the points belonging to stencils of interior points, but are not interior points of the partition (these stencils lie along the partitions boundaries).</a:t>
            </a:r>
            <a:endParaRPr lang="en-GB" dirty="0">
              <a:solidFill>
                <a:srgbClr val="000000"/>
              </a:solidFill>
            </a:endParaRPr>
          </a:p>
        </p:txBody>
      </p:sp>
      <p:sp>
        <p:nvSpPr>
          <p:cNvPr id="7" name="Text Box 5"/>
          <p:cNvSpPr txBox="1">
            <a:spLocks noChangeArrowheads="1"/>
          </p:cNvSpPr>
          <p:nvPr/>
        </p:nvSpPr>
        <p:spPr bwMode="auto">
          <a:xfrm>
            <a:off x="423427" y="5177392"/>
            <a:ext cx="9001000" cy="371513"/>
          </a:xfrm>
          <a:prstGeom prst="rect">
            <a:avLst/>
          </a:prstGeom>
          <a:noFill/>
          <a:ln w="9525">
            <a:noFill/>
            <a:round/>
            <a:headEnd/>
            <a:tailEnd/>
          </a:ln>
        </p:spPr>
        <p:txBody>
          <a:bodyPr wrap="squar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00"/>
                </a:solidFill>
              </a:rPr>
              <a:t>Explicit MPI message passing instructions are used for communication.</a:t>
            </a:r>
          </a:p>
        </p:txBody>
      </p:sp>
    </p:spTree>
    <p:extLst>
      <p:ext uri="{BB962C8B-B14F-4D97-AF65-F5344CB8AC3E}">
        <p14:creationId xmlns:p14="http://schemas.microsoft.com/office/powerpoint/2010/main" val="295785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612775" y="762001"/>
            <a:ext cx="6575425" cy="460375"/>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16165D"/>
                </a:solidFill>
                <a:latin typeface="Calibri" pitchFamily="32" charset="0"/>
              </a:rPr>
              <a:t>Parallel Implementation</a:t>
            </a:r>
            <a:endParaRPr lang="en-GB" sz="2400" b="1" dirty="0">
              <a:solidFill>
                <a:srgbClr val="16165D"/>
              </a:solidFill>
              <a:latin typeface="Calibri" pitchFamily="32"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2780" y="2851173"/>
            <a:ext cx="3496102" cy="310884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5260" y="2833836"/>
            <a:ext cx="3496102" cy="3108842"/>
          </a:xfrm>
          <a:prstGeom prst="rect">
            <a:avLst/>
          </a:prstGeom>
        </p:spPr>
      </p:pic>
      <p:sp>
        <p:nvSpPr>
          <p:cNvPr id="6" name="Text Box 5"/>
          <p:cNvSpPr txBox="1">
            <a:spLocks noChangeArrowheads="1"/>
          </p:cNvSpPr>
          <p:nvPr/>
        </p:nvSpPr>
        <p:spPr bwMode="auto">
          <a:xfrm>
            <a:off x="706909" y="1320226"/>
            <a:ext cx="8896702" cy="1479509"/>
          </a:xfrm>
          <a:prstGeom prst="rect">
            <a:avLst/>
          </a:prstGeom>
          <a:noFill/>
          <a:ln w="9525">
            <a:noFill/>
            <a:round/>
            <a:headEnd/>
            <a:tailEnd/>
          </a:ln>
        </p:spPr>
        <p:txBody>
          <a:bodyPr wrap="square" lIns="90000" tIns="46800" rIns="90000" bIns="46800">
            <a:spAutoFit/>
          </a:bodyPr>
          <a:lstStyle/>
          <a:p>
            <a:pPr marL="285750" indent="-285750">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err="1" smtClean="0">
                <a:solidFill>
                  <a:srgbClr val="000000"/>
                </a:solidFill>
              </a:rPr>
              <a:t>Jacobian</a:t>
            </a:r>
            <a:r>
              <a:rPr lang="en-GB" dirty="0" smtClean="0">
                <a:solidFill>
                  <a:srgbClr val="000000"/>
                </a:solidFill>
              </a:rPr>
              <a:t> matrix is divided up among the processors using same decomposition.</a:t>
            </a:r>
          </a:p>
          <a:p>
            <a:pPr marL="285750" indent="-285750">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00"/>
                </a:solidFill>
              </a:rPr>
              <a:t>Use of approximate </a:t>
            </a:r>
            <a:r>
              <a:rPr lang="en-GB" dirty="0" err="1" smtClean="0">
                <a:solidFill>
                  <a:srgbClr val="000000"/>
                </a:solidFill>
              </a:rPr>
              <a:t>Jacobian</a:t>
            </a:r>
            <a:r>
              <a:rPr lang="en-GB" dirty="0" smtClean="0">
                <a:solidFill>
                  <a:srgbClr val="000000"/>
                </a:solidFill>
              </a:rPr>
              <a:t> matrix reduces the communication required since there are fewer overlapping points.</a:t>
            </a:r>
          </a:p>
          <a:p>
            <a:pPr marL="285750" indent="-285750">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00"/>
                </a:solidFill>
              </a:rPr>
              <a:t>There is no parallel communication when forming the </a:t>
            </a:r>
            <a:r>
              <a:rPr lang="en-GB" dirty="0" err="1" smtClean="0">
                <a:solidFill>
                  <a:srgbClr val="000000"/>
                </a:solidFill>
              </a:rPr>
              <a:t>preconditioner</a:t>
            </a:r>
            <a:r>
              <a:rPr lang="en-GB" dirty="0" smtClean="0">
                <a:solidFill>
                  <a:srgbClr val="000000"/>
                </a:solidFill>
              </a:rPr>
              <a:t> matrix: it is formed locally from each processor.</a:t>
            </a:r>
            <a:endParaRPr lang="en-GB" dirty="0">
              <a:solidFill>
                <a:srgbClr val="000000"/>
              </a:solidFill>
            </a:endParaRPr>
          </a:p>
        </p:txBody>
      </p:sp>
    </p:spTree>
    <p:extLst>
      <p:ext uri="{BB962C8B-B14F-4D97-AF65-F5344CB8AC3E}">
        <p14:creationId xmlns:p14="http://schemas.microsoft.com/office/powerpoint/2010/main" val="2266014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
          <p:cNvSpPr txBox="1">
            <a:spLocks noChangeArrowheads="1"/>
          </p:cNvSpPr>
          <p:nvPr/>
        </p:nvSpPr>
        <p:spPr bwMode="auto">
          <a:xfrm>
            <a:off x="612775" y="762001"/>
            <a:ext cx="6575425" cy="460375"/>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16165D"/>
                </a:solidFill>
                <a:latin typeface="Calibri" pitchFamily="32" charset="0"/>
              </a:rPr>
              <a:t>3D Results</a:t>
            </a:r>
            <a:endParaRPr lang="en-GB" sz="2400" b="1" dirty="0">
              <a:solidFill>
                <a:srgbClr val="16165D"/>
              </a:solidFill>
              <a:latin typeface="Calibri" pitchFamily="32" charset="0"/>
            </a:endParaRPr>
          </a:p>
        </p:txBody>
      </p:sp>
      <p:sp>
        <p:nvSpPr>
          <p:cNvPr id="23555" name="Text Box 2"/>
          <p:cNvSpPr txBox="1">
            <a:spLocks noChangeArrowheads="1"/>
          </p:cNvSpPr>
          <p:nvPr/>
        </p:nvSpPr>
        <p:spPr bwMode="auto">
          <a:xfrm>
            <a:off x="720726" y="1331913"/>
            <a:ext cx="8280400" cy="1187450"/>
          </a:xfrm>
          <a:prstGeom prst="rect">
            <a:avLst/>
          </a:prstGeom>
          <a:noFill/>
          <a:ln w="9525">
            <a:noFill/>
            <a:round/>
            <a:headEnd/>
            <a:tailEnd/>
          </a:ln>
        </p:spPr>
        <p:txBody>
          <a:bodyPr wrap="none" anchor="ctr"/>
          <a:lstStyle/>
          <a:p>
            <a:endParaRPr lang="en-US"/>
          </a:p>
        </p:txBody>
      </p:sp>
      <p:sp>
        <p:nvSpPr>
          <p:cNvPr id="23556" name="Text Box 3"/>
          <p:cNvSpPr txBox="1">
            <a:spLocks noChangeArrowheads="1"/>
          </p:cNvSpPr>
          <p:nvPr/>
        </p:nvSpPr>
        <p:spPr bwMode="auto">
          <a:xfrm>
            <a:off x="720726" y="5741990"/>
            <a:ext cx="8259763" cy="515937"/>
          </a:xfrm>
          <a:prstGeom prst="rect">
            <a:avLst/>
          </a:prstGeom>
          <a:noFill/>
          <a:ln w="9525">
            <a:noFill/>
            <a:round/>
            <a:headEnd/>
            <a:tailEnd/>
          </a:ln>
        </p:spPr>
        <p:txBody>
          <a:bodyPr wrap="none" anchor="ctr"/>
          <a:lstStyle/>
          <a:p>
            <a:endParaRPr lang="en-US"/>
          </a:p>
        </p:txBody>
      </p:sp>
      <p:sp>
        <p:nvSpPr>
          <p:cNvPr id="23557" name="Text Box 4"/>
          <p:cNvSpPr txBox="1">
            <a:spLocks noChangeArrowheads="1"/>
          </p:cNvSpPr>
          <p:nvPr/>
        </p:nvSpPr>
        <p:spPr bwMode="auto">
          <a:xfrm>
            <a:off x="6899276" y="1125538"/>
            <a:ext cx="184150" cy="366712"/>
          </a:xfrm>
          <a:prstGeom prst="rect">
            <a:avLst/>
          </a:prstGeom>
          <a:noFill/>
          <a:ln w="9525">
            <a:noFill/>
            <a:round/>
            <a:headEnd/>
            <a:tailEnd/>
          </a:ln>
        </p:spPr>
        <p:txBody>
          <a:bodyPr wrap="none" anchor="ctr"/>
          <a:lstStyle/>
          <a:p>
            <a:endParaRPr lang="en-US"/>
          </a:p>
        </p:txBody>
      </p:sp>
      <p:sp>
        <p:nvSpPr>
          <p:cNvPr id="23558" name="Text Box 5"/>
          <p:cNvSpPr txBox="1">
            <a:spLocks noChangeArrowheads="1"/>
          </p:cNvSpPr>
          <p:nvPr/>
        </p:nvSpPr>
        <p:spPr bwMode="auto">
          <a:xfrm>
            <a:off x="779463" y="1341440"/>
            <a:ext cx="8208962" cy="371513"/>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solidFill>
                  <a:srgbClr val="000000"/>
                </a:solidFill>
              </a:rPr>
              <a:t>3D </a:t>
            </a:r>
            <a:r>
              <a:rPr lang="en-GB" dirty="0" err="1">
                <a:solidFill>
                  <a:srgbClr val="000000"/>
                </a:solidFill>
              </a:rPr>
              <a:t>Goland</a:t>
            </a:r>
            <a:r>
              <a:rPr lang="en-GB" dirty="0">
                <a:solidFill>
                  <a:srgbClr val="000000"/>
                </a:solidFill>
              </a:rPr>
              <a:t> wing at </a:t>
            </a:r>
            <a:r>
              <a:rPr lang="en-GB" dirty="0" smtClean="0">
                <a:solidFill>
                  <a:srgbClr val="000000"/>
                </a:solidFill>
              </a:rPr>
              <a:t>M=0.9, </a:t>
            </a:r>
            <a:r>
              <a:rPr lang="en-GB" dirty="0" err="1">
                <a:solidFill>
                  <a:srgbClr val="000000"/>
                </a:solidFill>
              </a:rPr>
              <a:t>aoa</a:t>
            </a:r>
            <a:r>
              <a:rPr lang="en-GB" dirty="0">
                <a:solidFill>
                  <a:srgbClr val="000000"/>
                </a:solidFill>
              </a:rPr>
              <a:t>=0.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54" y="1740126"/>
            <a:ext cx="4850212" cy="425983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5509" y="1925640"/>
            <a:ext cx="4105382" cy="3605663"/>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6052</TotalTime>
  <Words>3611</Words>
  <Application>Microsoft Office PowerPoint</Application>
  <PresentationFormat>Custom</PresentationFormat>
  <Paragraphs>369</Paragraphs>
  <Slides>56</Slides>
  <Notes>18</Notes>
  <HiddenSlides>11</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58"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Cathy</dc:creator>
  <cp:lastModifiedBy>mf0u5067</cp:lastModifiedBy>
  <cp:revision>481</cp:revision>
  <cp:lastPrinted>1601-01-01T00:00:00Z</cp:lastPrinted>
  <dcterms:created xsi:type="dcterms:W3CDTF">2008-10-30T23:10:26Z</dcterms:created>
  <dcterms:modified xsi:type="dcterms:W3CDTF">2013-03-20T17:32:43Z</dcterms:modified>
</cp:coreProperties>
</file>