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1" r:id="rId2"/>
    <p:sldId id="282" r:id="rId3"/>
    <p:sldId id="273" r:id="rId4"/>
    <p:sldId id="299" r:id="rId5"/>
    <p:sldId id="308" r:id="rId6"/>
    <p:sldId id="310" r:id="rId7"/>
    <p:sldId id="314" r:id="rId8"/>
    <p:sldId id="311" r:id="rId9"/>
    <p:sldId id="313" r:id="rId10"/>
    <p:sldId id="315" r:id="rId11"/>
    <p:sldId id="324" r:id="rId12"/>
    <p:sldId id="316" r:id="rId13"/>
    <p:sldId id="257" r:id="rId14"/>
    <p:sldId id="258" r:id="rId15"/>
    <p:sldId id="278" r:id="rId16"/>
    <p:sldId id="283" r:id="rId17"/>
    <p:sldId id="284" r:id="rId18"/>
    <p:sldId id="285" r:id="rId19"/>
    <p:sldId id="286" r:id="rId20"/>
    <p:sldId id="303" r:id="rId21"/>
    <p:sldId id="302" r:id="rId22"/>
    <p:sldId id="326" r:id="rId23"/>
    <p:sldId id="304" r:id="rId24"/>
    <p:sldId id="306" r:id="rId25"/>
    <p:sldId id="305" r:id="rId26"/>
    <p:sldId id="317" r:id="rId27"/>
    <p:sldId id="318" r:id="rId28"/>
    <p:sldId id="307" r:id="rId29"/>
    <p:sldId id="319" r:id="rId30"/>
    <p:sldId id="327" r:id="rId31"/>
    <p:sldId id="320" r:id="rId32"/>
    <p:sldId id="321" r:id="rId33"/>
    <p:sldId id="292" r:id="rId34"/>
    <p:sldId id="322" r:id="rId35"/>
    <p:sldId id="328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9" autoAdjust="0"/>
  </p:normalViewPr>
  <p:slideViewPr>
    <p:cSldViewPr>
      <p:cViewPr>
        <p:scale>
          <a:sx n="75" d="100"/>
          <a:sy n="75" d="100"/>
        </p:scale>
        <p:origin x="-202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13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D4247-302E-4758-8CD9-CBFF1D8C3262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A0DD-9801-4D0D-95F1-43485AA71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6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8253" y="685947"/>
            <a:ext cx="5019890" cy="3429731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845" y="4343548"/>
            <a:ext cx="5027825" cy="4116355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8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Hallissy,C.E.S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Cesnik,</a:t>
            </a:r>
            <a:r>
              <a:rPr lang="en-GB" dirty="0" err="1" smtClean="0"/>
              <a:t>High</a:t>
            </a:r>
            <a:r>
              <a:rPr lang="en-GB" dirty="0" smtClean="0"/>
              <a:t> fidelity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aeroelastic</a:t>
            </a:r>
            <a:r>
              <a:rPr lang="en-GB" baseline="0" dirty="0" smtClean="0"/>
              <a:t> analysis of very flexible aircraft.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A0DD-9801-4D0D-95F1-43485AA7177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0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6.wmf"/><Relationship Id="rId18" Type="http://schemas.openxmlformats.org/officeDocument/2006/relationships/image" Target="../media/image6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5.wmf"/><Relationship Id="rId5" Type="http://schemas.openxmlformats.org/officeDocument/2006/relationships/image" Target="../media/image59.wmf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1.wmf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71.wmf"/><Relationship Id="rId5" Type="http://schemas.openxmlformats.org/officeDocument/2006/relationships/image" Target="../media/image13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7.wmf"/><Relationship Id="rId3" Type="http://schemas.openxmlformats.org/officeDocument/2006/relationships/image" Target="../media/image80.png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6.wmf"/><Relationship Id="rId5" Type="http://schemas.openxmlformats.org/officeDocument/2006/relationships/image" Target="../media/image74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6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6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90.png"/><Relationship Id="rId10" Type="http://schemas.openxmlformats.org/officeDocument/2006/relationships/image" Target="../media/image91.png"/><Relationship Id="rId4" Type="http://schemas.openxmlformats.org/officeDocument/2006/relationships/image" Target="../media/image87.wmf"/><Relationship Id="rId9" Type="http://schemas.openxmlformats.org/officeDocument/2006/relationships/image" Target="../media/image8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6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7752" y="548680"/>
            <a:ext cx="7672680" cy="579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</a:t>
            </a:r>
            <a:r>
              <a:rPr lang="en-GB" dirty="0" smtClean="0">
                <a:solidFill>
                  <a:schemeClr val="accent5"/>
                </a:solidFill>
              </a:rPr>
              <a:t>Investigation 6/8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pic>
        <p:nvPicPr>
          <p:cNvPr id="114694" name="Picture 6" descr="C:\Users\ntanta\Desktop\phd_presentation_2013\Flutter_windtunnel_pi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48348" cy="3600000"/>
          </a:xfrm>
          <a:prstGeom prst="rect">
            <a:avLst/>
          </a:prstGeom>
          <a:noFill/>
        </p:spPr>
      </p:pic>
      <p:pic>
        <p:nvPicPr>
          <p:cNvPr id="114695" name="Picture 7" descr="C:\Users\ntanta\Desktop\phd_presentation_2013\Flutter_windtunnel_plu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048350" cy="36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55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Initial Plunge Velocity:0.01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53148" y="5931932"/>
            <a:ext cx="242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Flutter:17.63m/s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</a:t>
            </a:r>
            <a:r>
              <a:rPr lang="en-GB" dirty="0" smtClean="0">
                <a:solidFill>
                  <a:schemeClr val="accent5"/>
                </a:solidFill>
              </a:rPr>
              <a:t>Investigation 7/8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Initial Plunge Velocity:0.01</a:t>
            </a:r>
            <a:endParaRPr lang="en-GB" dirty="0"/>
          </a:p>
        </p:txBody>
      </p:sp>
      <p:pic>
        <p:nvPicPr>
          <p:cNvPr id="7" name="Picture 1" descr="C:\Users\Guanqun\Downloads\RE__\flutter_delta_lq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420" y="1447800"/>
            <a:ext cx="454157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Realistic Flap deflection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</a:t>
            </a:r>
            <a:r>
              <a:rPr lang="en-GB" dirty="0" smtClean="0">
                <a:solidFill>
                  <a:schemeClr val="accent5"/>
                </a:solidFill>
              </a:rPr>
              <a:t>Investigation 8/8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495675" y="1830388"/>
          <a:ext cx="2151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830388"/>
                        <a:ext cx="2151063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1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6" name="Picture 4" descr="C:\Users\ntanta\Desktop\phd_presentation_2013\a_di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981200"/>
            <a:ext cx="3547772" cy="3352800"/>
          </a:xfrm>
          <a:prstGeom prst="rect">
            <a:avLst/>
          </a:prstGeom>
          <a:noFill/>
        </p:spPr>
      </p:pic>
      <p:pic>
        <p:nvPicPr>
          <p:cNvPr id="115718" name="Picture 6" descr="C:\Users\ntanta\Desktop\phd_presentation_2013\h_di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905000"/>
            <a:ext cx="3657600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V="1">
            <a:off x="685800" y="15123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676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 in the </a:t>
            </a:r>
            <a:r>
              <a:rPr lang="en-GB" dirty="0" err="1" smtClean="0"/>
              <a:t>freestream</a:t>
            </a:r>
            <a:r>
              <a:rPr lang="en-GB" dirty="0" smtClean="0"/>
              <a:t> speed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676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Compensate for Controller’s </a:t>
            </a:r>
            <a:r>
              <a:rPr lang="en-GB" dirty="0" err="1" smtClean="0"/>
              <a:t>Adaptivity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525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Initial Plunge Velocity:0.01</a:t>
            </a:r>
            <a:endParaRPr lang="en-GB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79512" y="5943600"/>
            <a:ext cx="87358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Da </a:t>
            </a:r>
            <a:r>
              <a:rPr lang="en-GB" sz="1600" dirty="0" err="1" smtClean="0"/>
              <a:t>Ronch</a:t>
            </a:r>
            <a:r>
              <a:rPr lang="en-GB" sz="1600" dirty="0" smtClean="0"/>
              <a:t>, A., </a:t>
            </a:r>
            <a:r>
              <a:rPr lang="en-GB" sz="1600" dirty="0" err="1" smtClean="0"/>
              <a:t>Tantaroudas</a:t>
            </a:r>
            <a:r>
              <a:rPr lang="en-GB" sz="1600" dirty="0" smtClean="0"/>
              <a:t>, N. D., </a:t>
            </a:r>
            <a:r>
              <a:rPr lang="en-GB" sz="1600" dirty="0" err="1" smtClean="0"/>
              <a:t>Badcock</a:t>
            </a:r>
            <a:r>
              <a:rPr lang="en-GB" sz="1600" dirty="0" smtClean="0"/>
              <a:t>, K. J., and </a:t>
            </a:r>
            <a:r>
              <a:rPr lang="en-GB" sz="1600" dirty="0" err="1" smtClean="0"/>
              <a:t>Mottershead</a:t>
            </a:r>
            <a:r>
              <a:rPr lang="en-GB" sz="1600" dirty="0" smtClean="0"/>
              <a:t>, J. E., ”</a:t>
            </a:r>
            <a:r>
              <a:rPr lang="en-GB" sz="1600" dirty="0" err="1" smtClean="0"/>
              <a:t>Aeroelastic</a:t>
            </a:r>
            <a:r>
              <a:rPr lang="en-GB" sz="1600" dirty="0" smtClean="0"/>
              <a:t> Control of</a:t>
            </a:r>
          </a:p>
          <a:p>
            <a:r>
              <a:rPr lang="en-GB" sz="1600" dirty="0" smtClean="0"/>
              <a:t>Flutter: from Simulation to Wind Tunnel Testing,” Control ID: 1739874, AIAA Science and Technology</a:t>
            </a:r>
          </a:p>
          <a:p>
            <a:r>
              <a:rPr lang="en-GB" sz="1600" dirty="0" smtClean="0"/>
              <a:t>Forum and Exposition, National </a:t>
            </a:r>
            <a:r>
              <a:rPr lang="en-GB" sz="1600" dirty="0" err="1" smtClean="0"/>
              <a:t>Harbor</a:t>
            </a:r>
            <a:r>
              <a:rPr lang="en-GB" sz="1600" dirty="0" smtClean="0"/>
              <a:t>, MD, 13–17 Jan, 2014</a:t>
            </a:r>
            <a:endParaRPr lang="en-GB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UAV Configuration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400" dirty="0" smtClean="0"/>
              <a:t> </a:t>
            </a:r>
            <a:r>
              <a:rPr lang="en-GB" sz="1800" dirty="0" smtClean="0"/>
              <a:t>DSTL UAV[P. </a:t>
            </a:r>
            <a:r>
              <a:rPr lang="en-GB" sz="1800" dirty="0" err="1" smtClean="0"/>
              <a:t>Hopgood</a:t>
            </a:r>
            <a:r>
              <a:rPr lang="en-GB" sz="1800" dirty="0" smtClean="0"/>
              <a:t>]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sz="1800" dirty="0" smtClean="0"/>
              <a:t> Wing</a:t>
            </a:r>
          </a:p>
          <a:p>
            <a:pPr>
              <a:buNone/>
            </a:pPr>
            <a:r>
              <a:rPr lang="en-GB" sz="1800" dirty="0" smtClean="0"/>
              <a:t>-Span:16.98m</a:t>
            </a:r>
          </a:p>
          <a:p>
            <a:pPr>
              <a:buNone/>
            </a:pPr>
            <a:r>
              <a:rPr lang="en-GB" sz="1800" dirty="0" smtClean="0"/>
              <a:t>-Taper Ratio:0.44</a:t>
            </a:r>
          </a:p>
          <a:p>
            <a:pPr>
              <a:buNone/>
            </a:pPr>
            <a:r>
              <a:rPr lang="en-GB" sz="1800" dirty="0" smtClean="0"/>
              <a:t>-Root Chord:1.666m                                                                             </a:t>
            </a:r>
          </a:p>
          <a:p>
            <a:pPr>
              <a:buNone/>
            </a:pPr>
            <a:r>
              <a:rPr lang="en-GB" sz="1800" dirty="0" smtClean="0"/>
              <a:t>-Tip Chord:0.733m</a:t>
            </a:r>
          </a:p>
          <a:p>
            <a:pPr>
              <a:buNone/>
            </a:pPr>
            <a:r>
              <a:rPr lang="en-GB" sz="1800" dirty="0" smtClean="0"/>
              <a:t>-Control Surface:16/100chord            </a:t>
            </a:r>
          </a:p>
          <a:p>
            <a:pPr>
              <a:buNone/>
            </a:pPr>
            <a:r>
              <a:rPr lang="en-GB" sz="1400" dirty="0" smtClean="0"/>
              <a:t>                                                                                                 </a:t>
            </a:r>
          </a:p>
          <a:p>
            <a:r>
              <a:rPr lang="en-GB" sz="1400" dirty="0" smtClean="0"/>
              <a:t> </a:t>
            </a:r>
            <a:r>
              <a:rPr lang="en-GB" sz="1800" dirty="0" smtClean="0"/>
              <a:t>Tail</a:t>
            </a:r>
          </a:p>
          <a:p>
            <a:pPr>
              <a:buNone/>
            </a:pPr>
            <a:r>
              <a:rPr lang="en-GB" sz="1800" dirty="0" smtClean="0"/>
              <a:t>-Dihedral:45deg</a:t>
            </a:r>
          </a:p>
          <a:p>
            <a:pPr>
              <a:buNone/>
            </a:pPr>
            <a:r>
              <a:rPr lang="en-GB" sz="1800" dirty="0" smtClean="0"/>
              <a:t>-Taper Ratio: 0.487</a:t>
            </a:r>
          </a:p>
          <a:p>
            <a:pPr>
              <a:buNone/>
            </a:pPr>
            <a:r>
              <a:rPr lang="en-GB" sz="1800" dirty="0" smtClean="0"/>
              <a:t>-Root  Chord:1.393m</a:t>
            </a:r>
          </a:p>
          <a:p>
            <a:pPr>
              <a:buNone/>
            </a:pPr>
            <a:r>
              <a:rPr lang="en-GB" sz="1800" dirty="0" smtClean="0"/>
              <a:t>-Tip Chord:0.678m</a:t>
            </a:r>
          </a:p>
          <a:p>
            <a:pPr>
              <a:buNone/>
            </a:pPr>
            <a:r>
              <a:rPr lang="en-GB" sz="1800" dirty="0" smtClean="0"/>
              <a:t>-Control Surface:25/100 chord               </a:t>
            </a:r>
          </a:p>
          <a:p>
            <a:pPr>
              <a:buNone/>
            </a:pPr>
            <a:r>
              <a:rPr lang="en-GB" sz="1400" dirty="0" smtClean="0"/>
              <a:t>                               </a:t>
            </a:r>
          </a:p>
        </p:txBody>
      </p:sp>
      <p:pic>
        <p:nvPicPr>
          <p:cNvPr id="137218" name="Picture 2" descr="C:\Users\adr1d12\Desktop\DSTL_UAV_a15_M05_Re2mil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44700"/>
            <a:ext cx="5715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Model Identification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400" dirty="0" smtClean="0"/>
          </a:p>
          <a:p>
            <a:r>
              <a:rPr lang="en-GB" sz="1800" dirty="0" smtClean="0"/>
              <a:t>Beam Reference system –j-node: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sz="1800" dirty="0" smtClean="0"/>
              <a:t> Finite Element equation-dimensional form </a:t>
            </a:r>
            <a:r>
              <a:rPr lang="en-GB" sz="1400" dirty="0" smtClean="0"/>
              <a:t>: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 </a:t>
            </a:r>
            <a:r>
              <a:rPr lang="en-GB" sz="1800" dirty="0" smtClean="0"/>
              <a:t>Modal Analysis(</a:t>
            </a:r>
            <a:r>
              <a:rPr lang="en-GB" sz="1800" dirty="0" err="1" smtClean="0"/>
              <a:t>Nastran</a:t>
            </a:r>
            <a:r>
              <a:rPr lang="en-GB" sz="1800" dirty="0" smtClean="0"/>
              <a:t>)</a:t>
            </a:r>
          </a:p>
          <a:p>
            <a:pPr>
              <a:buFontTx/>
              <a:buChar char="-"/>
            </a:pPr>
            <a:r>
              <a:rPr lang="en-GB" sz="1800" dirty="0" smtClean="0"/>
              <a:t>Match the frequency of the most important Bending Modes</a:t>
            </a:r>
          </a:p>
          <a:p>
            <a:pPr>
              <a:buFontTx/>
              <a:buChar char="-"/>
            </a:pPr>
            <a:r>
              <a:rPr lang="en-GB" sz="1800" dirty="0" smtClean="0"/>
              <a:t> Match the Shape of the deformation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Limitations</a:t>
            </a:r>
          </a:p>
          <a:p>
            <a:pPr>
              <a:buFontTx/>
              <a:buChar char="-"/>
            </a:pPr>
            <a:r>
              <a:rPr lang="en-GB" sz="1800" dirty="0" smtClean="0"/>
              <a:t>High frequency </a:t>
            </a:r>
            <a:r>
              <a:rPr lang="en-GB" sz="1800" dirty="0" err="1" smtClean="0"/>
              <a:t>modeshapes</a:t>
            </a:r>
            <a:r>
              <a:rPr lang="en-GB" sz="1800" dirty="0" smtClean="0"/>
              <a:t> difficult to be matched </a:t>
            </a:r>
          </a:p>
          <a:p>
            <a:pPr>
              <a:buNone/>
            </a:pPr>
            <a:endParaRPr lang="en-GB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67200" y="1828800"/>
          <a:ext cx="1885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4" imgW="1523880" imgH="253800" progId="Equation.3">
                  <p:embed/>
                </p:oleObj>
              </mc:Choice>
              <mc:Fallback>
                <p:oleObj name="Equation" r:id="rId4" imgW="15238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1885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10212"/>
              </p:ext>
            </p:extLst>
          </p:nvPr>
        </p:nvGraphicFramePr>
        <p:xfrm>
          <a:off x="5145088" y="2568575"/>
          <a:ext cx="28289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568575"/>
                        <a:ext cx="28289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 Identification </a:t>
            </a:r>
            <a:endParaRPr lang="en-GB" sz="40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371600"/>
          <a:ext cx="7162800" cy="4145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66800"/>
                <a:gridCol w="1295400"/>
                <a:gridCol w="1600200"/>
                <a:gridCol w="3200400"/>
              </a:tblGrid>
              <a:tr h="60960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Original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Model -Hz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 Beam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  Model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–Hz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Modeshape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3.56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3.48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Wing First Bending 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7.75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6.99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Wing Second Bending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11.5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7.79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Wing First In-Plane Bending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14.9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12.20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Wing First Torsion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15.7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17.6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r>
                        <a:rPr lang="en-GB" sz="1800" baseline="0" dirty="0" smtClean="0"/>
                        <a:t> Third Bending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24.6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27.6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Wing Fourth Bending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Tail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45.4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34.8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Tail First Bending</a:t>
                      </a:r>
                      <a:endParaRPr lang="en-GB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Tail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94.1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87.9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Tail First Torsion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28600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                                                                                                        f=3.48Hz</a:t>
            </a:r>
            <a:endParaRPr lang="en-GB" i="1" dirty="0"/>
          </a:p>
        </p:txBody>
      </p:sp>
      <p:pic>
        <p:nvPicPr>
          <p:cNvPr id="103425" name="Picture 1" descr="C:\Users\ntanta\Desktop\phd_presentation_2013\beam_mo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14285"/>
            <a:ext cx="5638800" cy="495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         f=6.99Hz</a:t>
            </a:r>
            <a:endParaRPr lang="en-GB" i="1" dirty="0"/>
          </a:p>
        </p:txBody>
      </p:sp>
      <p:pic>
        <p:nvPicPr>
          <p:cNvPr id="102401" name="Picture 1" descr="C:\Users\ntanta\Desktop\phd_presentation_2013\beam_mod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600" y="1321200"/>
            <a:ext cx="5595168" cy="491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f=1          17.60Hz</a:t>
            </a:r>
            <a:endParaRPr lang="en-GB" i="1" dirty="0"/>
          </a:p>
        </p:txBody>
      </p:sp>
      <p:pic>
        <p:nvPicPr>
          <p:cNvPr id="101377" name="Picture 1" descr="C:\Users\ntanta\Desktop\phd_presentation_2013\beam_mo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801" y="1328400"/>
            <a:ext cx="5564587" cy="48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Model 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74320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f=   27.6 Hz</a:t>
            </a:r>
            <a:endParaRPr lang="en-GB" i="1" dirty="0"/>
          </a:p>
        </p:txBody>
      </p:sp>
      <p:pic>
        <p:nvPicPr>
          <p:cNvPr id="110593" name="Picture 1" descr="C:\Users\ntanta\Desktop\phd_presentation_2013\beam_mod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1"/>
            <a:ext cx="6101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sz="4000" dirty="0" smtClean="0">
                <a:solidFill>
                  <a:schemeClr val="accent5"/>
                </a:solidFill>
              </a:rPr>
              <a:t>Model Order Reduction and Control of Flexible Aircraft </a:t>
            </a:r>
            <a:endParaRPr lang="el-GR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2400" dirty="0" err="1" smtClean="0"/>
              <a:t>N.D.Tantaroudas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  </a:t>
            </a:r>
            <a:r>
              <a:rPr lang="en-US" sz="2400" dirty="0" err="1" smtClean="0"/>
              <a:t>K.J.Badcock,A.Da</a:t>
            </a:r>
            <a:r>
              <a:rPr lang="en-US" sz="2400" dirty="0" smtClean="0"/>
              <a:t> </a:t>
            </a:r>
            <a:r>
              <a:rPr lang="en-US" sz="2400" dirty="0" err="1" smtClean="0"/>
              <a:t>Ronch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University </a:t>
            </a:r>
            <a:r>
              <a:rPr lang="en-US" sz="2400" dirty="0"/>
              <a:t>of Liverpool, </a:t>
            </a:r>
            <a:r>
              <a:rPr lang="en-US" sz="2400" dirty="0" smtClean="0"/>
              <a:t>UK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Southampton, 10 October 2013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                                                                                                    </a:t>
            </a:r>
            <a:r>
              <a:rPr lang="en-US" sz="1800" dirty="0" err="1" smtClean="0"/>
              <a:t>FlexFlight</a:t>
            </a:r>
            <a:r>
              <a:rPr lang="en-US" sz="1800" dirty="0"/>
              <a:t>: Nonlinear Flexibility Effects on Flight Dynamics </a:t>
            </a:r>
            <a:r>
              <a:rPr lang="en-US" sz="1800" dirty="0" smtClean="0"/>
              <a:t>             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Control </a:t>
            </a:r>
            <a:r>
              <a:rPr lang="en-US" sz="1800" dirty="0"/>
              <a:t>of Next Generation </a:t>
            </a:r>
            <a:r>
              <a:rPr lang="en-US" sz="1800" dirty="0" smtClean="0"/>
              <a:t>Aircraft </a:t>
            </a:r>
            <a:endParaRPr lang="el-GR" sz="18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80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200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O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75340"/>
            <a:ext cx="2053878" cy="4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ntanta\Desktop\be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"/>
            <a:ext cx="5673566" cy="49949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Implementation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 Beam Model-20 Nodes</a:t>
            </a:r>
            <a:endParaRPr lang="en-GB" sz="2000" dirty="0"/>
          </a:p>
        </p:txBody>
      </p:sp>
      <p:pic>
        <p:nvPicPr>
          <p:cNvPr id="6" name="Picture 2" descr="C:\Users\ntanta\Desktop\DSTL_UAVMode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4953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Reduced Models for Worst Case Gust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334000"/>
          </a:xfrm>
        </p:spPr>
        <p:txBody>
          <a:bodyPr/>
          <a:lstStyle/>
          <a:p>
            <a:r>
              <a:rPr lang="en-GB" sz="1800" dirty="0" smtClean="0"/>
              <a:t>Assume Gust shape</a:t>
            </a:r>
          </a:p>
          <a:p>
            <a:r>
              <a:rPr lang="en-GB" sz="1800" dirty="0" smtClean="0"/>
              <a:t> Generate Matrices for Reduced Model(once)</a:t>
            </a:r>
          </a:p>
          <a:p>
            <a:r>
              <a:rPr lang="en-GB" sz="1800" dirty="0" smtClean="0"/>
              <a:t> Identify worst case             ROM                  Reduction In Computational Time</a:t>
            </a:r>
          </a:p>
          <a:p>
            <a:r>
              <a:rPr lang="en-GB" sz="1800" dirty="0" smtClean="0"/>
              <a:t> Control Based on ROM-&gt;Control applied on the FOM/NFOM </a:t>
            </a:r>
          </a:p>
          <a:p>
            <a:pPr>
              <a:buNone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23622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3048000"/>
            <a:ext cx="152400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NFOM/FOM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3048000"/>
            <a:ext cx="106680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ROM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971800"/>
            <a:ext cx="31242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Worst Case Gust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114800"/>
            <a:ext cx="15240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5410200"/>
            <a:ext cx="1905000" cy="6858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ROM/NROM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>
          <a:xfrm>
            <a:off x="2133600" y="3429000"/>
            <a:ext cx="838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10" idx="1"/>
          </p:cNvCxnSpPr>
          <p:nvPr/>
        </p:nvCxnSpPr>
        <p:spPr>
          <a:xfrm>
            <a:off x="4038600" y="3429000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14600" y="3962400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1"/>
          </p:cNvCxnSpPr>
          <p:nvPr/>
        </p:nvCxnSpPr>
        <p:spPr>
          <a:xfrm>
            <a:off x="2514600" y="4572000"/>
            <a:ext cx="533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3"/>
          </p:cNvCxnSpPr>
          <p:nvPr/>
        </p:nvCxnSpPr>
        <p:spPr>
          <a:xfrm>
            <a:off x="4572000" y="4572000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4572000"/>
            <a:ext cx="0" cy="114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267200" y="5715000"/>
            <a:ext cx="762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8" idx="2"/>
          </p:cNvCxnSpPr>
          <p:nvPr/>
        </p:nvCxnSpPr>
        <p:spPr>
          <a:xfrm flipV="1">
            <a:off x="1371600" y="3810000"/>
            <a:ext cx="0" cy="1447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962400" y="2362200"/>
            <a:ext cx="838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14600" y="39624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39624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29600" y="3352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610600" y="33528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581400" y="4343400"/>
          <a:ext cx="533400" cy="47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2" name="Equation" r:id="rId3" imgW="241200" imgH="215640" progId="Equation.3">
                  <p:embed/>
                </p:oleObj>
              </mc:Choice>
              <mc:Fallback>
                <p:oleObj name="Equation" r:id="rId3" imgW="24120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533400" cy="477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1371600" y="52578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Beam Code Validation-HALE Wing</a:t>
            </a:r>
            <a:endParaRPr lang="en-GB" sz="4000" dirty="0">
              <a:solidFill>
                <a:schemeClr val="accent5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9788" y="3048000"/>
          <a:ext cx="17256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2" name="Equation" r:id="rId4" imgW="1155600" imgH="228600" progId="Equation.3">
                  <p:embed/>
                </p:oleObj>
              </mc:Choice>
              <mc:Fallback>
                <p:oleObj name="Equation" r:id="rId4" imgW="1155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048000"/>
                        <a:ext cx="17256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0900" y="3505200"/>
          <a:ext cx="14398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3" name="Equation" r:id="rId6" imgW="723600" imgH="177480" progId="Equation.3">
                  <p:embed/>
                </p:oleObj>
              </mc:Choice>
              <mc:Fallback>
                <p:oleObj name="Equation" r:id="rId6" imgW="72360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505200"/>
                        <a:ext cx="1439863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90600" y="3886200"/>
          <a:ext cx="9493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4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9493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4343400"/>
          <a:ext cx="1352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5" name="Equation" r:id="rId10" imgW="901440" imgH="203040" progId="Equation.3">
                  <p:embed/>
                </p:oleObj>
              </mc:Choice>
              <mc:Fallback>
                <p:oleObj name="Equation" r:id="rId10" imgW="9014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13525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219200"/>
          <a:ext cx="543827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6" name="Equation" r:id="rId12" imgW="2869920" imgH="241200" progId="Equation.3">
                  <p:embed/>
                </p:oleObj>
              </mc:Choice>
              <mc:Fallback>
                <p:oleObj name="Equation" r:id="rId12" imgW="286992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543827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553580" y="3244334"/>
            <a:ext cx="18473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19175" y="4810125"/>
          <a:ext cx="8588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7" name="Equation" r:id="rId14" imgW="571320" imgH="203040" progId="Equation.3">
                  <p:embed/>
                </p:oleObj>
              </mc:Choice>
              <mc:Fallback>
                <p:oleObj name="Equation" r:id="rId14" imgW="571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810125"/>
                        <a:ext cx="8588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01" name="Picture 9" descr="C:\Users\Guanqun\Downloads\RE__\Valid_Gust_Nas_Bea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4100" y="2031496"/>
            <a:ext cx="4570700" cy="406450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85800" y="190500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Nastran-DLM aero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Worst Case Gust/UAV</a:t>
            </a:r>
            <a:endParaRPr lang="en-GB" sz="4000" dirty="0">
              <a:solidFill>
                <a:schemeClr val="accent5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048000"/>
          <a:ext cx="1574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4" name="Equation" r:id="rId4" imgW="1054080" imgH="228600" progId="Equation.3">
                  <p:embed/>
                </p:oleObj>
              </mc:Choice>
              <mc:Fallback>
                <p:oleObj name="Equation" r:id="rId4" imgW="1054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15748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25488" y="3505200"/>
          <a:ext cx="16922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5" name="Equation" r:id="rId6" imgW="850680" imgH="177480" progId="Equation.3">
                  <p:embed/>
                </p:oleObj>
              </mc:Choice>
              <mc:Fallback>
                <p:oleObj name="Equation" r:id="rId6" imgW="850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3505200"/>
                        <a:ext cx="16922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90600" y="3886200"/>
          <a:ext cx="9493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6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9493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4343400"/>
          <a:ext cx="1352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7" name="Equation" r:id="rId10" imgW="901440" imgH="203040" progId="Equation.3">
                  <p:embed/>
                </p:oleObj>
              </mc:Choice>
              <mc:Fallback>
                <p:oleObj name="Equation" r:id="rId10" imgW="9014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13525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219200"/>
          <a:ext cx="543827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8" name="Equation" r:id="rId12" imgW="2869920" imgH="241200" progId="Equation.3">
                  <p:embed/>
                </p:oleObj>
              </mc:Choice>
              <mc:Fallback>
                <p:oleObj name="Equation" r:id="rId12" imgW="286992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543827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7" name="Picture 7" descr="C:\Users\ntanta\Desktop\worst_case_gust 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43200" y="1752600"/>
            <a:ext cx="5877464" cy="4572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53580" y="3244334"/>
            <a:ext cx="18473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66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Hallissy,C.E.S.Cesnik</a:t>
            </a:r>
            <a:endParaRPr lang="en-GB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38200" y="4800600"/>
          <a:ext cx="12207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9" name="Equation" r:id="rId15" imgW="812520" imgH="215640" progId="Equation.3">
                  <p:embed/>
                </p:oleObj>
              </mc:Choice>
              <mc:Fallback>
                <p:oleObj name="Equation" r:id="rId15" imgW="8125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122078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Reduced Models for Worst Case Gust </a:t>
            </a:r>
            <a:endParaRPr lang="en-GB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057400" y="5791200"/>
          <a:ext cx="1108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90" name="Equation" r:id="rId17" imgW="736560" imgH="203040" progId="Equation.3">
                  <p:embed/>
                </p:oleObj>
              </mc:Choice>
              <mc:Fallback>
                <p:oleObj name="Equation" r:id="rId17" imgW="7365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791200"/>
                        <a:ext cx="11080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182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Reduction:280 -&gt; 6 states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Model Order Reduction</a:t>
            </a:r>
            <a:endParaRPr lang="en-GB" sz="4000" dirty="0"/>
          </a:p>
        </p:txBody>
      </p:sp>
      <p:pic>
        <p:nvPicPr>
          <p:cNvPr id="99336" name="Picture 8" descr="C:\Users\ntanta\Desktop\movie_fom_bea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3352800" cy="2514600"/>
          </a:xfrm>
          <a:prstGeom prst="rect">
            <a:avLst/>
          </a:prstGeom>
          <a:noFill/>
        </p:spPr>
      </p:pic>
      <p:pic>
        <p:nvPicPr>
          <p:cNvPr id="99337" name="Picture 9" descr="C:\Users\ntanta\Desktop\movie_nfom_bea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352800" cy="2514600"/>
          </a:xfrm>
          <a:prstGeom prst="rect">
            <a:avLst/>
          </a:prstGeom>
          <a:noFill/>
        </p:spPr>
      </p:pic>
      <p:pic>
        <p:nvPicPr>
          <p:cNvPr id="99338" name="Picture 10" descr="C:\Users\ntanta\Desktop\movie_rom_bea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3352800" cy="2514600"/>
          </a:xfrm>
          <a:prstGeom prst="rect">
            <a:avLst/>
          </a:prstGeom>
          <a:noFill/>
        </p:spPr>
      </p:pic>
      <p:pic>
        <p:nvPicPr>
          <p:cNvPr id="99339" name="Picture 11" descr="C:\Users\ntanta\Desktop\movie_nrom_bea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192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Control Design Using Reduced Models </a:t>
            </a:r>
            <a:endParaRPr lang="en-GB" sz="2800" dirty="0"/>
          </a:p>
        </p:txBody>
      </p:sp>
      <p:graphicFrame>
        <p:nvGraphicFramePr>
          <p:cNvPr id="18" name="Content Placeholder 17"/>
          <p:cNvGraphicFramePr>
            <a:graphicFrameLocks noGrp="1" noChangeAspect="1"/>
          </p:cNvGraphicFramePr>
          <p:nvPr>
            <p:ph idx="1"/>
          </p:nvPr>
        </p:nvGraphicFramePr>
        <p:xfrm>
          <a:off x="3495675" y="1830388"/>
          <a:ext cx="2151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Content Placeholder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830388"/>
                        <a:ext cx="2151063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267200" y="1371600"/>
          <a:ext cx="34337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8" name="Equation" r:id="rId6" imgW="2057400" imgH="228600" progId="Equation.3">
                  <p:embed/>
                </p:oleObj>
              </mc:Choice>
              <mc:Fallback>
                <p:oleObj name="Equation" r:id="rId6" imgW="20574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1600"/>
                        <a:ext cx="34337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162800" y="1752600"/>
          <a:ext cx="9540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9" name="Equation" r:id="rId8" imgW="571320" imgH="711000" progId="Equation.3">
                  <p:embed/>
                </p:oleObj>
              </mc:Choice>
              <mc:Fallback>
                <p:oleObj name="Equation" r:id="rId8" imgW="571320" imgH="711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752600"/>
                        <a:ext cx="954088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362200" y="2209800"/>
          <a:ext cx="26304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0" name="Equation" r:id="rId10" imgW="1574640" imgH="698400" progId="Equation.3">
                  <p:embed/>
                </p:oleObj>
              </mc:Choice>
              <mc:Fallback>
                <p:oleObj name="Equation" r:id="rId10" imgW="1574640" imgH="698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26304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486400" y="4038600"/>
          <a:ext cx="24796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1" name="Equation" r:id="rId12" imgW="1485720" imgH="1143000" progId="Equation.3">
                  <p:embed/>
                </p:oleObj>
              </mc:Choice>
              <mc:Fallback>
                <p:oleObj name="Equation" r:id="rId12" imgW="1485720" imgH="1143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38600"/>
                        <a:ext cx="247967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66800" y="1295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1)Formulate Control Problem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066800" y="1828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2) Re-arrange state vector to formulate and H control problem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66800" y="3657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3)Calculate Controller’s transfer function based on ROM such that: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480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4)      :maximum O/I energy of the system</a:t>
            </a:r>
            <a:endParaRPr lang="en-GB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600200" y="4876800"/>
          <a:ext cx="228599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2" name="Equation" r:id="rId14" imgW="126720" imgH="164880" progId="Equation.3">
                  <p:embed/>
                </p:oleObj>
              </mc:Choice>
              <mc:Fallback>
                <p:oleObj name="Equation" r:id="rId14" imgW="126720" imgH="1648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76800"/>
                        <a:ext cx="228599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5867400"/>
            <a:ext cx="87358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 smtClean="0"/>
              <a:t>Da</a:t>
            </a:r>
            <a:r>
              <a:rPr lang="en-GB" sz="1600" dirty="0" smtClean="0"/>
              <a:t> </a:t>
            </a:r>
            <a:r>
              <a:rPr lang="en-GB" sz="1600" dirty="0" err="1" smtClean="0"/>
              <a:t>Ronch</a:t>
            </a:r>
            <a:r>
              <a:rPr lang="en-GB" sz="1600" dirty="0" smtClean="0"/>
              <a:t>, A., </a:t>
            </a:r>
            <a:r>
              <a:rPr lang="en-GB" sz="1600" dirty="0" err="1" smtClean="0"/>
              <a:t>Tantaroudas</a:t>
            </a:r>
            <a:r>
              <a:rPr lang="en-GB" sz="1600" dirty="0" smtClean="0"/>
              <a:t>, N. D., and </a:t>
            </a:r>
            <a:r>
              <a:rPr lang="en-GB" sz="1600" dirty="0" err="1" smtClean="0"/>
              <a:t>Badcock</a:t>
            </a:r>
            <a:r>
              <a:rPr lang="en-GB" sz="1600" dirty="0" smtClean="0"/>
              <a:t>, K. J., ”Reduction of Nonlinear Models for Control</a:t>
            </a:r>
          </a:p>
          <a:p>
            <a:r>
              <a:rPr lang="en-GB" sz="1600" dirty="0" smtClean="0"/>
              <a:t>Applications,” AIAA–2013–1491, 54th AIAA/ASME/ASCE/AHS/ASC Structures, Structural Dynamics,</a:t>
            </a:r>
          </a:p>
          <a:p>
            <a:r>
              <a:rPr lang="en-GB" sz="1600" dirty="0" smtClean="0"/>
              <a:t>and Materials Conference, Boston, Massachusetts, 8–11 April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Control Design Using Reduced Models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 ROM: 11 Modes</a:t>
            </a:r>
          </a:p>
          <a:p>
            <a:r>
              <a:rPr lang="en-GB" sz="1800" dirty="0" smtClean="0"/>
              <a:t> 1-cosine gust </a:t>
            </a:r>
          </a:p>
          <a:p>
            <a:pPr>
              <a:buNone/>
            </a:pPr>
            <a:endParaRPr lang="en-GB" sz="1800" dirty="0"/>
          </a:p>
        </p:txBody>
      </p:sp>
      <p:pic>
        <p:nvPicPr>
          <p:cNvPr id="116738" name="Picture 2" descr="C:\Users\ntanta\Desktop\phd_presentation_2013\UAV_Lin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4903787" cy="4360703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0" y="3581400"/>
          <a:ext cx="9937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0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99377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4114800"/>
          <a:ext cx="15589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1" name="Equation" r:id="rId6" imgW="927000" imgH="177480" progId="Equation.3">
                  <p:embed/>
                </p:oleObj>
              </mc:Choice>
              <mc:Fallback>
                <p:oleObj name="Equation" r:id="rId6" imgW="9270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15589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2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4495800"/>
          <a:ext cx="1928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3" name="Equation" r:id="rId10" imgW="1155600" imgH="228600" progId="Equation.3">
                  <p:embed/>
                </p:oleObj>
              </mc:Choice>
              <mc:Fallback>
                <p:oleObj name="Equation" r:id="rId10" imgW="1155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19288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2743200"/>
          <a:ext cx="9493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4" name="Equation" r:id="rId12" imgW="571320" imgH="203040" progId="Equation.3">
                  <p:embed/>
                </p:oleObj>
              </mc:Choice>
              <mc:Fallback>
                <p:oleObj name="Equation" r:id="rId12" imgW="571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9493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2362200"/>
          <a:ext cx="11017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5" name="Equation" r:id="rId14" imgW="660240" imgH="203040" progId="Equation.3">
                  <p:embed/>
                </p:oleObj>
              </mc:Choice>
              <mc:Fallback>
                <p:oleObj name="Equation" r:id="rId14" imgW="6602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11017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2000" y="3048000"/>
          <a:ext cx="10366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6" name="Equation" r:id="rId16" imgW="622080" imgH="203040" progId="Equation.3">
                  <p:embed/>
                </p:oleObj>
              </mc:Choice>
              <mc:Fallback>
                <p:oleObj name="Equation" r:id="rId16" imgW="6220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103663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Control Design Using Reduced Models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          based on the ROM applied on the NFOM(beam code)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0" name="Picture 10" descr="C:\Users\ntanta\Desktop\phd_presentation_2013\NFOM_control_c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5999"/>
            <a:ext cx="4048347" cy="3600000"/>
          </a:xfrm>
          <a:prstGeom prst="rect">
            <a:avLst/>
          </a:prstGeom>
          <a:noFill/>
        </p:spPr>
      </p:pic>
      <p:pic>
        <p:nvPicPr>
          <p:cNvPr id="15" name="Picture 11" descr="C:\Users\ntanta\Desktop\phd_presentation_2013\input_contr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362199"/>
            <a:ext cx="4048347" cy="3600000"/>
          </a:xfrm>
          <a:prstGeom prst="rect">
            <a:avLst/>
          </a:prstGeom>
          <a:noFill/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14400" y="1600200"/>
          <a:ext cx="4032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Equation" r:id="rId7" imgW="241200" imgH="215640" progId="Equation.3">
                  <p:embed/>
                </p:oleObj>
              </mc:Choice>
              <mc:Fallback>
                <p:oleObj name="Equation" r:id="rId7" imgW="24120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4032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Flight Dynamics/Rigid Case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State Vector:</a:t>
            </a:r>
            <a:r>
              <a:rPr lang="en-GB" dirty="0" smtClean="0"/>
              <a:t>                                                      </a:t>
            </a:r>
          </a:p>
          <a:p>
            <a:pPr>
              <a:buNone/>
            </a:pP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09800" y="1752600"/>
          <a:ext cx="4667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3" name="Equation" r:id="rId3" imgW="2793960" imgH="241200" progId="Equation.3">
                  <p:embed/>
                </p:oleObj>
              </mc:Choice>
              <mc:Fallback>
                <p:oleObj name="Equation" r:id="rId3" imgW="279396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46672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2362200"/>
            <a:ext cx="2286000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Global Equations of Motion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29000" y="2514600"/>
          <a:ext cx="159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4" name="Equation" r:id="rId5" imgW="952200" imgH="253800" progId="Equation.3">
                  <p:embed/>
                </p:oleObj>
              </mc:Choice>
              <mc:Fallback>
                <p:oleObj name="Equation" r:id="rId5" imgW="95220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14600"/>
                        <a:ext cx="15938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5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47244"/>
              </p:ext>
            </p:extLst>
          </p:nvPr>
        </p:nvGraphicFramePr>
        <p:xfrm>
          <a:off x="2032000" y="3276600"/>
          <a:ext cx="42830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6" name="Equation" r:id="rId9" imgW="2565360" imgH="711000" progId="Equation.3">
                  <p:embed/>
                </p:oleObj>
              </mc:Choice>
              <mc:Fallback>
                <p:oleObj name="Equation" r:id="rId9" imgW="2565360" imgH="711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276600"/>
                        <a:ext cx="428307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4800600"/>
            <a:ext cx="2362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 expressed in the beam reference frame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4724400"/>
            <a:ext cx="2819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Nonlinear Newmark Integration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Flight Dynamics/Rigid Case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 Plunge and Pitching motion time response </a:t>
            </a:r>
          </a:p>
          <a:p>
            <a:r>
              <a:rPr lang="en-GB" sz="1800" dirty="0" smtClean="0"/>
              <a:t> Response at a 1-cos gust: </a:t>
            </a:r>
          </a:p>
          <a:p>
            <a:pPr>
              <a:buNone/>
            </a:pPr>
            <a:endParaRPr lang="en-GB" sz="1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724400" y="1676400"/>
          <a:ext cx="9493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7" name="Equation" r:id="rId3" imgW="571320" imgH="203040" progId="Equation.3">
                  <p:embed/>
                </p:oleObj>
              </mc:Choice>
              <mc:Fallback>
                <p:oleObj name="Equation" r:id="rId3" imgW="5713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9493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87" name="Picture 3" descr="C:\Users\ntanta\Desktop\phd_presentation_2013\RB_1_cos_alph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38400"/>
            <a:ext cx="3810000" cy="3388051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29000" y="1676400"/>
          <a:ext cx="11017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8" name="Equation" r:id="rId6" imgW="660240" imgH="203040" progId="Equation.3">
                  <p:embed/>
                </p:oleObj>
              </mc:Choice>
              <mc:Fallback>
                <p:oleObj name="Equation" r:id="rId6" imgW="6602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11017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429000" y="2057400"/>
          <a:ext cx="9493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9" name="Equation" r:id="rId8" imgW="571320" imgH="203040" progId="Equation.3">
                  <p:embed/>
                </p:oleObj>
              </mc:Choice>
              <mc:Fallback>
                <p:oleObj name="Equation" r:id="rId8" imgW="5713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9493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91" name="Picture 7" descr="C:\Users\ntanta\Desktop\phd_presentation_2013\RB_1_cos_ya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2590800"/>
            <a:ext cx="3581400" cy="318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Overview</a:t>
            </a:r>
            <a:endParaRPr lang="el-GR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516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1800" b="1" dirty="0" smtClean="0"/>
              <a:t>Model Reduction</a:t>
            </a:r>
            <a:endParaRPr lang="en-US" sz="1800" dirty="0" smtClean="0"/>
          </a:p>
          <a:p>
            <a:r>
              <a:rPr lang="en-US" sz="1800" b="1" dirty="0" smtClean="0"/>
              <a:t>2dof aerofoil-Experimental Investigation</a:t>
            </a:r>
          </a:p>
          <a:p>
            <a:pPr>
              <a:buNone/>
            </a:pPr>
            <a:r>
              <a:rPr lang="en-US" sz="1800" dirty="0" smtClean="0"/>
              <a:t>-      Model Identification</a:t>
            </a:r>
          </a:p>
          <a:p>
            <a:pPr>
              <a:buFontTx/>
              <a:buChar char="-"/>
            </a:pPr>
            <a:r>
              <a:rPr lang="en-US" sz="1800" dirty="0" smtClean="0"/>
              <a:t>Linear </a:t>
            </a:r>
            <a:r>
              <a:rPr lang="en-US" sz="1800" dirty="0" err="1" smtClean="0"/>
              <a:t>ROM+Control</a:t>
            </a:r>
            <a:r>
              <a:rPr lang="en-US" sz="1800" dirty="0" smtClean="0"/>
              <a:t>(Linear Aero)-Flutter Suppression by LQR </a:t>
            </a:r>
          </a:p>
          <a:p>
            <a:pPr marL="0" indent="0"/>
            <a:r>
              <a:rPr lang="en-US" sz="1800" dirty="0" smtClean="0"/>
              <a:t>     </a:t>
            </a:r>
            <a:r>
              <a:rPr lang="en-US" sz="1800" b="1" dirty="0" smtClean="0"/>
              <a:t>UAV configuration-Beam Code</a:t>
            </a:r>
          </a:p>
          <a:p>
            <a:pPr marL="0" indent="0">
              <a:buNone/>
            </a:pPr>
            <a:r>
              <a:rPr lang="en-US" sz="1800" dirty="0" smtClean="0"/>
              <a:t>-     Model Identification of the Structural Model-Implementation(Beam Code)</a:t>
            </a:r>
          </a:p>
          <a:p>
            <a:pPr marL="0" indent="0">
              <a:buNone/>
            </a:pPr>
            <a:r>
              <a:rPr lang="en-US" sz="1800" dirty="0" smtClean="0"/>
              <a:t>-     Model Order Reduction</a:t>
            </a:r>
          </a:p>
          <a:p>
            <a:pPr marL="0" indent="0">
              <a:buNone/>
            </a:pPr>
            <a:r>
              <a:rPr lang="en-US" sz="1800" dirty="0" smtClean="0"/>
              <a:t>-     Control </a:t>
            </a:r>
            <a:r>
              <a:rPr lang="en-US" sz="1800" dirty="0"/>
              <a:t>design </a:t>
            </a:r>
            <a:r>
              <a:rPr lang="en-US" sz="1800" dirty="0" smtClean="0"/>
              <a:t>Using Reduced Models for Worst Gust Case</a:t>
            </a:r>
          </a:p>
          <a:p>
            <a:pPr marL="0" indent="0"/>
            <a:r>
              <a:rPr lang="en-US" sz="1800" b="1" dirty="0" smtClean="0"/>
              <a:t>     Flight Dynamics of Flexible Aircraft</a:t>
            </a:r>
          </a:p>
          <a:p>
            <a:pPr marL="0" indent="0">
              <a:buFontTx/>
              <a:buChar char="-"/>
            </a:pPr>
            <a:r>
              <a:rPr lang="en-US" sz="1800" dirty="0" smtClean="0"/>
              <a:t>     Rigid Body Case</a:t>
            </a:r>
          </a:p>
          <a:p>
            <a:pPr marL="0" indent="0">
              <a:buFontTx/>
              <a:buChar char="-"/>
            </a:pPr>
            <a:r>
              <a:rPr lang="en-US" sz="1800" dirty="0"/>
              <a:t> </a:t>
            </a:r>
            <a:r>
              <a:rPr lang="en-US" sz="1800" dirty="0" smtClean="0"/>
              <a:t>    Flexible Case/Rigid Body coupled with Structural Dynamics</a:t>
            </a:r>
          </a:p>
          <a:p>
            <a:pPr marL="0" indent="0"/>
            <a:r>
              <a:rPr lang="en-US" sz="1800" b="1" dirty="0" smtClean="0"/>
              <a:t>     Nonlinear Controller synthesis</a:t>
            </a:r>
          </a:p>
          <a:p>
            <a:pPr marL="0" indent="0">
              <a:buFontTx/>
              <a:buChar char="-"/>
            </a:pPr>
            <a:r>
              <a:rPr lang="en-US" sz="1800" dirty="0" smtClean="0"/>
              <a:t>     Feedback-I/O Linearization</a:t>
            </a:r>
          </a:p>
          <a:p>
            <a:pPr marL="0" indent="0">
              <a:buFontTx/>
              <a:buChar char="-"/>
            </a:pPr>
            <a:r>
              <a:rPr lang="en-US" sz="1800" dirty="0" smtClean="0"/>
              <a:t>     SOS and SDP for </a:t>
            </a:r>
            <a:r>
              <a:rPr lang="en-US" sz="1800" dirty="0" err="1" smtClean="0"/>
              <a:t>Lyapunov</a:t>
            </a:r>
            <a:r>
              <a:rPr lang="en-US" sz="1800" dirty="0" smtClean="0"/>
              <a:t> Based Approaches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819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355328" cy="141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0962"/>
            <a:ext cx="7543800" cy="6696075"/>
          </a:xfrm>
          <a:prstGeom prst="rect">
            <a:avLst/>
          </a:prstGeom>
        </p:spPr>
      </p:pic>
      <p:sp>
        <p:nvSpPr>
          <p:cNvPr id="3" name="Text Box 4"/>
          <p:cNvSpPr/>
          <p:nvPr/>
        </p:nvSpPr>
        <p:spPr>
          <a:xfrm>
            <a:off x="35496" y="44624"/>
            <a:ext cx="4104456" cy="43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6698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Nonlinear Controller Synthesis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 Feedback Linearization                   </a:t>
            </a:r>
          </a:p>
          <a:p>
            <a:r>
              <a:rPr lang="en-GB" sz="1800" dirty="0" smtClean="0"/>
              <a:t> I/O Linearization</a:t>
            </a:r>
          </a:p>
          <a:p>
            <a:r>
              <a:rPr lang="en-GB" sz="1800" dirty="0" smtClean="0"/>
              <a:t> Sliding Mode                                       </a:t>
            </a:r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Lyapunov</a:t>
            </a:r>
            <a:r>
              <a:rPr lang="en-GB" sz="1800" dirty="0" smtClean="0"/>
              <a:t> Based</a:t>
            </a:r>
          </a:p>
          <a:p>
            <a:pPr>
              <a:buFontTx/>
              <a:buChar char="-"/>
            </a:pPr>
            <a:r>
              <a:rPr lang="en-GB" sz="1800" i="1" u="sng" dirty="0" err="1" smtClean="0"/>
              <a:t>Artstein</a:t>
            </a:r>
            <a:r>
              <a:rPr lang="en-GB" sz="1800" i="1" u="sng" dirty="0" smtClean="0"/>
              <a:t>-Sontag Theorem:  </a:t>
            </a:r>
            <a:r>
              <a:rPr lang="en-GB" sz="1800" dirty="0" smtClean="0"/>
              <a:t>If a </a:t>
            </a:r>
            <a:r>
              <a:rPr lang="en-GB" sz="1800" dirty="0" smtClean="0"/>
              <a:t>nonlinear system  is globally asymptotically </a:t>
            </a:r>
            <a:r>
              <a:rPr lang="en-GB" sz="1800" dirty="0" err="1" smtClean="0"/>
              <a:t>stabilizable</a:t>
            </a:r>
            <a:r>
              <a:rPr lang="en-GB" sz="1800" dirty="0" smtClean="0"/>
              <a:t>  by a nonlinear state feedback            then a </a:t>
            </a:r>
            <a:r>
              <a:rPr lang="en-GB" sz="1800" dirty="0" err="1" smtClean="0"/>
              <a:t>positive,radially</a:t>
            </a:r>
            <a:r>
              <a:rPr lang="en-GB" sz="1800" dirty="0" smtClean="0"/>
              <a:t> and unbounded scalar function                exist  with   :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-Stabilizing nonlinear feedback if </a:t>
            </a:r>
            <a:r>
              <a:rPr lang="en-GB" sz="1800" dirty="0" err="1" smtClean="0"/>
              <a:t>Lyapunov</a:t>
            </a:r>
            <a:r>
              <a:rPr lang="en-GB" sz="1800" dirty="0" smtClean="0"/>
              <a:t> is found: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-Which is continuous everywhere except from the origin </a:t>
            </a:r>
          </a:p>
          <a:p>
            <a:pPr>
              <a:buNone/>
            </a:pPr>
            <a:r>
              <a:rPr lang="en-GB" sz="1800" dirty="0" smtClean="0"/>
              <a:t>-Is it Optimal???</a:t>
            </a:r>
          </a:p>
          <a:p>
            <a:pPr>
              <a:buNone/>
            </a:pPr>
            <a:r>
              <a:rPr lang="en-GB" sz="1800" dirty="0" smtClean="0"/>
              <a:t>- Modified </a:t>
            </a:r>
            <a:r>
              <a:rPr lang="en-GB" sz="1800" dirty="0" err="1" smtClean="0"/>
              <a:t>Sontags</a:t>
            </a:r>
            <a:r>
              <a:rPr lang="en-GB" sz="1800" dirty="0" smtClean="0"/>
              <a:t> formula according to LQR minimization cost function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546704"/>
              </p:ext>
            </p:extLst>
          </p:nvPr>
        </p:nvGraphicFramePr>
        <p:xfrm flipV="1">
          <a:off x="4800600" y="2895600"/>
          <a:ext cx="5286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5" name="Equation" r:id="rId3" imgW="317160" imgH="203040" progId="Equation.3">
                  <p:embed/>
                </p:oleObj>
              </mc:Choice>
              <mc:Fallback>
                <p:oleObj name="Equation" r:id="rId3" imgW="317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800600" y="2895600"/>
                        <a:ext cx="52863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05200" y="3200400"/>
          <a:ext cx="5508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5508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716818"/>
              </p:ext>
            </p:extLst>
          </p:nvPr>
        </p:nvGraphicFramePr>
        <p:xfrm>
          <a:off x="5486400" y="3200400"/>
          <a:ext cx="3098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7" name="Equation" r:id="rId7" imgW="1854000" imgH="241200" progId="Equation.3">
                  <p:embed/>
                </p:oleObj>
              </mc:Choice>
              <mc:Fallback>
                <p:oleObj name="Equation" r:id="rId7" imgW="18540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00400"/>
                        <a:ext cx="30988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372465"/>
              </p:ext>
            </p:extLst>
          </p:nvPr>
        </p:nvGraphicFramePr>
        <p:xfrm>
          <a:off x="3886200" y="4343400"/>
          <a:ext cx="39909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8" name="Equation" r:id="rId9" imgW="2400120" imgH="444240" progId="Equation.3">
                  <p:embed/>
                </p:oleObj>
              </mc:Choice>
              <mc:Fallback>
                <p:oleObj name="Equation" r:id="rId9" imgW="240012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9909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Nonlinear Controller Synthesis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LQR Modified nonlinear formulation                   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449034"/>
              </p:ext>
            </p:extLst>
          </p:nvPr>
        </p:nvGraphicFramePr>
        <p:xfrm>
          <a:off x="762000" y="1600200"/>
          <a:ext cx="675481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5" name="Equation" r:id="rId3" imgW="4203360" imgH="660240" progId="Equation.3">
                  <p:embed/>
                </p:oleObj>
              </mc:Choice>
              <mc:Fallback>
                <p:oleObj name="Equation" r:id="rId3" imgW="4203360" imgH="660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6754813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2971800"/>
            <a:ext cx="2209800" cy="762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Duffing</a:t>
            </a:r>
            <a:r>
              <a:rPr lang="en-GB" dirty="0" smtClean="0">
                <a:solidFill>
                  <a:schemeClr val="tx1"/>
                </a:solidFill>
              </a:rPr>
              <a:t> Oscillator-</a:t>
            </a:r>
            <a:r>
              <a:rPr lang="en-GB" dirty="0" err="1" smtClean="0">
                <a:solidFill>
                  <a:schemeClr val="tx1"/>
                </a:solidFill>
              </a:rPr>
              <a:t>example</a:t>
            </a:r>
            <a:r>
              <a:rPr lang="en-GB" dirty="0" err="1" smtClean="0"/>
              <a:t>f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12841"/>
              </p:ext>
            </p:extLst>
          </p:nvPr>
        </p:nvGraphicFramePr>
        <p:xfrm>
          <a:off x="3810000" y="2514600"/>
          <a:ext cx="26527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6" name="Equation" r:id="rId5" imgW="1587240" imgH="850680" progId="Equation.3">
                  <p:embed/>
                </p:oleObj>
              </mc:Choice>
              <mc:Fallback>
                <p:oleObj name="Equation" r:id="rId5" imgW="1587240" imgH="850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14600"/>
                        <a:ext cx="26527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151" name="Picture 7" descr="C:\Users\ntanta\Desktop\phd_presentation_2013\Comparison_con_duff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429000"/>
            <a:ext cx="3810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Integrated Framework</a:t>
            </a:r>
            <a:endParaRPr lang="en-GB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     </a:t>
            </a:r>
            <a:endParaRPr lang="en-GB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2590800"/>
            <a:ext cx="3124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Aerodynamics/Flight Dynamics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4290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Structural/rigid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>
            <a:off x="1790700" y="3124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3352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FOM/NFOM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  <a:endCxn id="10" idx="1"/>
          </p:cNvCxnSpPr>
          <p:nvPr/>
        </p:nvCxnSpPr>
        <p:spPr>
          <a:xfrm>
            <a:off x="2971800" y="36195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10" idx="1"/>
          </p:cNvCxnSpPr>
          <p:nvPr/>
        </p:nvCxnSpPr>
        <p:spPr>
          <a:xfrm>
            <a:off x="2743200" y="36195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48200" y="3276600"/>
            <a:ext cx="762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0" idx="3"/>
            <a:endCxn id="19" idx="1"/>
          </p:cNvCxnSpPr>
          <p:nvPr/>
        </p:nvCxnSpPr>
        <p:spPr>
          <a:xfrm>
            <a:off x="4343400" y="36195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15000" y="2971800"/>
            <a:ext cx="1219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Worst Case Gust Search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9" idx="3"/>
            <a:endCxn id="27" idx="1"/>
          </p:cNvCxnSpPr>
          <p:nvPr/>
        </p:nvCxnSpPr>
        <p:spPr>
          <a:xfrm>
            <a:off x="5410200" y="36195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15200" y="3276600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467600" y="3505200"/>
          <a:ext cx="1143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4" name="Equation" r:id="rId3" imgW="850680" imgH="215640" progId="Equation.3">
                  <p:embed/>
                </p:oleObj>
              </mc:Choice>
              <mc:Fallback>
                <p:oleObj name="Equation" r:id="rId3" imgW="850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1143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6934200" y="3657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315200" y="4800600"/>
            <a:ext cx="13716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NROM/ROM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33" idx="3"/>
          </p:cNvCxnSpPr>
          <p:nvPr/>
        </p:nvCxnSpPr>
        <p:spPr>
          <a:xfrm>
            <a:off x="8763000" y="3581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991600" y="35814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7" idx="1"/>
            <a:endCxn id="47" idx="1"/>
          </p:cNvCxnSpPr>
          <p:nvPr/>
        </p:nvCxnSpPr>
        <p:spPr>
          <a:xfrm>
            <a:off x="73152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47" idx="3"/>
          </p:cNvCxnSpPr>
          <p:nvPr/>
        </p:nvCxnSpPr>
        <p:spPr>
          <a:xfrm flipH="1">
            <a:off x="8686800" y="51054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3733800" y="44958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3733800" y="38862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800" y="48006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SOS-SDP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086600" y="3657600"/>
            <a:ext cx="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4" idx="3"/>
          </p:cNvCxnSpPr>
          <p:nvPr/>
        </p:nvCxnSpPr>
        <p:spPr>
          <a:xfrm flipH="1">
            <a:off x="6934200" y="51054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38800" y="6019800"/>
            <a:ext cx="1676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Nonlinear Control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24" idx="2"/>
            <a:endCxn id="42" idx="0"/>
          </p:cNvCxnSpPr>
          <p:nvPr/>
        </p:nvCxnSpPr>
        <p:spPr>
          <a:xfrm>
            <a:off x="6477000" y="54102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15200" y="63246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2"/>
          </p:cNvCxnSpPr>
          <p:nvPr/>
        </p:nvCxnSpPr>
        <p:spPr>
          <a:xfrm flipV="1">
            <a:off x="8001000" y="54102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505200" y="5791200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505200" y="38862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572000" y="1981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MOR/U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19" idx="0"/>
            <a:endCxn id="71" idx="2"/>
          </p:cNvCxnSpPr>
          <p:nvPr/>
        </p:nvCxnSpPr>
        <p:spPr>
          <a:xfrm flipV="1">
            <a:off x="5029200" y="25146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172200" y="1676400"/>
            <a:ext cx="152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Adaptive Controllers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MRAC/Self Tuning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7162800" y="28194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3"/>
            <a:endCxn id="74" idx="1"/>
          </p:cNvCxnSpPr>
          <p:nvPr/>
        </p:nvCxnSpPr>
        <p:spPr>
          <a:xfrm>
            <a:off x="5486400" y="22479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74" idx="0"/>
          </p:cNvCxnSpPr>
          <p:nvPr/>
        </p:nvCxnSpPr>
        <p:spPr>
          <a:xfrm flipV="1">
            <a:off x="6934200" y="13716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3657600" y="13716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10" idx="0"/>
          </p:cNvCxnSpPr>
          <p:nvPr/>
        </p:nvCxnSpPr>
        <p:spPr>
          <a:xfrm>
            <a:off x="3657600" y="1371600"/>
            <a:ext cx="0" cy="198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382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Gust Load Alleviation</a:t>
            </a:r>
            <a:endParaRPr lang="en-GB" dirty="0"/>
          </a:p>
        </p:txBody>
      </p:sp>
      <p:sp>
        <p:nvSpPr>
          <p:cNvPr id="132" name="TextBox 131"/>
          <p:cNvSpPr txBox="1"/>
          <p:nvPr/>
        </p:nvSpPr>
        <p:spPr>
          <a:xfrm>
            <a:off x="838200" y="54102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Flutter Control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48200" y="47244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FR/L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Current Work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       </a:t>
            </a:r>
            <a:r>
              <a:rPr lang="en-GB" sz="1800" i="1" u="sng" dirty="0"/>
              <a:t>Adaptive Control Design for a 3dof Aerofoil for GLA and flutter suppression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smtClean="0"/>
              <a:t> Nonlinear Reduced Models </a:t>
            </a:r>
            <a:r>
              <a:rPr lang="en-GB" sz="1800" dirty="0" err="1" smtClean="0"/>
              <a:t>parametrised</a:t>
            </a:r>
            <a:r>
              <a:rPr lang="en-GB" sz="1800" dirty="0" smtClean="0"/>
              <a:t> with respect to the </a:t>
            </a:r>
            <a:r>
              <a:rPr lang="en-GB" sz="1800" dirty="0" err="1" smtClean="0"/>
              <a:t>freestream</a:t>
            </a:r>
            <a:r>
              <a:rPr lang="en-GB" sz="1800" dirty="0" smtClean="0"/>
              <a:t> speed</a:t>
            </a:r>
          </a:p>
          <a:p>
            <a:r>
              <a:rPr lang="en-GB" sz="1800" dirty="0" smtClean="0"/>
              <a:t>Stability analysis-Flutter speed prediction </a:t>
            </a:r>
          </a:p>
          <a:p>
            <a:r>
              <a:rPr lang="en-GB" sz="1800" dirty="0" smtClean="0"/>
              <a:t>Worst Case Gust Search-Faster calculations with  NROMs</a:t>
            </a:r>
          </a:p>
          <a:p>
            <a:r>
              <a:rPr lang="en-GB" sz="1800" dirty="0" smtClean="0"/>
              <a:t> Adaptive Control based on Model Reference Adaptive Control Scheme</a:t>
            </a:r>
          </a:p>
          <a:p>
            <a:r>
              <a:rPr lang="en-GB" sz="1800" dirty="0" smtClean="0"/>
              <a:t> Demonstrate for Worst Gust Case when significantly above flutter speed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Investigation of the adaptation parameter on the overall flap response.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Overcome limitations of the design by using the NROMs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79512" y="5943600"/>
            <a:ext cx="87358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 smtClean="0"/>
              <a:t>Tantaroudas</a:t>
            </a:r>
            <a:r>
              <a:rPr lang="en-GB" sz="1600" dirty="0" smtClean="0"/>
              <a:t>, N. D., A. Da </a:t>
            </a:r>
            <a:r>
              <a:rPr lang="en-GB" sz="1600" dirty="0" err="1" smtClean="0"/>
              <a:t>Ronch</a:t>
            </a:r>
            <a:r>
              <a:rPr lang="en-GB" sz="1600" dirty="0" smtClean="0"/>
              <a:t>, G. </a:t>
            </a:r>
            <a:r>
              <a:rPr lang="en-GB" sz="1600" dirty="0" err="1" smtClean="0"/>
              <a:t>Gai</a:t>
            </a:r>
            <a:r>
              <a:rPr lang="en-GB" sz="1600" dirty="0" smtClean="0"/>
              <a:t>,  </a:t>
            </a:r>
            <a:r>
              <a:rPr lang="en-GB" sz="1600" dirty="0" err="1" smtClean="0"/>
              <a:t>Badcock</a:t>
            </a:r>
            <a:r>
              <a:rPr lang="en-GB" sz="1600" dirty="0" smtClean="0"/>
              <a:t>, K. J., ”An adaptive </a:t>
            </a:r>
            <a:r>
              <a:rPr lang="en-GB" sz="1600" dirty="0" err="1" smtClean="0"/>
              <a:t>Aeroelastic</a:t>
            </a:r>
            <a:r>
              <a:rPr lang="en-GB" sz="1600" dirty="0" smtClean="0"/>
              <a:t> Control Approach By Using Nonlinear Reduced Order Models,” , Abstract Submitted  to AIAA Aviation , Atlanta, Georgia, 16–20 Jun, 2014</a:t>
            </a:r>
            <a:endParaRPr lang="en-GB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Current Work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          </a:t>
            </a:r>
            <a:r>
              <a:rPr lang="en-GB" sz="1800" i="1" u="sng" dirty="0" err="1" smtClean="0"/>
              <a:t>Aeroelastic</a:t>
            </a:r>
            <a:r>
              <a:rPr lang="en-GB" sz="1800" i="1" u="sng" dirty="0" smtClean="0"/>
              <a:t> Adaptive Control of Flexible Nonlinear </a:t>
            </a:r>
            <a:r>
              <a:rPr lang="en-GB" sz="1800" i="1" u="sng" dirty="0" smtClean="0"/>
              <a:t>Wings</a:t>
            </a:r>
            <a:endParaRPr lang="en-GB" sz="1800" i="1" u="sng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 </a:t>
            </a:r>
            <a:r>
              <a:rPr lang="en-GB" sz="1800" dirty="0" smtClean="0"/>
              <a:t>Large Nonlinear Systems (14 </a:t>
            </a:r>
            <a:r>
              <a:rPr lang="en-GB" sz="1800" dirty="0" err="1" smtClean="0"/>
              <a:t>Dof</a:t>
            </a:r>
            <a:r>
              <a:rPr lang="en-GB" sz="1800" dirty="0" smtClean="0"/>
              <a:t> for each beam node)</a:t>
            </a:r>
            <a:endParaRPr lang="en-GB" sz="1800" dirty="0"/>
          </a:p>
          <a:p>
            <a:r>
              <a:rPr lang="en-GB" sz="1800" dirty="0" smtClean="0"/>
              <a:t> Difficult to identify automatically all eigenvalues associated with the gust influence for ROMs -&gt;Limitations in the adaptive </a:t>
            </a:r>
            <a:r>
              <a:rPr lang="en-GB" sz="1800" dirty="0"/>
              <a:t>c</a:t>
            </a:r>
            <a:r>
              <a:rPr lang="en-GB" sz="1800" dirty="0" smtClean="0"/>
              <a:t>ontroller design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Generation of Structural ROMs by complex low frequency eigenvalues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These are of small order and will be used for MRAC design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Application of the control on the NFOM </a:t>
            </a:r>
            <a:r>
              <a:rPr lang="en-GB" sz="1800" dirty="0" err="1" smtClean="0"/>
              <a:t>aeroelastic</a:t>
            </a:r>
            <a:r>
              <a:rPr lang="en-GB" sz="1800" dirty="0" smtClean="0"/>
              <a:t> system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79512" y="5943600"/>
            <a:ext cx="87358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 smtClean="0"/>
              <a:t>Tantaroudas</a:t>
            </a:r>
            <a:r>
              <a:rPr lang="en-GB" sz="1600" dirty="0" smtClean="0"/>
              <a:t>, N. D., A. Da </a:t>
            </a:r>
            <a:r>
              <a:rPr lang="en-GB" sz="1600" dirty="0" err="1" smtClean="0"/>
              <a:t>Ronch</a:t>
            </a:r>
            <a:r>
              <a:rPr lang="en-GB" sz="1600" dirty="0" smtClean="0"/>
              <a:t>, </a:t>
            </a:r>
            <a:r>
              <a:rPr lang="en-GB" sz="1600" dirty="0" err="1" smtClean="0"/>
              <a:t>Badcock</a:t>
            </a:r>
            <a:r>
              <a:rPr lang="en-GB" sz="1600" dirty="0" smtClean="0"/>
              <a:t>, K. J.,” </a:t>
            </a:r>
            <a:r>
              <a:rPr lang="en-GB" sz="1600" dirty="0" err="1" smtClean="0"/>
              <a:t>Aeroelastic</a:t>
            </a:r>
            <a:r>
              <a:rPr lang="en-GB" sz="1600" dirty="0" smtClean="0"/>
              <a:t> Adaptive Control for Flexible Nonlinear </a:t>
            </a:r>
            <a:r>
              <a:rPr lang="en-GB" sz="1600" dirty="0" smtClean="0"/>
              <a:t>Wings</a:t>
            </a:r>
            <a:r>
              <a:rPr lang="en-GB" sz="1600" dirty="0" smtClean="0"/>
              <a:t>,” </a:t>
            </a:r>
            <a:r>
              <a:rPr lang="en-GB" sz="1600" dirty="0" smtClean="0"/>
              <a:t>, Abstract Submitted, IFAC Proceedings </a:t>
            </a:r>
            <a:r>
              <a:rPr lang="en-GB" sz="1600" dirty="0" err="1" smtClean="0"/>
              <a:t>Volumes,Cape</a:t>
            </a:r>
            <a:r>
              <a:rPr lang="en-GB" sz="1600" dirty="0" smtClean="0"/>
              <a:t> Town, South Africa, 24–29 Aug, 2014</a:t>
            </a:r>
            <a:endParaRPr lang="en-GB" sz="16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Future Work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GB" sz="1800" dirty="0"/>
              <a:t> </a:t>
            </a:r>
            <a:r>
              <a:rPr lang="en-GB" sz="1800" dirty="0" smtClean="0"/>
              <a:t>Nonlinear Control for an experimental Wind Tunnel </a:t>
            </a:r>
            <a:r>
              <a:rPr lang="en-GB" sz="1800" dirty="0" smtClean="0"/>
              <a:t>Model/Feedback Linearization</a:t>
            </a:r>
            <a:endParaRPr lang="en-GB" sz="1800" dirty="0"/>
          </a:p>
          <a:p>
            <a:r>
              <a:rPr lang="en-GB" sz="1800" dirty="0" smtClean="0"/>
              <a:t> Validation of the Flight Mechanics for Nonlinear beams with Imperial College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Model Order Reduction for free flying </a:t>
            </a:r>
            <a:r>
              <a:rPr lang="en-GB" sz="1800" dirty="0" smtClean="0"/>
              <a:t>geometries]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Stability Analysis</a:t>
            </a:r>
            <a:endParaRPr lang="en-GB" sz="1800" dirty="0" smtClean="0"/>
          </a:p>
          <a:p>
            <a:r>
              <a:rPr lang="en-GB" sz="1800" dirty="0"/>
              <a:t> </a:t>
            </a:r>
            <a:r>
              <a:rPr lang="en-GB" sz="1800" dirty="0" smtClean="0"/>
              <a:t>Worst Case Gust Search by using </a:t>
            </a:r>
            <a:r>
              <a:rPr lang="en-GB" sz="1800" dirty="0" smtClean="0"/>
              <a:t>NROMs </a:t>
            </a:r>
            <a:endParaRPr lang="en-GB" sz="1800" dirty="0" smtClean="0"/>
          </a:p>
          <a:p>
            <a:r>
              <a:rPr lang="en-GB" sz="1800" dirty="0"/>
              <a:t> </a:t>
            </a:r>
            <a:r>
              <a:rPr lang="en-GB" sz="1800" dirty="0" smtClean="0"/>
              <a:t>Optimal ,Adaptive and Nonlinear Control Design based on NROMs-&gt;NFOM 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Same steps by using CFD aerodynamics with PML(University of Liverpool)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with (</a:t>
            </a:r>
            <a:r>
              <a:rPr lang="en-GB" sz="1800" dirty="0" err="1" smtClean="0"/>
              <a:t>A.Da.Ronch</a:t>
            </a:r>
            <a:r>
              <a:rPr lang="en-GB" sz="1800" dirty="0" smtClean="0"/>
              <a:t>)</a:t>
            </a:r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7767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Model Reduction</a:t>
            </a:r>
            <a:endParaRPr lang="el-GR" sz="40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                        </a:t>
            </a:r>
          </a:p>
          <a:p>
            <a:r>
              <a:rPr lang="en-GB" sz="1800" dirty="0" smtClean="0"/>
              <a:t>                       </a:t>
            </a:r>
          </a:p>
          <a:p>
            <a:endParaRPr lang="en-GB" sz="1800" dirty="0" smtClean="0"/>
          </a:p>
          <a:p>
            <a:r>
              <a:rPr lang="en-GB" sz="1800" dirty="0" smtClean="0"/>
              <a:t> 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i="1" dirty="0" err="1" smtClean="0"/>
              <a:t>eigenvalue</a:t>
            </a:r>
            <a:r>
              <a:rPr lang="en-GB" sz="1800" i="1" dirty="0" smtClean="0"/>
              <a:t> problem of </a:t>
            </a:r>
            <a:r>
              <a:rPr lang="en-GB" sz="1800" i="1" dirty="0" err="1" smtClean="0"/>
              <a:t>Jacobian</a:t>
            </a:r>
            <a:r>
              <a:rPr lang="en-GB" sz="1800" i="1" dirty="0" smtClean="0"/>
              <a:t> A    </a:t>
            </a:r>
          </a:p>
          <a:p>
            <a:r>
              <a:rPr lang="en-GB" sz="1800" i="1" dirty="0" smtClean="0"/>
              <a:t> FOM projection onto </a:t>
            </a:r>
            <a:r>
              <a:rPr lang="en-GB" sz="1800" i="1" dirty="0" err="1" smtClean="0"/>
              <a:t>aeroelastic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eigenmodes</a:t>
            </a:r>
            <a:endParaRPr lang="en-GB" sz="1800" i="1" dirty="0" smtClean="0"/>
          </a:p>
          <a:p>
            <a:pPr>
              <a:buNone/>
            </a:pPr>
            <a:endParaRPr lang="en-GB" sz="1800" i="1" dirty="0" smtClean="0"/>
          </a:p>
          <a:p>
            <a:pPr>
              <a:buNone/>
            </a:pPr>
            <a:r>
              <a:rPr lang="en-GB" sz="1800" i="1" dirty="0" smtClean="0"/>
              <a:t> </a:t>
            </a:r>
          </a:p>
          <a:p>
            <a:r>
              <a:rPr lang="en-GB" sz="1800" i="1" dirty="0" smtClean="0"/>
              <a:t> </a:t>
            </a:r>
          </a:p>
          <a:p>
            <a:pPr>
              <a:buNone/>
            </a:pPr>
            <a:r>
              <a:rPr lang="en-GB" sz="1800" i="1" dirty="0" smtClean="0"/>
              <a:t> </a:t>
            </a:r>
            <a:endParaRPr lang="en-GB" sz="18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1572173"/>
          <a:ext cx="1524000" cy="33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0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72173"/>
                        <a:ext cx="1524000" cy="332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1905000"/>
          <a:ext cx="181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1" name="Equation" r:id="rId6" imgW="1104840" imgH="393480" progId="Equation.3">
                  <p:embed/>
                </p:oleObj>
              </mc:Choice>
              <mc:Fallback>
                <p:oleObj name="Equation" r:id="rId6" imgW="11048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1816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38503"/>
              </p:ext>
            </p:extLst>
          </p:nvPr>
        </p:nvGraphicFramePr>
        <p:xfrm>
          <a:off x="762000" y="2590800"/>
          <a:ext cx="64436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2" name="Equation" r:id="rId8" imgW="5549760" imgH="457200" progId="Equation.3">
                  <p:embed/>
                </p:oleObj>
              </mc:Choice>
              <mc:Fallback>
                <p:oleObj name="Equation" r:id="rId8" imgW="55497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644366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6573"/>
              </p:ext>
            </p:extLst>
          </p:nvPr>
        </p:nvGraphicFramePr>
        <p:xfrm>
          <a:off x="2514600" y="2112963"/>
          <a:ext cx="5334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3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12963"/>
                        <a:ext cx="5334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53000" y="3352800"/>
          <a:ext cx="289560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4" name="Equation" r:id="rId12" imgW="1981080" imgH="228600" progId="Equation.3">
                  <p:embed/>
                </p:oleObj>
              </mc:Choice>
              <mc:Fallback>
                <p:oleObj name="Equation" r:id="rId12" imgW="19810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2895600" cy="289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5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362200" y="4038600"/>
          <a:ext cx="144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6" name="Equation" r:id="rId16" imgW="901440" imgH="215640" progId="Equation.3">
                  <p:embed/>
                </p:oleObj>
              </mc:Choice>
              <mc:Fallback>
                <p:oleObj name="Equation" r:id="rId16" imgW="90144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8600"/>
                        <a:ext cx="1447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5800" y="4572000"/>
          <a:ext cx="160020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7" name="Equation" r:id="rId18" imgW="939600" imgH="228600" progId="Equation.3">
                  <p:embed/>
                </p:oleObj>
              </mc:Choice>
              <mc:Fallback>
                <p:oleObj name="Equation" r:id="rId18" imgW="9396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1600201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512" y="5715001"/>
            <a:ext cx="873588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/>
              <a:t>Da </a:t>
            </a:r>
            <a:r>
              <a:rPr lang="en-GB" sz="1600" dirty="0" err="1"/>
              <a:t>Ronch</a:t>
            </a:r>
            <a:r>
              <a:rPr lang="en-GB" sz="1600" dirty="0"/>
              <a:t>, A., </a:t>
            </a:r>
            <a:r>
              <a:rPr lang="en-GB" sz="1600" dirty="0" err="1"/>
              <a:t>Tantaroudas</a:t>
            </a:r>
            <a:r>
              <a:rPr lang="en-GB" sz="1600" dirty="0"/>
              <a:t>, N.D., </a:t>
            </a:r>
            <a:r>
              <a:rPr lang="en-GB" sz="1600" dirty="0" err="1"/>
              <a:t>Timme</a:t>
            </a:r>
            <a:r>
              <a:rPr lang="en-GB" sz="1600" dirty="0"/>
              <a:t>, S., and </a:t>
            </a:r>
            <a:r>
              <a:rPr lang="en-GB" sz="1600" dirty="0" err="1"/>
              <a:t>Badcock</a:t>
            </a:r>
            <a:r>
              <a:rPr lang="en-GB" sz="1600" dirty="0"/>
              <a:t>, K.J., "Model Reduction for Linear and Nonlinear Gust Loads Analysis," </a:t>
            </a:r>
            <a:r>
              <a:rPr lang="en-GB" sz="1600" i="1" dirty="0"/>
              <a:t>54th AIAA/ASME/ASCE/AHS/ASC Structures, Structural Dynamics, and Materials Conference</a:t>
            </a:r>
            <a:r>
              <a:rPr lang="en-GB" sz="1600" dirty="0"/>
              <a:t>, Boston, Massachusetts, 08-11 Apr. </a:t>
            </a:r>
            <a:r>
              <a:rPr lang="en-GB" sz="1600" dirty="0" smtClean="0"/>
              <a:t>2013. </a:t>
            </a:r>
            <a:r>
              <a:rPr lang="en-GB" sz="1600" dirty="0" err="1" smtClean="0"/>
              <a:t>doi</a:t>
            </a:r>
            <a:r>
              <a:rPr lang="en-GB" sz="1600" dirty="0"/>
              <a:t>: 10.2514/6.2013-1492</a:t>
            </a:r>
            <a:br>
              <a:rPr lang="en-GB" sz="1600" dirty="0"/>
            </a:br>
            <a:endParaRPr lang="en-GB" sz="16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Investigation 1/8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 </a:t>
            </a:r>
            <a:r>
              <a:rPr lang="en-GB" sz="1800" i="1" u="sng" dirty="0"/>
              <a:t>2</a:t>
            </a:r>
            <a:r>
              <a:rPr lang="en-GB" sz="1800" i="1" u="sng" dirty="0" smtClean="0"/>
              <a:t>dof of freedom aerofoil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-FOM/NFOM-12 states</a:t>
            </a:r>
          </a:p>
          <a:p>
            <a:pPr>
              <a:buNone/>
            </a:pPr>
            <a:r>
              <a:rPr lang="en-GB" sz="1800" dirty="0" smtClean="0"/>
              <a:t>-ROM/NROM-2/3(gust)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i="1" u="sng" dirty="0" smtClean="0"/>
              <a:t> LQR control</a:t>
            </a:r>
          </a:p>
          <a:p>
            <a:pPr>
              <a:buFontTx/>
              <a:buChar char="-"/>
            </a:pPr>
            <a:r>
              <a:rPr lang="en-GB" sz="1800" dirty="0" smtClean="0"/>
              <a:t>Based on ROM</a:t>
            </a:r>
          </a:p>
          <a:p>
            <a:pPr>
              <a:buFontTx/>
              <a:buChar char="-"/>
            </a:pPr>
            <a:r>
              <a:rPr lang="en-GB" sz="1800" dirty="0" smtClean="0"/>
              <a:t>Applied on FOM/NFOM</a:t>
            </a:r>
          </a:p>
          <a:p>
            <a:pPr>
              <a:buFontTx/>
              <a:buChar char="-"/>
            </a:pPr>
            <a:r>
              <a:rPr lang="en-GB" sz="1800" dirty="0" smtClean="0"/>
              <a:t> Flutter Suppression</a:t>
            </a:r>
          </a:p>
          <a:p>
            <a:pPr>
              <a:buFontTx/>
              <a:buChar char="-"/>
            </a:pPr>
            <a:r>
              <a:rPr lang="en-GB" sz="1800" dirty="0" smtClean="0"/>
              <a:t> Gust Load Alleviation</a:t>
            </a:r>
            <a:endParaRPr lang="en-GB" sz="1800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79512" y="5715001"/>
            <a:ext cx="87358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 smtClean="0"/>
              <a:t>Papatheou</a:t>
            </a:r>
            <a:r>
              <a:rPr lang="en-GB" sz="1600" dirty="0" smtClean="0"/>
              <a:t>, E., </a:t>
            </a:r>
            <a:r>
              <a:rPr lang="en-GB" sz="1600" dirty="0" err="1" smtClean="0"/>
              <a:t>Tantaroudas</a:t>
            </a:r>
            <a:r>
              <a:rPr lang="en-GB" sz="1600" dirty="0" smtClean="0"/>
              <a:t>, N. D., </a:t>
            </a:r>
            <a:r>
              <a:rPr lang="en-GB" sz="1600" dirty="0" err="1" smtClean="0"/>
              <a:t>Da</a:t>
            </a:r>
            <a:r>
              <a:rPr lang="en-GB" sz="1600" dirty="0" smtClean="0"/>
              <a:t> </a:t>
            </a:r>
            <a:r>
              <a:rPr lang="en-GB" sz="1600" dirty="0" err="1" smtClean="0"/>
              <a:t>Ronch</a:t>
            </a:r>
            <a:r>
              <a:rPr lang="en-GB" sz="1600" dirty="0" smtClean="0"/>
              <a:t>, A., Cooper, J. E., and </a:t>
            </a:r>
            <a:r>
              <a:rPr lang="en-GB" sz="1600" dirty="0" err="1" smtClean="0"/>
              <a:t>Mottershead</a:t>
            </a:r>
            <a:r>
              <a:rPr lang="en-GB" sz="1600" dirty="0" smtClean="0"/>
              <a:t>, J. E., ”Active</a:t>
            </a:r>
          </a:p>
          <a:p>
            <a:r>
              <a:rPr lang="en-GB" sz="1600" dirty="0" smtClean="0"/>
              <a:t>Control for Flutter Suppression: An Experimental Investigation,” IFASD–2013–8D, International</a:t>
            </a:r>
          </a:p>
          <a:p>
            <a:r>
              <a:rPr lang="en-GB" sz="1600" dirty="0" smtClean="0"/>
              <a:t>Forum on </a:t>
            </a:r>
            <a:r>
              <a:rPr lang="en-GB" sz="1600" dirty="0" err="1" smtClean="0"/>
              <a:t>Aeroelasticity</a:t>
            </a:r>
            <a:r>
              <a:rPr lang="en-GB" sz="1600" dirty="0" smtClean="0"/>
              <a:t> and Structural Dynamics (IFASD), Bristol, U.K., 24–27 Jun, 2013</a:t>
            </a:r>
            <a:endParaRPr lang="en-GB" sz="1600" dirty="0" smtClean="0">
              <a:cs typeface="Times New Roman" pitchFamily="18" charset="0"/>
            </a:endParaRPr>
          </a:p>
        </p:txBody>
      </p:sp>
      <p:pic>
        <p:nvPicPr>
          <p:cNvPr id="137218" name="Picture 2" descr="C:\Users\adr1d12\Desktop\aerof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7753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Investigation 2/8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 </a:t>
            </a:r>
            <a:r>
              <a:rPr lang="en-GB" sz="1800" i="1" u="sng" dirty="0" smtClean="0"/>
              <a:t>Experimental Setup</a:t>
            </a:r>
          </a:p>
          <a:p>
            <a:r>
              <a:rPr lang="en-GB" sz="1800" i="1" u="sng" dirty="0" smtClean="0"/>
              <a:t> Model Matching</a:t>
            </a:r>
          </a:p>
          <a:p>
            <a:r>
              <a:rPr lang="en-GB" sz="1800" i="1" u="sng" dirty="0" smtClean="0"/>
              <a:t> </a:t>
            </a:r>
          </a:p>
          <a:p>
            <a:pPr>
              <a:buNone/>
            </a:pPr>
            <a:endParaRPr lang="en-GB" sz="1800" i="1" u="sng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8200" y="2590800"/>
          <a:ext cx="9493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9" name="Equation" r:id="rId3" imgW="571320" imgH="203040" progId="Equation.3">
                  <p:embed/>
                </p:oleObj>
              </mc:Choice>
              <mc:Fallback>
                <p:oleObj name="Equation" r:id="rId3" imgW="571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9493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3048000"/>
          <a:ext cx="11953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0" name="Equation" r:id="rId5" imgW="711000" imgH="177480" progId="Equation.3">
                  <p:embed/>
                </p:oleObj>
              </mc:Choice>
              <mc:Fallback>
                <p:oleObj name="Equation" r:id="rId5" imgW="7110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119538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3505200"/>
          <a:ext cx="10191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1" name="Equation" r:id="rId7" imgW="609480" imgH="228600" progId="Equation.3">
                  <p:embed/>
                </p:oleObj>
              </mc:Choice>
              <mc:Fallback>
                <p:oleObj name="Equation" r:id="rId7" imgW="609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05200"/>
                        <a:ext cx="10191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2000" y="3962400"/>
          <a:ext cx="14001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2" name="Equation" r:id="rId9" imgW="838080" imgH="228600" progId="Equation.3">
                  <p:embed/>
                </p:oleObj>
              </mc:Choice>
              <mc:Fallback>
                <p:oleObj name="Equation" r:id="rId9" imgW="8380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62400"/>
                        <a:ext cx="14001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2000" y="4495800"/>
          <a:ext cx="11668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3" name="Equation" r:id="rId11" imgW="698400" imgH="241200" progId="Equation.3">
                  <p:embed/>
                </p:oleObj>
              </mc:Choice>
              <mc:Fallback>
                <p:oleObj name="Equation" r:id="rId11" imgW="6984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11668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62000" y="5029200"/>
          <a:ext cx="11668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4" name="Equation" r:id="rId13" imgW="698400" imgH="228600" progId="Equation.3">
                  <p:embed/>
                </p:oleObj>
              </mc:Choice>
              <mc:Fallback>
                <p:oleObj name="Equation" r:id="rId13" imgW="6984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11668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38200" y="5562600"/>
          <a:ext cx="827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5" name="Equation" r:id="rId15" imgW="495000" imgH="228600" progId="Equation.3">
                  <p:embed/>
                </p:oleObj>
              </mc:Choice>
              <mc:Fallback>
                <p:oleObj name="Equation" r:id="rId15" imgW="4950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62600"/>
                        <a:ext cx="8270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073" name="Picture 201" descr="C:\Users\adr1d12\Desktop\Captur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32170"/>
            <a:ext cx="5432425" cy="54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</a:t>
            </a:r>
            <a:r>
              <a:rPr lang="en-GB" dirty="0" smtClean="0">
                <a:solidFill>
                  <a:schemeClr val="accent5"/>
                </a:solidFill>
              </a:rPr>
              <a:t>Investigation 3/8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i="1" u="sng" dirty="0" smtClean="0"/>
              <a:t> Model Matching</a:t>
            </a:r>
          </a:p>
          <a:p>
            <a:pPr>
              <a:buNone/>
            </a:pPr>
            <a:endParaRPr lang="en-GB" sz="1800" i="1" u="sng" dirty="0" smtClean="0"/>
          </a:p>
          <a:p>
            <a:pPr>
              <a:buNone/>
            </a:pPr>
            <a:endParaRPr lang="en-GB" sz="1800" i="1" u="sng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/>
          </a:p>
        </p:txBody>
      </p:sp>
      <p:pic>
        <p:nvPicPr>
          <p:cNvPr id="111625" name="Picture 9" descr="C:\Users\ntanta\Desktop\Dam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863113" cy="3429000"/>
          </a:xfrm>
          <a:prstGeom prst="rect">
            <a:avLst/>
          </a:prstGeom>
          <a:noFill/>
        </p:spPr>
      </p:pic>
      <p:pic>
        <p:nvPicPr>
          <p:cNvPr id="111626" name="Picture 10" descr="C:\Users\ntanta\Desktop\Frequenc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847338" cy="3414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914400" y="579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Experimental Flutter Speed:17.5 m/s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791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Simulation Flutter Speed:17.63 m/s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</a:t>
            </a:r>
            <a:r>
              <a:rPr lang="en-GB" dirty="0" smtClean="0">
                <a:solidFill>
                  <a:schemeClr val="accent5"/>
                </a:solidFill>
              </a:rPr>
              <a:t>Investigation 4/8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i="1" u="sng" dirty="0" smtClean="0"/>
              <a:t> Control Approach-</a:t>
            </a:r>
            <a:r>
              <a:rPr lang="en-GB" sz="1800" i="1" u="sng" dirty="0" err="1" smtClean="0"/>
              <a:t>Algorythm</a:t>
            </a:r>
            <a:r>
              <a:rPr lang="en-GB" sz="1800" i="1" u="sng" dirty="0" smtClean="0"/>
              <a:t>- Linear Quadratic Regulator</a:t>
            </a:r>
          </a:p>
          <a:p>
            <a:pPr>
              <a:buAutoNum type="arabicParenR"/>
            </a:pPr>
            <a:r>
              <a:rPr lang="en-GB" sz="1800" dirty="0" smtClean="0"/>
              <a:t>Calculate ROM at a certain </a:t>
            </a:r>
            <a:r>
              <a:rPr lang="en-GB" sz="1800" dirty="0" err="1" smtClean="0"/>
              <a:t>freestream</a:t>
            </a:r>
            <a:r>
              <a:rPr lang="en-GB" sz="1800" dirty="0" smtClean="0"/>
              <a:t> speed.</a:t>
            </a:r>
          </a:p>
          <a:p>
            <a:pPr>
              <a:buAutoNum type="arabicParenR"/>
            </a:pPr>
            <a:r>
              <a:rPr lang="en-GB" sz="1800" dirty="0" smtClean="0"/>
              <a:t> Formulate Control Problem by splitting the states in Real and Imaginary parts</a:t>
            </a:r>
          </a:p>
          <a:p>
            <a:pPr>
              <a:buNone/>
            </a:pPr>
            <a:r>
              <a:rPr lang="en-GB" sz="1800" dirty="0" smtClean="0"/>
              <a:t>2)  Derive Reduced Matrices to form dynamics:</a:t>
            </a:r>
          </a:p>
          <a:p>
            <a:pPr>
              <a:buNone/>
            </a:pPr>
            <a:r>
              <a:rPr lang="en-GB" sz="1800" dirty="0" smtClean="0"/>
              <a:t>3) Solve </a:t>
            </a:r>
            <a:r>
              <a:rPr lang="en-GB" sz="1800" dirty="0" err="1" smtClean="0"/>
              <a:t>Riccati</a:t>
            </a:r>
            <a:r>
              <a:rPr lang="en-GB" sz="1800" dirty="0" smtClean="0"/>
              <a:t>: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4)Minimize Cost Function: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5)Feedback:                                             which leads to a state feedback </a:t>
            </a:r>
            <a:endParaRPr lang="en-GB" sz="1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732463" y="2667000"/>
          <a:ext cx="26082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2" name="Equation" r:id="rId3" imgW="1562040" imgH="457200" progId="Equation.3">
                  <p:embed/>
                </p:oleObj>
              </mc:Choice>
              <mc:Fallback>
                <p:oleObj name="Equation" r:id="rId3" imgW="1562040" imgH="45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667000"/>
                        <a:ext cx="26082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54534"/>
              </p:ext>
            </p:extLst>
          </p:nvPr>
        </p:nvGraphicFramePr>
        <p:xfrm>
          <a:off x="838200" y="3352800"/>
          <a:ext cx="4667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3" name="Equation" r:id="rId5" imgW="2793960" imgH="241200" progId="Equation.3">
                  <p:embed/>
                </p:oleObj>
              </mc:Choice>
              <mc:Fallback>
                <p:oleObj name="Equation" r:id="rId5" imgW="279396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46672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200400" y="3886200"/>
          <a:ext cx="31194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4" name="Equation" r:id="rId7" imgW="1866600" imgH="482400" progId="Equation.3">
                  <p:embed/>
                </p:oleObj>
              </mc:Choice>
              <mc:Fallback>
                <p:oleObj name="Equation" r:id="rId7" imgW="1866600" imgH="482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3119438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828800" y="4876800"/>
          <a:ext cx="21018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5" name="Equation" r:id="rId9" imgW="1257120" imgH="241200" progId="Equation.3">
                  <p:embed/>
                </p:oleObj>
              </mc:Choice>
              <mc:Fallback>
                <p:oleObj name="Equation" r:id="rId9" imgW="125712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76800"/>
                        <a:ext cx="21018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162800" y="4953000"/>
          <a:ext cx="11620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6" name="Equation" r:id="rId11" imgW="698400" imgH="203040" progId="Equation.3">
                  <p:embed/>
                </p:oleObj>
              </mc:Choice>
              <mc:Fallback>
                <p:oleObj name="Equation" r:id="rId11" imgW="69840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953000"/>
                        <a:ext cx="116205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dirty="0" smtClean="0">
                <a:solidFill>
                  <a:schemeClr val="accent5"/>
                </a:solidFill>
              </a:rPr>
              <a:t>Dof-Aerofoil-Experimental </a:t>
            </a:r>
            <a:r>
              <a:rPr lang="en-GB" dirty="0" smtClean="0">
                <a:solidFill>
                  <a:schemeClr val="accent5"/>
                </a:solidFill>
              </a:rPr>
              <a:t>Investigation 5/8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i="1" u="sng" dirty="0" smtClean="0"/>
              <a:t> Control Approach-</a:t>
            </a:r>
            <a:r>
              <a:rPr lang="en-GB" sz="1800" i="1" u="sng" dirty="0" err="1" smtClean="0"/>
              <a:t>Algorythm</a:t>
            </a:r>
            <a:endParaRPr lang="en-GB" sz="1800" i="1" u="sng" dirty="0" smtClean="0"/>
          </a:p>
          <a:p>
            <a:pPr>
              <a:buAutoNum type="arabicParenR" startAt="6"/>
            </a:pPr>
            <a:r>
              <a:rPr lang="en-GB" sz="1800" dirty="0" smtClean="0"/>
              <a:t>Assume an equivalent control by </a:t>
            </a:r>
          </a:p>
          <a:p>
            <a:pPr>
              <a:buNone/>
            </a:pPr>
            <a:r>
              <a:rPr lang="en-GB" sz="1800" dirty="0" smtClean="0"/>
              <a:t>                using the Eigenvectors :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7) Solve Linear System :                     to calculate new feedback gain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8)Full State Feedback: 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9) Using what is measurable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10)Feedback Implementation-Integration Scheme(FOM Closed Loop)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11)Flap rotation </a:t>
            </a:r>
            <a:r>
              <a:rPr lang="en-GB" sz="1800" dirty="0" err="1" smtClean="0"/>
              <a:t>contstrained</a:t>
            </a:r>
            <a:r>
              <a:rPr lang="en-GB" sz="1800" dirty="0" smtClean="0"/>
              <a:t>: 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35475" y="2133600"/>
          <a:ext cx="2874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1" name="Equation" r:id="rId3" imgW="1726920" imgH="203040" progId="Equation.3">
                  <p:embed/>
                </p:oleObj>
              </mc:Choice>
              <mc:Fallback>
                <p:oleObj name="Equation" r:id="rId3" imgW="17269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133600"/>
                        <a:ext cx="28749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95600" y="2895600"/>
          <a:ext cx="818746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2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818746" cy="381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934200" y="2971800"/>
          <a:ext cx="3206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3" name="Equation" r:id="rId7" imgW="190440" imgH="164880" progId="Equation.3">
                  <p:embed/>
                </p:oleObj>
              </mc:Choice>
              <mc:Fallback>
                <p:oleObj name="Equation" r:id="rId7" imgW="19044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71800"/>
                        <a:ext cx="32067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19400" y="3657600"/>
          <a:ext cx="43084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4" name="Equation" r:id="rId9" imgW="2577960" imgH="241200" progId="Equation.3">
                  <p:embed/>
                </p:oleObj>
              </mc:Choice>
              <mc:Fallback>
                <p:oleObj name="Equation" r:id="rId9" imgW="257796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43084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69406"/>
              </p:ext>
            </p:extLst>
          </p:nvPr>
        </p:nvGraphicFramePr>
        <p:xfrm>
          <a:off x="3657600" y="5562600"/>
          <a:ext cx="15446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5" name="Equation" r:id="rId11" imgW="927000" imgH="203040" progId="Equation.3">
                  <p:embed/>
                </p:oleObj>
              </mc:Choice>
              <mc:Fallback>
                <p:oleObj name="Equation" r:id="rId11" imgW="9270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154463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1347</Words>
  <Application>Microsoft Office PowerPoint</Application>
  <PresentationFormat>On-screen Show (4:3)</PresentationFormat>
  <Paragraphs>322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Microsoft Equation 3.0</vt:lpstr>
      <vt:lpstr>PowerPoint Presentation</vt:lpstr>
      <vt:lpstr> Model Order Reduction and Control of Flexible Aircraft </vt:lpstr>
      <vt:lpstr>Overview</vt:lpstr>
      <vt:lpstr>Model Reduction</vt:lpstr>
      <vt:lpstr>2Dof-Aerofoil-Experimental Investigation 1/8</vt:lpstr>
      <vt:lpstr>2Dof-Aerofoil-Experimental Investigation 2/8</vt:lpstr>
      <vt:lpstr>2Dof-Aerofoil-Experimental Investigation 3/8</vt:lpstr>
      <vt:lpstr>2Dof-Aerofoil-Experimental Investigation 4/8</vt:lpstr>
      <vt:lpstr>2Dof-Aerofoil-Experimental Investigation 5/8</vt:lpstr>
      <vt:lpstr>2Dof-Aerofoil-Experimental Investigation 6/8</vt:lpstr>
      <vt:lpstr>2Dof-Aerofoil-Experimental Investigation 7/8</vt:lpstr>
      <vt:lpstr>2Dof-Aerofoil-Experimental Investigation 8/8</vt:lpstr>
      <vt:lpstr>UAV Configuration</vt:lpstr>
      <vt:lpstr>Model Identification</vt:lpstr>
      <vt:lpstr>Mode Identification </vt:lpstr>
      <vt:lpstr>Model Identification </vt:lpstr>
      <vt:lpstr>Model Identification </vt:lpstr>
      <vt:lpstr>Model Identification </vt:lpstr>
      <vt:lpstr>Model Identification </vt:lpstr>
      <vt:lpstr>Implementation</vt:lpstr>
      <vt:lpstr>Reduced Models for Worst Case Gust</vt:lpstr>
      <vt:lpstr>Beam Code Validation-HALE Wing</vt:lpstr>
      <vt:lpstr>Worst Case Gust/UAV</vt:lpstr>
      <vt:lpstr>Model Order Reduction</vt:lpstr>
      <vt:lpstr>Control Design Using Reduced Models </vt:lpstr>
      <vt:lpstr>Control Design Using Reduced Models </vt:lpstr>
      <vt:lpstr>Control Design Using Reduced Models </vt:lpstr>
      <vt:lpstr>Flight Dynamics/Rigid Case</vt:lpstr>
      <vt:lpstr>Flight Dynamics/Rigid Case</vt:lpstr>
      <vt:lpstr>PowerPoint Presentation</vt:lpstr>
      <vt:lpstr>Nonlinear Controller Synthesis</vt:lpstr>
      <vt:lpstr>Nonlinear Controller Synthesis</vt:lpstr>
      <vt:lpstr>Integrated Framework</vt:lpstr>
      <vt:lpstr>Current Work</vt:lpstr>
      <vt:lpstr>Current Work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 Load Alleviation Using Nonlinear Reduced Models For Control Law Design</dc:title>
  <dc:creator/>
  <cp:lastModifiedBy>Da Ronch A.</cp:lastModifiedBy>
  <cp:revision>437</cp:revision>
  <dcterms:created xsi:type="dcterms:W3CDTF">2006-08-16T00:00:00Z</dcterms:created>
  <dcterms:modified xsi:type="dcterms:W3CDTF">2013-10-10T08:34:54Z</dcterms:modified>
</cp:coreProperties>
</file>