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1" r:id="rId2"/>
    <p:sldId id="282" r:id="rId3"/>
    <p:sldId id="273" r:id="rId4"/>
    <p:sldId id="299" r:id="rId5"/>
    <p:sldId id="257" r:id="rId6"/>
    <p:sldId id="258" r:id="rId7"/>
    <p:sldId id="293" r:id="rId8"/>
    <p:sldId id="278" r:id="rId9"/>
    <p:sldId id="283" r:id="rId10"/>
    <p:sldId id="284" r:id="rId11"/>
    <p:sldId id="285" r:id="rId12"/>
    <p:sldId id="286" r:id="rId13"/>
    <p:sldId id="295" r:id="rId14"/>
    <p:sldId id="261" r:id="rId15"/>
    <p:sldId id="287" r:id="rId16"/>
    <p:sldId id="288" r:id="rId17"/>
    <p:sldId id="265" r:id="rId18"/>
    <p:sldId id="289" r:id="rId19"/>
    <p:sldId id="266" r:id="rId20"/>
    <p:sldId id="279" r:id="rId21"/>
    <p:sldId id="290" r:id="rId22"/>
    <p:sldId id="271" r:id="rId23"/>
    <p:sldId id="296" r:id="rId24"/>
    <p:sldId id="291" r:id="rId25"/>
    <p:sldId id="300" r:id="rId26"/>
    <p:sldId id="298" r:id="rId27"/>
    <p:sldId id="30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7.wmf"/><Relationship Id="rId2" Type="http://schemas.openxmlformats.org/officeDocument/2006/relationships/image" Target="../media/image35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54.wmf"/><Relationship Id="rId6" Type="http://schemas.openxmlformats.org/officeDocument/2006/relationships/image" Target="../media/image31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D4247-302E-4758-8CD9-CBFF1D8C3262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A0DD-9801-4D0D-95F1-43485AA71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8253" y="685947"/>
            <a:ext cx="5019890" cy="3429731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845" y="4343548"/>
            <a:ext cx="5027825" cy="4116355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A0DD-9801-4D0D-95F1-43485AA7177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A0DD-9801-4D0D-95F1-43485AA7177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57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68.jpeg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87752" y="548680"/>
            <a:ext cx="7672680" cy="579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Model Identification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39938" name="Picture 2" descr="C:\Users\ntanta\Desktop\Presentation\2nd_Bendingm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391400" cy="45354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29400" y="26670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f=6.27Hz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Model Identification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0962" name="Picture 2" descr="C:\Users\ntanta\Desktop\Presentation\3rd_Bendingmode_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391400" cy="45969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3048000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f=13.20Hz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Model Identification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1986" name="Picture 2" descr="C:\Users\ntanta\Desktop\Presentation\4th_Bendingmode_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467600" cy="4727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2743200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f=24.01Hz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Model Identification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178" name="Picture 2" descr="C:\Users\ntanta\Desktop\DSTL_UAVMode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066800"/>
            <a:ext cx="8305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Model Order Reduction </a:t>
            </a:r>
            <a:endParaRPr lang="en-GB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dirty="0" smtClean="0"/>
              <a:t>-Wing Tip Vertical Deflection Time Response Without Aerodynamics</a:t>
            </a:r>
          </a:p>
          <a:p>
            <a:pPr>
              <a:buNone/>
            </a:pPr>
            <a:endParaRPr lang="en-GB" sz="1800" dirty="0" smtClean="0"/>
          </a:p>
          <a:p>
            <a:r>
              <a:rPr lang="en-GB" sz="1800" dirty="0" smtClean="0"/>
              <a:t> Harmonic Follower Force 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-ROM/NROM –structural </a:t>
            </a:r>
            <a:r>
              <a:rPr lang="en-GB" sz="1800" dirty="0" err="1" smtClean="0"/>
              <a:t>eigenvalues</a:t>
            </a: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  </a:t>
            </a:r>
            <a:endParaRPr lang="en-GB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14400" y="2362200"/>
          <a:ext cx="2619375" cy="381000"/>
        </p:xfrm>
        <a:graphic>
          <a:graphicData uri="http://schemas.openxmlformats.org/presentationml/2006/ole">
            <p:oleObj spid="_x0000_s27649" name="Equation" r:id="rId3" imgW="1396800" imgH="203040" progId="Equation.3">
              <p:embed/>
            </p:oleObj>
          </a:graphicData>
        </a:graphic>
      </p:graphicFrame>
      <p:pic>
        <p:nvPicPr>
          <p:cNvPr id="6" name="Picture 2" descr="C:\Users\ntanta\Desktop\Presentation\600_10_sin2t_UA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676400"/>
            <a:ext cx="474096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4000" dirty="0" err="1" smtClean="0">
                <a:solidFill>
                  <a:schemeClr val="accent5"/>
                </a:solidFill>
              </a:rPr>
              <a:t>Aeroelastic</a:t>
            </a:r>
            <a:r>
              <a:rPr lang="en-GB" sz="4000" dirty="0" smtClean="0">
                <a:solidFill>
                  <a:schemeClr val="accent5"/>
                </a:solidFill>
              </a:rPr>
              <a:t> Gust Responses </a:t>
            </a:r>
            <a:endParaRPr lang="en-GB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-Wing tip vertical displacement</a:t>
            </a:r>
          </a:p>
          <a:p>
            <a:pPr>
              <a:buNone/>
            </a:pPr>
            <a:r>
              <a:rPr lang="en-GB" sz="1200" dirty="0" smtClean="0"/>
              <a:t> 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r>
              <a:rPr lang="en-GB" sz="1800" dirty="0" smtClean="0"/>
              <a:t>Reduced Basis-Structural </a:t>
            </a:r>
            <a:endParaRPr lang="en-GB" sz="1400" dirty="0" smtClean="0"/>
          </a:p>
        </p:txBody>
      </p:sp>
      <p:pic>
        <p:nvPicPr>
          <p:cNvPr id="8195" name="Picture 3" descr="C:\Users\ntanta\Desktop\Presentation\REduct_1_mode_U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47800"/>
            <a:ext cx="4495800" cy="5035296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3200400"/>
          <a:ext cx="1752600" cy="304800"/>
        </p:xfrm>
        <a:graphic>
          <a:graphicData uri="http://schemas.openxmlformats.org/presentationml/2006/ole">
            <p:oleObj spid="_x0000_s43010" name="Equation" r:id="rId4" imgW="115560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38200" y="3657600"/>
          <a:ext cx="1066801" cy="262021"/>
        </p:xfrm>
        <a:graphic>
          <a:graphicData uri="http://schemas.openxmlformats.org/presentationml/2006/ole">
            <p:oleObj spid="_x0000_s43011" name="Equation" r:id="rId5" imgW="723600" imgH="1774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38200" y="3962400"/>
          <a:ext cx="1055688" cy="304800"/>
        </p:xfrm>
        <a:graphic>
          <a:graphicData uri="http://schemas.openxmlformats.org/presentationml/2006/ole">
            <p:oleObj spid="_x0000_s43013" name="Equation" r:id="rId6" imgW="622080" imgH="2286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38200" y="4343400"/>
          <a:ext cx="823913" cy="321527"/>
        </p:xfrm>
        <a:graphic>
          <a:graphicData uri="http://schemas.openxmlformats.org/presentationml/2006/ole">
            <p:oleObj spid="_x0000_s43014" name="Equation" r:id="rId7" imgW="520560" imgH="203040" progId="Equation.3">
              <p:embed/>
            </p:oleObj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1676400" y="1480127"/>
          <a:ext cx="5181600" cy="393700"/>
        </p:xfrm>
        <a:graphic>
          <a:graphicData uri="http://schemas.openxmlformats.org/presentationml/2006/ole">
            <p:oleObj spid="_x0000_s43016" name="Equation" r:id="rId8" imgW="2869920" imgH="2412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276600" y="4724400"/>
          <a:ext cx="304800" cy="381000"/>
        </p:xfrm>
        <a:graphic>
          <a:graphicData uri="http://schemas.openxmlformats.org/presentationml/2006/ole">
            <p:oleObj spid="_x0000_s43017" name="Equation" r:id="rId9" imgW="152280" imgH="2286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8200" y="2895600"/>
          <a:ext cx="1143000" cy="304800"/>
        </p:xfrm>
        <a:graphic>
          <a:graphicData uri="http://schemas.openxmlformats.org/presentationml/2006/ole">
            <p:oleObj spid="_x0000_s43018" name="Equation" r:id="rId10" imgW="9014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4000" dirty="0" err="1" smtClean="0">
                <a:solidFill>
                  <a:schemeClr val="accent5"/>
                </a:solidFill>
              </a:rPr>
              <a:t>Aeroelastic</a:t>
            </a:r>
            <a:r>
              <a:rPr lang="en-GB" sz="4000" dirty="0" smtClean="0">
                <a:solidFill>
                  <a:schemeClr val="accent5"/>
                </a:solidFill>
              </a:rPr>
              <a:t> Gust Responses </a:t>
            </a:r>
            <a:endParaRPr lang="en-GB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-Wing tip vertical displacement</a:t>
            </a:r>
          </a:p>
          <a:p>
            <a:pPr>
              <a:buNone/>
            </a:pPr>
            <a:r>
              <a:rPr lang="en-GB" sz="1200" dirty="0" smtClean="0"/>
              <a:t> 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r>
              <a:rPr lang="en-GB" sz="1800" dirty="0" smtClean="0"/>
              <a:t>Reduced Basis</a:t>
            </a:r>
          </a:p>
          <a:p>
            <a:pPr>
              <a:buNone/>
            </a:pPr>
            <a:r>
              <a:rPr lang="en-GB" sz="1800" dirty="0" smtClean="0"/>
              <a:t>      -Structural +Aero  </a:t>
            </a:r>
            <a:endParaRPr lang="en-GB" sz="1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3200400"/>
          <a:ext cx="1641475" cy="341313"/>
        </p:xfrm>
        <a:graphic>
          <a:graphicData uri="http://schemas.openxmlformats.org/presentationml/2006/ole">
            <p:oleObj spid="_x0000_s44034" name="Equation" r:id="rId3" imgW="115560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38200" y="3581400"/>
          <a:ext cx="1104900" cy="266700"/>
        </p:xfrm>
        <a:graphic>
          <a:graphicData uri="http://schemas.openxmlformats.org/presentationml/2006/ole">
            <p:oleObj spid="_x0000_s44035" name="Equation" r:id="rId4" imgW="736560" imgH="1774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38200" y="3886200"/>
          <a:ext cx="949325" cy="341313"/>
        </p:xfrm>
        <a:graphic>
          <a:graphicData uri="http://schemas.openxmlformats.org/presentationml/2006/ole">
            <p:oleObj spid="_x0000_s44036" name="Equation" r:id="rId5" imgW="634680" imgH="2286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38200" y="4343400"/>
          <a:ext cx="784225" cy="306388"/>
        </p:xfrm>
        <a:graphic>
          <a:graphicData uri="http://schemas.openxmlformats.org/presentationml/2006/ole">
            <p:oleObj spid="_x0000_s44037" name="Equation" r:id="rId6" imgW="520560" imgH="203040" progId="Equation.3">
              <p:embed/>
            </p:oleObj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1676400" y="1479550"/>
          <a:ext cx="5257800" cy="400050"/>
        </p:xfrm>
        <a:graphic>
          <a:graphicData uri="http://schemas.openxmlformats.org/presentationml/2006/ole">
            <p:oleObj spid="_x0000_s44038" name="Equation" r:id="rId7" imgW="2869920" imgH="2412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590800" y="5029200"/>
          <a:ext cx="304800" cy="457200"/>
        </p:xfrm>
        <a:graphic>
          <a:graphicData uri="http://schemas.openxmlformats.org/presentationml/2006/ole">
            <p:oleObj spid="_x0000_s44039" name="Equation" r:id="rId8" imgW="152280" imgH="228600" progId="Equation.3">
              <p:embed/>
            </p:oleObj>
          </a:graphicData>
        </a:graphic>
      </p:graphicFrame>
      <p:pic>
        <p:nvPicPr>
          <p:cNvPr id="11" name="Picture 2" descr="C:\Users\ntanta\Desktop\Presentation\FOM_ROM_strongu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9999" y="1828800"/>
            <a:ext cx="5114567" cy="4565348"/>
          </a:xfrm>
          <a:prstGeom prst="rect">
            <a:avLst/>
          </a:prstGeom>
          <a:noFill/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38200" y="2971800"/>
          <a:ext cx="1352550" cy="304800"/>
        </p:xfrm>
        <a:graphic>
          <a:graphicData uri="http://schemas.openxmlformats.org/presentationml/2006/ole">
            <p:oleObj spid="_x0000_s44040" name="Equation" r:id="rId10" imgW="9014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Worst Case Gust</a:t>
            </a:r>
            <a:endParaRPr lang="en-GB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r>
              <a:rPr lang="en-GB" sz="1800" dirty="0" smtClean="0"/>
              <a:t>1 minus-Cosine Gust for </a:t>
            </a:r>
          </a:p>
          <a:p>
            <a:pPr>
              <a:buNone/>
            </a:pPr>
            <a:r>
              <a:rPr lang="en-GB" sz="1800" dirty="0" smtClean="0"/>
              <a:t>       several   gust lengths</a:t>
            </a:r>
          </a:p>
          <a:p>
            <a:pPr>
              <a:buNone/>
            </a:pPr>
            <a:r>
              <a:rPr lang="en-GB" sz="1800" dirty="0" smtClean="0"/>
              <a:t>  </a:t>
            </a: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</p:txBody>
      </p:sp>
      <p:pic>
        <p:nvPicPr>
          <p:cNvPr id="9218" name="Picture 2" descr="C:\Users\ntanta\Desktop\Presentation\Worst_G_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5565843" cy="4648200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38200" y="3048000"/>
          <a:ext cx="1727200" cy="341313"/>
        </p:xfrm>
        <a:graphic>
          <a:graphicData uri="http://schemas.openxmlformats.org/presentationml/2006/ole">
            <p:oleObj spid="_x0000_s3076" name="Equation" r:id="rId4" imgW="115560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38200" y="3505200"/>
          <a:ext cx="1465263" cy="266700"/>
        </p:xfrm>
        <a:graphic>
          <a:graphicData uri="http://schemas.openxmlformats.org/presentationml/2006/ole">
            <p:oleObj spid="_x0000_s3077" name="Equation" r:id="rId5" imgW="736560" imgH="1774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38200" y="3886200"/>
          <a:ext cx="949325" cy="341313"/>
        </p:xfrm>
        <a:graphic>
          <a:graphicData uri="http://schemas.openxmlformats.org/presentationml/2006/ole">
            <p:oleObj spid="_x0000_s3078" name="Equation" r:id="rId6" imgW="634680" imgH="2286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8200" y="4343400"/>
          <a:ext cx="1352550" cy="304800"/>
        </p:xfrm>
        <a:graphic>
          <a:graphicData uri="http://schemas.openxmlformats.org/presentationml/2006/ole">
            <p:oleObj spid="_x0000_s3079" name="Equation" r:id="rId7" imgW="9014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Worst Case Gust-Reduced Models</a:t>
            </a:r>
            <a:endParaRPr lang="en-GB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sz="1600" dirty="0" smtClean="0"/>
              <a:t>  </a:t>
            </a:r>
            <a:endParaRPr lang="en-GB" sz="1200" dirty="0" smtClean="0"/>
          </a:p>
        </p:txBody>
      </p:sp>
      <p:pic>
        <p:nvPicPr>
          <p:cNvPr id="9219" name="Picture 3" descr="C:\Users\ntanta\Desktop\Presentation\FOM_ROM_Worst_g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772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Worst Case Gust-Reduced Models</a:t>
            </a:r>
            <a:endParaRPr lang="en-GB" sz="4000" dirty="0"/>
          </a:p>
        </p:txBody>
      </p:sp>
      <p:pic>
        <p:nvPicPr>
          <p:cNvPr id="10243" name="Picture 3" descr="C:\Users\ntanta\Desktop\Presentation\movie_fom_bea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2895600" cy="2133600"/>
          </a:xfrm>
          <a:prstGeom prst="rect">
            <a:avLst/>
          </a:prstGeom>
          <a:noFill/>
        </p:spPr>
      </p:pic>
      <p:pic>
        <p:nvPicPr>
          <p:cNvPr id="10245" name="Picture 5" descr="C:\Users\ntanta\Desktop\Presentation\movie_rom_bea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124200" cy="2209800"/>
          </a:xfrm>
          <a:prstGeom prst="rect">
            <a:avLst/>
          </a:prstGeom>
          <a:noFill/>
        </p:spPr>
      </p:pic>
      <p:pic>
        <p:nvPicPr>
          <p:cNvPr id="10246" name="Picture 6" descr="C:\Users\ntanta\Desktop\Presentation\movie_nfom_bea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038600"/>
            <a:ext cx="2946400" cy="2209800"/>
          </a:xfrm>
          <a:prstGeom prst="rect">
            <a:avLst/>
          </a:prstGeom>
          <a:noFill/>
        </p:spPr>
      </p:pic>
      <p:pic>
        <p:nvPicPr>
          <p:cNvPr id="10247" name="Picture 7" descr="C:\Users\ntanta\Desktop\Presentation\movie_nrom_bea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038600"/>
            <a:ext cx="31242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129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FOM linear beam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29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</a:t>
            </a:r>
            <a:r>
              <a:rPr lang="en-GB" dirty="0" smtClean="0"/>
              <a:t>OM linear beam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FOM nonlinear beam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</a:t>
            </a:r>
            <a:r>
              <a:rPr lang="en-GB" dirty="0" smtClean="0"/>
              <a:t>OM nonlinear beam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sz="4000" dirty="0" smtClean="0">
                <a:solidFill>
                  <a:schemeClr val="accent5"/>
                </a:solidFill>
              </a:rPr>
              <a:t>Gust Load Alleviation Using Nonlinear Reduced Models For Control Law Design</a:t>
            </a:r>
            <a:endParaRPr lang="el-GR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  <a:r>
              <a:rPr lang="en-US" sz="2400" dirty="0" err="1" smtClean="0"/>
              <a:t>N.D.Tantaroudas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                     K.J</a:t>
            </a:r>
            <a:r>
              <a:rPr lang="en-US" sz="2400" dirty="0" smtClean="0"/>
              <a:t>. Badcock, A. Da </a:t>
            </a:r>
            <a:r>
              <a:rPr lang="en-US" sz="2400" dirty="0" smtClean="0"/>
              <a:t>Ronch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                   University </a:t>
            </a:r>
            <a:r>
              <a:rPr lang="en-US" sz="2400" dirty="0"/>
              <a:t>of Liverpool, </a:t>
            </a:r>
            <a:r>
              <a:rPr lang="en-US" sz="2400" dirty="0" smtClean="0"/>
              <a:t>UK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Bristol , 13 December 2012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                   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                                                                                                             </a:t>
            </a:r>
            <a:r>
              <a:rPr lang="en-US" sz="1800" dirty="0" err="1" smtClean="0"/>
              <a:t>FlexFlight</a:t>
            </a:r>
            <a:r>
              <a:rPr lang="en-US" sz="1800" dirty="0"/>
              <a:t>: Nonlinear Flexibility Effects on Flight Dynamics </a:t>
            </a:r>
            <a:r>
              <a:rPr lang="en-US" sz="1800" dirty="0" smtClean="0"/>
              <a:t>              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Control </a:t>
            </a:r>
            <a:r>
              <a:rPr lang="en-US" sz="1800" dirty="0"/>
              <a:t>of Next Generation </a:t>
            </a:r>
            <a:r>
              <a:rPr lang="en-US" sz="1800" dirty="0" smtClean="0"/>
              <a:t>Aircraft </a:t>
            </a:r>
            <a:endParaRPr lang="el-GR" sz="18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89240"/>
            <a:ext cx="190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180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2200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7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Control Design Using Reduced Models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400" dirty="0" smtClean="0"/>
          </a:p>
          <a:p>
            <a:r>
              <a:rPr lang="en-GB" sz="1800" u="sng" dirty="0" smtClean="0"/>
              <a:t>Linear Controller </a:t>
            </a:r>
            <a:r>
              <a:rPr lang="en-GB" sz="1400" u="sng" dirty="0" smtClean="0"/>
              <a:t>        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r>
              <a:rPr lang="en-GB" sz="1400" dirty="0" smtClean="0"/>
              <a:t> </a:t>
            </a:r>
            <a:r>
              <a:rPr lang="en-GB" sz="1800" i="1" u="sng" dirty="0" smtClean="0"/>
              <a:t>Tuning Parameters</a:t>
            </a:r>
          </a:p>
          <a:p>
            <a:pPr>
              <a:buNone/>
            </a:pPr>
            <a:r>
              <a:rPr lang="en-GB" sz="1800" dirty="0" smtClean="0"/>
              <a:t>               :control input</a:t>
            </a:r>
          </a:p>
          <a:p>
            <a:pPr>
              <a:buNone/>
            </a:pPr>
            <a:r>
              <a:rPr lang="en-GB" sz="1800" dirty="0" smtClean="0"/>
              <a:t>                          weight</a:t>
            </a:r>
          </a:p>
          <a:p>
            <a:pPr>
              <a:buNone/>
            </a:pPr>
            <a:r>
              <a:rPr lang="en-GB" sz="1800" dirty="0" smtClean="0"/>
              <a:t>               </a:t>
            </a:r>
          </a:p>
          <a:p>
            <a:pPr>
              <a:buNone/>
            </a:pPr>
            <a:r>
              <a:rPr lang="en-GB" sz="1800" dirty="0" smtClean="0"/>
              <a:t>               :noise weight</a:t>
            </a:r>
          </a:p>
          <a:p>
            <a:pPr>
              <a:buNone/>
            </a:pPr>
            <a:endParaRPr lang="en-GB" sz="1400" dirty="0" smtClean="0"/>
          </a:p>
          <a:p>
            <a:r>
              <a:rPr lang="en-GB" sz="1800" i="1" dirty="0" smtClean="0"/>
              <a:t>Linear Reduced</a:t>
            </a:r>
          </a:p>
          <a:p>
            <a:pPr>
              <a:buNone/>
            </a:pPr>
            <a:r>
              <a:rPr lang="en-GB" sz="1800" i="1" dirty="0" smtClean="0"/>
              <a:t>           Order Model</a:t>
            </a:r>
            <a:endParaRPr lang="en-GB" sz="14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92563" y="1671782"/>
          <a:ext cx="685800" cy="613611"/>
        </p:xfrm>
        <a:graphic>
          <a:graphicData uri="http://schemas.openxmlformats.org/presentationml/2006/ole">
            <p:oleObj spid="_x0000_s2052" name="Equation" r:id="rId3" imgW="24120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90600" y="2743200"/>
          <a:ext cx="304800" cy="457200"/>
        </p:xfrm>
        <a:graphic>
          <a:graphicData uri="http://schemas.openxmlformats.org/presentationml/2006/ole">
            <p:oleObj spid="_x0000_s2053" name="Equation" r:id="rId4" imgW="203040" imgH="228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3733800"/>
          <a:ext cx="431800" cy="457200"/>
        </p:xfrm>
        <a:graphic>
          <a:graphicData uri="http://schemas.openxmlformats.org/presentationml/2006/ole">
            <p:oleObj spid="_x0000_s2054" name="Equation" r:id="rId5" imgW="215640" imgH="228600" progId="Equation.3">
              <p:embed/>
            </p:oleObj>
          </a:graphicData>
        </a:graphic>
      </p:graphicFrame>
      <p:pic>
        <p:nvPicPr>
          <p:cNvPr id="2056" name="Picture 8" descr="C:\Users\ntanta\Desktop\LROM_K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990600"/>
            <a:ext cx="6096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Control Design Using Reduced Models 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4830763"/>
          </a:xfrm>
        </p:spPr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51202" name="Picture 2" descr="C:\Users\ntanta\Desktop\LROM_nOI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295400"/>
            <a:ext cx="7848601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Control Design Using Non Linear Reduced Models</a:t>
            </a:r>
            <a:endParaRPr lang="en-GB" sz="4000" dirty="0">
              <a:solidFill>
                <a:schemeClr val="accent5"/>
              </a:solidFill>
            </a:endParaRPr>
          </a:p>
        </p:txBody>
      </p:sp>
      <p:pic>
        <p:nvPicPr>
          <p:cNvPr id="52226" name="Picture 2" descr="C:\Users\ntanta\Desktop\nROM_K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447800"/>
            <a:ext cx="5486400" cy="4724400"/>
          </a:xfrm>
          <a:prstGeom prst="rect">
            <a:avLst/>
          </a:prstGeom>
          <a:noFill/>
        </p:spPr>
      </p:pic>
      <p:graphicFrame>
        <p:nvGraphicFramePr>
          <p:cNvPr id="52227" name="Object 3"/>
          <p:cNvGraphicFramePr>
            <a:graphicFrameLocks noChangeAspect="1"/>
          </p:cNvGraphicFramePr>
          <p:nvPr>
            <p:ph idx="1"/>
          </p:nvPr>
        </p:nvGraphicFramePr>
        <p:xfrm>
          <a:off x="762000" y="2362200"/>
          <a:ext cx="1778000" cy="341313"/>
        </p:xfrm>
        <a:graphic>
          <a:graphicData uri="http://schemas.openxmlformats.org/presentationml/2006/ole">
            <p:oleObj spid="_x0000_s52227" name="Equation" r:id="rId4" imgW="1155600" imgH="228600" progId="Equation.3">
              <p:embed/>
            </p:oleObj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762000" y="2819400"/>
          <a:ext cx="1465263" cy="266700"/>
        </p:xfrm>
        <a:graphic>
          <a:graphicData uri="http://schemas.openxmlformats.org/presentationml/2006/ole">
            <p:oleObj spid="_x0000_s52228" name="Equation" r:id="rId5" imgW="736560" imgH="177480" progId="Equation.3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762000" y="3124200"/>
          <a:ext cx="949325" cy="341313"/>
        </p:xfrm>
        <a:graphic>
          <a:graphicData uri="http://schemas.openxmlformats.org/presentationml/2006/ole">
            <p:oleObj spid="_x0000_s52229" name="Equation" r:id="rId6" imgW="634680" imgH="228600" progId="Equation.3">
              <p:embed/>
            </p:oleObj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762000" y="3505200"/>
          <a:ext cx="1352550" cy="304800"/>
        </p:xfrm>
        <a:graphic>
          <a:graphicData uri="http://schemas.openxmlformats.org/presentationml/2006/ole">
            <p:oleObj spid="_x0000_s52230" name="Equation" r:id="rId7" imgW="901440" imgH="203040" progId="Equation.3">
              <p:embed/>
            </p:oleObj>
          </a:graphicData>
        </a:graphic>
      </p:graphicFrame>
      <p:graphicFrame>
        <p:nvGraphicFramePr>
          <p:cNvPr id="52231" name="Object 6"/>
          <p:cNvGraphicFramePr>
            <a:graphicFrameLocks noChangeAspect="1"/>
          </p:cNvGraphicFramePr>
          <p:nvPr/>
        </p:nvGraphicFramePr>
        <p:xfrm>
          <a:off x="762000" y="3886200"/>
          <a:ext cx="784225" cy="306388"/>
        </p:xfrm>
        <a:graphic>
          <a:graphicData uri="http://schemas.openxmlformats.org/presentationml/2006/ole">
            <p:oleObj spid="_x0000_s52231" name="Equation" r:id="rId8" imgW="520560" imgH="203040" progId="Equation.3">
              <p:embed/>
            </p:oleObj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1676400" y="1479550"/>
          <a:ext cx="4297363" cy="327025"/>
        </p:xfrm>
        <a:graphic>
          <a:graphicData uri="http://schemas.openxmlformats.org/presentationml/2006/ole">
            <p:oleObj spid="_x0000_s52232" name="Equation" r:id="rId9" imgW="28699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Control Design Using Non Linear Reduced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53250" name="Picture 2" descr="C:\Users\ntanta\Desktop\nrom_K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05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Control Design Using Non Linear Reduced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7106" name="Picture 2" descr="C:\Users\ntanta\Desktop\Presentation\Tor_nlinlin_no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867400" cy="491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Non Linear Restoring Forces-Stability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 </a:t>
            </a:r>
            <a:r>
              <a:rPr lang="en-GB" sz="1800" i="1" u="sng" dirty="0" smtClean="0"/>
              <a:t>3dof of freedom aerofoil</a:t>
            </a:r>
            <a:endParaRPr lang="en-GB" sz="1800" i="1" u="sng" dirty="0"/>
          </a:p>
        </p:txBody>
      </p:sp>
      <p:pic>
        <p:nvPicPr>
          <p:cNvPr id="95234" name="Picture 2" descr="C:\Users\ntanta\Desktop\3dof_aerofo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7860244" cy="408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Non Linear Restoring Forces-Stability</a:t>
            </a:r>
            <a:endParaRPr lang="en-GB" dirty="0"/>
          </a:p>
        </p:txBody>
      </p:sp>
      <p:pic>
        <p:nvPicPr>
          <p:cNvPr id="4" name="Picture 10" descr="C:\Users\ntanta\Desktop\NFOM_N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7800"/>
            <a:ext cx="4419600" cy="4571999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GB" dirty="0" smtClean="0"/>
              <a:t>                  </a:t>
            </a:r>
          </a:p>
          <a:p>
            <a:pPr>
              <a:buNone/>
            </a:pPr>
            <a:r>
              <a:rPr lang="en-GB" dirty="0" smtClean="0"/>
              <a:t>           </a:t>
            </a:r>
            <a:r>
              <a:rPr lang="en-GB" sz="1800" dirty="0" smtClean="0"/>
              <a:t>hardening spring</a:t>
            </a:r>
          </a:p>
          <a:p>
            <a:pPr>
              <a:buNone/>
            </a:pPr>
            <a:r>
              <a:rPr lang="en-GB" sz="1800" dirty="0" smtClean="0"/>
              <a:t>                    softening spring-&gt;instability</a:t>
            </a:r>
          </a:p>
          <a:p>
            <a:r>
              <a:rPr lang="en-GB" sz="1800" i="1" u="sng" dirty="0" smtClean="0"/>
              <a:t> 3dof aerofoil</a:t>
            </a:r>
          </a:p>
          <a:p>
            <a:pPr>
              <a:buNone/>
            </a:pPr>
            <a:r>
              <a:rPr lang="en-GB" sz="1800" dirty="0" smtClean="0"/>
              <a:t>        1 minus cosine Gust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r>
              <a:rPr lang="en-GB" sz="1800" dirty="0" smtClean="0"/>
              <a:t> </a:t>
            </a:r>
            <a:r>
              <a:rPr lang="en-GB" sz="1800" i="1" u="sng" dirty="0" smtClean="0"/>
              <a:t>Softening Spring</a:t>
            </a:r>
          </a:p>
          <a:p>
            <a:pPr>
              <a:buNone/>
            </a:pPr>
            <a:r>
              <a:rPr lang="en-GB" sz="1800" dirty="0" smtClean="0"/>
              <a:t>     </a:t>
            </a:r>
          </a:p>
          <a:p>
            <a:r>
              <a:rPr lang="en-GB" sz="1800" i="1" u="sng" dirty="0" smtClean="0"/>
              <a:t> Linear Control Design in this case??</a:t>
            </a:r>
            <a:endParaRPr lang="en-GB" sz="1800" i="1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14400" y="1752600"/>
          <a:ext cx="1479550" cy="309563"/>
        </p:xfrm>
        <a:graphic>
          <a:graphicData uri="http://schemas.openxmlformats.org/presentationml/2006/ole">
            <p:oleObj spid="_x0000_s57347" name="Equation" r:id="rId4" imgW="1091880" imgH="228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2362200"/>
          <a:ext cx="457200" cy="293688"/>
        </p:xfrm>
        <a:graphic>
          <a:graphicData uri="http://schemas.openxmlformats.org/presentationml/2006/ole">
            <p:oleObj spid="_x0000_s57348" name="Equation" r:id="rId5" imgW="431640" imgH="215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14400" y="2743200"/>
          <a:ext cx="533400" cy="292100"/>
        </p:xfrm>
        <a:graphic>
          <a:graphicData uri="http://schemas.openxmlformats.org/presentationml/2006/ole">
            <p:oleObj spid="_x0000_s57349" name="Equation" r:id="rId6" imgW="431640" imgH="2156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914400" y="4038600"/>
          <a:ext cx="818147" cy="304800"/>
        </p:xfrm>
        <a:graphic>
          <a:graphicData uri="http://schemas.openxmlformats.org/presentationml/2006/ole">
            <p:oleObj spid="_x0000_s57350" name="Equation" r:id="rId7" imgW="647640" imgH="2412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14400" y="3733800"/>
          <a:ext cx="827088" cy="222250"/>
        </p:xfrm>
        <a:graphic>
          <a:graphicData uri="http://schemas.openxmlformats.org/presentationml/2006/ole">
            <p:oleObj spid="_x0000_s57351" name="Equation" r:id="rId8" imgW="660240" imgH="17748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914400" y="4343400"/>
          <a:ext cx="831850" cy="255588"/>
        </p:xfrm>
        <a:graphic>
          <a:graphicData uri="http://schemas.openxmlformats.org/presentationml/2006/ole">
            <p:oleObj spid="_x0000_s57352" name="Equation" r:id="rId9" imgW="749160" imgH="20304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90600" y="5105400"/>
          <a:ext cx="935038" cy="287338"/>
        </p:xfrm>
        <a:graphic>
          <a:graphicData uri="http://schemas.openxmlformats.org/presentationml/2006/ole">
            <p:oleObj spid="_x0000_s57353" name="Equation" r:id="rId10" imgW="698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Instability</a:t>
            </a:r>
            <a:endParaRPr lang="en-GB" dirty="0"/>
          </a:p>
        </p:txBody>
      </p:sp>
      <p:pic>
        <p:nvPicPr>
          <p:cNvPr id="96258" name="Picture 2" descr="C:\Users\ntanta\Desktop\FOM_CL_so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3000"/>
            <a:ext cx="6828972" cy="5181600"/>
          </a:xfrm>
          <a:prstGeom prst="rect">
            <a:avLst/>
          </a:prstGeom>
          <a:noFill/>
        </p:spPr>
      </p:pic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685800" y="1828800"/>
          <a:ext cx="1066800" cy="954228"/>
        </p:xfrm>
        <a:graphic>
          <a:graphicData uri="http://schemas.openxmlformats.org/presentationml/2006/ole">
            <p:oleObj spid="_x0000_s96259" name="Equation" r:id="rId4" imgW="241200" imgH="2156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2819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 smtClean="0"/>
              <a:t>Instability</a:t>
            </a:r>
            <a:endParaRPr lang="en-GB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Conclusions-Future Work</a:t>
            </a:r>
            <a:endParaRPr lang="en-GB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 smtClean="0"/>
              <a:t> Reduced Basis identified with Linear Aerodynamics</a:t>
            </a:r>
          </a:p>
          <a:p>
            <a:pPr>
              <a:buNone/>
            </a:pPr>
            <a:r>
              <a:rPr lang="en-GB" sz="1800" dirty="0" smtClean="0"/>
              <a:t>     -</a:t>
            </a:r>
            <a:r>
              <a:rPr lang="en-GB" sz="1900" dirty="0" smtClean="0"/>
              <a:t>Structural </a:t>
            </a:r>
            <a:r>
              <a:rPr lang="en-GB" sz="1900" dirty="0" err="1" smtClean="0"/>
              <a:t>eigenvalues</a:t>
            </a:r>
            <a:r>
              <a:rPr lang="en-GB" sz="1900" dirty="0" smtClean="0"/>
              <a:t> </a:t>
            </a:r>
            <a:r>
              <a:rPr lang="en-GB" sz="1900" dirty="0" smtClean="0"/>
              <a:t>-</a:t>
            </a:r>
            <a:r>
              <a:rPr lang="en-GB" sz="1900" dirty="0" smtClean="0"/>
              <a:t> not </a:t>
            </a:r>
            <a:r>
              <a:rPr lang="en-GB" sz="1900" dirty="0" smtClean="0"/>
              <a:t>always perfect descriptions when gust included</a:t>
            </a:r>
          </a:p>
          <a:p>
            <a:pPr>
              <a:buNone/>
            </a:pPr>
            <a:r>
              <a:rPr lang="en-GB" sz="1900" dirty="0" smtClean="0"/>
              <a:t>     -</a:t>
            </a:r>
            <a:r>
              <a:rPr lang="en-GB" sz="1900" dirty="0" err="1" smtClean="0"/>
              <a:t>Structural+aero</a:t>
            </a:r>
            <a:r>
              <a:rPr lang="en-GB" sz="1900" dirty="0" smtClean="0"/>
              <a:t> - for improved predictions</a:t>
            </a:r>
            <a:endParaRPr lang="en-GB" sz="19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r>
              <a:rPr lang="en-GB" sz="2200" dirty="0" smtClean="0"/>
              <a:t> Linear Control techniques suitable for Non Linear Structures</a:t>
            </a:r>
          </a:p>
          <a:p>
            <a:pPr>
              <a:buNone/>
            </a:pPr>
            <a:r>
              <a:rPr lang="en-GB" sz="1800" dirty="0" smtClean="0"/>
              <a:t>     -</a:t>
            </a:r>
            <a:r>
              <a:rPr lang="en-GB" sz="1900" dirty="0" smtClean="0"/>
              <a:t>Structural </a:t>
            </a:r>
            <a:r>
              <a:rPr lang="en-GB" sz="1900" dirty="0" smtClean="0"/>
              <a:t>Nonlinearity </a:t>
            </a:r>
            <a:r>
              <a:rPr lang="en-GB" sz="1900" dirty="0" smtClean="0">
                <a:sym typeface="Wingdings" pitchFamily="2" charset="2"/>
              </a:rPr>
              <a:t></a:t>
            </a:r>
            <a:r>
              <a:rPr lang="en-GB" sz="1900" dirty="0" smtClean="0"/>
              <a:t> stability </a:t>
            </a:r>
            <a:r>
              <a:rPr lang="en-GB" sz="1900" dirty="0" smtClean="0"/>
              <a:t>of the system</a:t>
            </a:r>
          </a:p>
          <a:p>
            <a:pPr>
              <a:buNone/>
            </a:pPr>
            <a:endParaRPr lang="en-GB" sz="1800" dirty="0" smtClean="0"/>
          </a:p>
          <a:p>
            <a:endParaRPr lang="en-GB" sz="1800" dirty="0" smtClean="0"/>
          </a:p>
          <a:p>
            <a:r>
              <a:rPr lang="en-GB" sz="2200" dirty="0" smtClean="0"/>
              <a:t> Future Work</a:t>
            </a:r>
          </a:p>
          <a:p>
            <a:pPr>
              <a:buNone/>
            </a:pPr>
            <a:r>
              <a:rPr lang="en-GB" sz="1800" dirty="0" smtClean="0"/>
              <a:t>     -I</a:t>
            </a:r>
            <a:r>
              <a:rPr lang="en-GB" sz="1900" dirty="0" smtClean="0"/>
              <a:t>ntroduction of the rigid body and flight dynamics in Beam Framework</a:t>
            </a:r>
          </a:p>
          <a:p>
            <a:pPr>
              <a:buNone/>
            </a:pPr>
            <a:r>
              <a:rPr lang="en-GB" sz="1900" dirty="0" smtClean="0"/>
              <a:t>     -Control of the </a:t>
            </a:r>
            <a:r>
              <a:rPr lang="en-GB" sz="1900" dirty="0" smtClean="0"/>
              <a:t>DSTL UAV with gust</a:t>
            </a:r>
            <a:endParaRPr lang="en-GB" sz="1900" dirty="0" smtClean="0"/>
          </a:p>
          <a:p>
            <a:pPr>
              <a:buNone/>
            </a:pPr>
            <a:endParaRPr lang="en-GB" sz="1900" dirty="0" smtClean="0"/>
          </a:p>
          <a:p>
            <a:pPr>
              <a:buNone/>
            </a:pPr>
            <a:r>
              <a:rPr lang="en-GB" sz="1900" dirty="0" smtClean="0"/>
              <a:t>     -Softening </a:t>
            </a:r>
            <a:r>
              <a:rPr lang="en-GB" sz="1900" dirty="0" smtClean="0"/>
              <a:t>nonlinearity </a:t>
            </a:r>
            <a:r>
              <a:rPr lang="en-GB" sz="1900" dirty="0" smtClean="0">
                <a:sym typeface="Wingdings" pitchFamily="2" charset="2"/>
              </a:rPr>
              <a:t> </a:t>
            </a:r>
            <a:r>
              <a:rPr lang="en-GB" sz="1900" dirty="0" smtClean="0"/>
              <a:t>need for </a:t>
            </a:r>
            <a:r>
              <a:rPr lang="en-GB" sz="1900" dirty="0" smtClean="0"/>
              <a:t>Non Linear Control</a:t>
            </a:r>
            <a:r>
              <a:rPr lang="en-GB" sz="1900" dirty="0" smtClean="0"/>
              <a:t>?</a:t>
            </a:r>
            <a:endParaRPr lang="en-GB" sz="19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     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52400"/>
            <a:ext cx="4479131" cy="3943350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50854"/>
            <a:ext cx="3749025" cy="225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/>
                </a:solidFill>
              </a:rPr>
              <a:t>Overview</a:t>
            </a:r>
            <a:endParaRPr lang="el-GR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1800" dirty="0" smtClean="0"/>
              <a:t>Very </a:t>
            </a:r>
            <a:r>
              <a:rPr lang="en-US" sz="1800" b="1" dirty="0"/>
              <a:t>large </a:t>
            </a:r>
            <a:r>
              <a:rPr lang="en-US" sz="1800" dirty="0"/>
              <a:t>or very </a:t>
            </a:r>
            <a:r>
              <a:rPr lang="en-US" sz="1800" b="1" dirty="0"/>
              <a:t>flexible </a:t>
            </a:r>
            <a:r>
              <a:rPr lang="en-US" sz="1800" dirty="0" smtClean="0"/>
              <a:t>aircraft</a:t>
            </a:r>
          </a:p>
          <a:p>
            <a:pPr marL="0" indent="0">
              <a:buNone/>
            </a:pPr>
            <a:r>
              <a:rPr lang="en-US" sz="1800" dirty="0" smtClean="0"/>
              <a:t>      - </a:t>
            </a:r>
            <a:r>
              <a:rPr lang="en-US" sz="1800" dirty="0"/>
              <a:t>low frequency </a:t>
            </a:r>
            <a:r>
              <a:rPr lang="en-US" sz="1800" dirty="0" smtClean="0"/>
              <a:t>modes-large amplitudes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 - </a:t>
            </a:r>
            <a:r>
              <a:rPr lang="en-US" sz="1800" dirty="0"/>
              <a:t>coupled rigid body/structural </a:t>
            </a:r>
            <a:r>
              <a:rPr lang="en-US" sz="1800" dirty="0" smtClean="0"/>
              <a:t>dynamics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/>
            <a:r>
              <a:rPr lang="en-US" sz="1800" dirty="0" smtClean="0"/>
              <a:t>      </a:t>
            </a:r>
            <a:r>
              <a:rPr lang="en-US" sz="1800" dirty="0" err="1" smtClean="0"/>
              <a:t>TestCase</a:t>
            </a:r>
            <a:r>
              <a:rPr lang="en-US" sz="1800" dirty="0" smtClean="0"/>
              <a:t>-UAV configuration</a:t>
            </a:r>
          </a:p>
          <a:p>
            <a:pPr marL="0" indent="0">
              <a:buNone/>
            </a:pPr>
            <a:r>
              <a:rPr lang="en-US" sz="1800" dirty="0" smtClean="0"/>
              <a:t>       -Modal Analysis(</a:t>
            </a:r>
            <a:r>
              <a:rPr lang="en-US" sz="1800" dirty="0" err="1" smtClean="0"/>
              <a:t>Nastran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 smtClean="0"/>
              <a:t>       -Model Identification of the Structural Model-Implementation</a:t>
            </a:r>
          </a:p>
          <a:p>
            <a:pPr marL="0" indent="0">
              <a:buNone/>
            </a:pPr>
            <a:r>
              <a:rPr lang="en-US" sz="1800" dirty="0" smtClean="0"/>
              <a:t>       -Model Order Reduction</a:t>
            </a:r>
          </a:p>
          <a:p>
            <a:pPr marL="0" indent="0">
              <a:buNone/>
            </a:pPr>
            <a:r>
              <a:rPr lang="en-US" sz="1800" dirty="0" smtClean="0"/>
              <a:t>       -Gust Responses/Linear Aerodynamics(Strip Theory)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 </a:t>
            </a:r>
            <a:r>
              <a:rPr lang="en-US" sz="1800" dirty="0" smtClean="0"/>
              <a:t>     -Control </a:t>
            </a:r>
            <a:r>
              <a:rPr lang="en-US" sz="1800" dirty="0"/>
              <a:t>design </a:t>
            </a:r>
            <a:r>
              <a:rPr lang="en-US" sz="1800" dirty="0" smtClean="0"/>
              <a:t>Using Reduced Models for Worst Gust Case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49552"/>
            <a:ext cx="3404668" cy="160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34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/>
                </a:solidFill>
              </a:rPr>
              <a:t>Model Reduction</a:t>
            </a:r>
            <a:endParaRPr lang="el-GR" sz="4000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                        </a:t>
            </a:r>
          </a:p>
          <a:p>
            <a:r>
              <a:rPr lang="en-GB" sz="1800" dirty="0" smtClean="0"/>
              <a:t>                       </a:t>
            </a:r>
          </a:p>
          <a:p>
            <a:endParaRPr lang="en-GB" sz="1800" dirty="0" smtClean="0"/>
          </a:p>
          <a:p>
            <a:r>
              <a:rPr lang="en-GB" sz="1800" dirty="0" smtClean="0"/>
              <a:t> </a:t>
            </a:r>
          </a:p>
          <a:p>
            <a:pPr>
              <a:buNone/>
            </a:pPr>
            <a:endParaRPr lang="en-GB" sz="1800" dirty="0" smtClean="0"/>
          </a:p>
          <a:p>
            <a:r>
              <a:rPr lang="en-GB" sz="1800" dirty="0" smtClean="0"/>
              <a:t> </a:t>
            </a:r>
            <a:r>
              <a:rPr lang="en-GB" sz="1800" dirty="0" err="1" smtClean="0"/>
              <a:t>eigenvalue</a:t>
            </a:r>
            <a:r>
              <a:rPr lang="en-GB" sz="1800" dirty="0" smtClean="0"/>
              <a:t> problem of </a:t>
            </a:r>
            <a:r>
              <a:rPr lang="en-GB" sz="1800" dirty="0" err="1" smtClean="0"/>
              <a:t>Jacobian</a:t>
            </a:r>
            <a:r>
              <a:rPr lang="en-GB" sz="1800" dirty="0" smtClean="0"/>
              <a:t> A    </a:t>
            </a:r>
          </a:p>
          <a:p>
            <a:r>
              <a:rPr lang="en-GB" sz="1800" dirty="0" smtClean="0"/>
              <a:t> FOM projection onto </a:t>
            </a:r>
            <a:r>
              <a:rPr lang="en-GB" sz="1800" dirty="0" err="1" smtClean="0"/>
              <a:t>aeroelastic</a:t>
            </a:r>
            <a:r>
              <a:rPr lang="en-GB" sz="1800" dirty="0" smtClean="0"/>
              <a:t> </a:t>
            </a:r>
            <a:r>
              <a:rPr lang="en-GB" sz="1800" dirty="0" err="1" smtClean="0"/>
              <a:t>eigenmodes</a:t>
            </a:r>
            <a:endParaRPr lang="en-GB" sz="1800" dirty="0" smtClean="0"/>
          </a:p>
          <a:p>
            <a:pPr>
              <a:buNone/>
            </a:pPr>
            <a:endParaRPr lang="en-GB" sz="1800" i="1" dirty="0" smtClean="0"/>
          </a:p>
          <a:p>
            <a:pPr>
              <a:buNone/>
            </a:pPr>
            <a:r>
              <a:rPr lang="en-GB" sz="1800" i="1" dirty="0" smtClean="0"/>
              <a:t> </a:t>
            </a:r>
          </a:p>
          <a:p>
            <a:r>
              <a:rPr lang="en-GB" sz="1800" i="1" dirty="0" smtClean="0"/>
              <a:t> </a:t>
            </a:r>
          </a:p>
          <a:p>
            <a:pPr>
              <a:buNone/>
            </a:pPr>
            <a:r>
              <a:rPr lang="en-GB" sz="1800" i="1" dirty="0" smtClean="0"/>
              <a:t> </a:t>
            </a:r>
            <a:endParaRPr lang="en-GB" sz="18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1572173"/>
          <a:ext cx="1524000" cy="332827"/>
        </p:xfrm>
        <a:graphic>
          <a:graphicData uri="http://schemas.openxmlformats.org/presentationml/2006/ole">
            <p:oleObj spid="_x0000_s60418" name="Equation" r:id="rId3" imgW="1104840" imgH="241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" y="1905000"/>
          <a:ext cx="1816100" cy="609600"/>
        </p:xfrm>
        <a:graphic>
          <a:graphicData uri="http://schemas.openxmlformats.org/presentationml/2006/ole">
            <p:oleObj spid="_x0000_s60419" name="Equation" r:id="rId4" imgW="110484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5800" y="2590800"/>
          <a:ext cx="3967316" cy="533400"/>
        </p:xfrm>
        <a:graphic>
          <a:graphicData uri="http://schemas.openxmlformats.org/presentationml/2006/ole">
            <p:oleObj spid="_x0000_s60420" name="Equation" r:id="rId5" imgW="3416040" imgH="393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90800" y="2133600"/>
          <a:ext cx="381000" cy="228600"/>
        </p:xfrm>
        <a:graphic>
          <a:graphicData uri="http://schemas.openxmlformats.org/presentationml/2006/ole">
            <p:oleObj spid="_x0000_s60421" name="Equation" r:id="rId6" imgW="126720" imgH="1396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53000" y="3352800"/>
          <a:ext cx="2895600" cy="289560"/>
        </p:xfrm>
        <a:graphic>
          <a:graphicData uri="http://schemas.openxmlformats.org/presentationml/2006/ole">
            <p:oleObj spid="_x0000_s60422" name="Equation" r:id="rId7" imgW="1981080" imgH="2286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60423" name="Equation" r:id="rId8" imgW="914400" imgH="2156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362200" y="4038600"/>
          <a:ext cx="1447800" cy="304800"/>
        </p:xfrm>
        <a:graphic>
          <a:graphicData uri="http://schemas.openxmlformats.org/presentationml/2006/ole">
            <p:oleObj spid="_x0000_s60424" name="Equation" r:id="rId9" imgW="901440" imgH="21564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5800" y="4572000"/>
          <a:ext cx="1600201" cy="381000"/>
        </p:xfrm>
        <a:graphic>
          <a:graphicData uri="http://schemas.openxmlformats.org/presentationml/2006/ole">
            <p:oleObj spid="_x0000_s60425" name="Equation" r:id="rId10" imgW="9396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95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UAV Configuration</a:t>
            </a:r>
            <a:endParaRPr lang="en-GB" sz="32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1400" dirty="0" smtClean="0"/>
              <a:t> </a:t>
            </a:r>
            <a:r>
              <a:rPr lang="en-GB" sz="1800" dirty="0" smtClean="0"/>
              <a:t>DSTL UAV[P. </a:t>
            </a:r>
            <a:r>
              <a:rPr lang="en-GB" sz="1800" dirty="0" err="1" smtClean="0"/>
              <a:t>Hopgood</a:t>
            </a:r>
            <a:r>
              <a:rPr lang="en-GB" sz="1800" dirty="0" smtClean="0"/>
              <a:t>]</a:t>
            </a:r>
          </a:p>
          <a:p>
            <a:pPr>
              <a:buNone/>
            </a:pPr>
            <a:endParaRPr lang="en-GB" sz="1400" dirty="0" smtClean="0"/>
          </a:p>
          <a:p>
            <a:r>
              <a:rPr lang="en-GB" sz="1800" dirty="0" smtClean="0"/>
              <a:t> Wing</a:t>
            </a:r>
          </a:p>
          <a:p>
            <a:pPr>
              <a:buNone/>
            </a:pPr>
            <a:r>
              <a:rPr lang="en-GB" sz="1800" dirty="0" smtClean="0"/>
              <a:t>-Span:16.98m</a:t>
            </a:r>
          </a:p>
          <a:p>
            <a:pPr>
              <a:buNone/>
            </a:pPr>
            <a:r>
              <a:rPr lang="en-GB" sz="1800" dirty="0" smtClean="0"/>
              <a:t>-Taper Ratio:0.44</a:t>
            </a:r>
          </a:p>
          <a:p>
            <a:pPr>
              <a:buNone/>
            </a:pPr>
            <a:r>
              <a:rPr lang="en-GB" sz="1800" dirty="0" smtClean="0"/>
              <a:t>-Root Chord:1.666m                                                                             </a:t>
            </a:r>
          </a:p>
          <a:p>
            <a:pPr>
              <a:buNone/>
            </a:pPr>
            <a:r>
              <a:rPr lang="en-GB" sz="1800" dirty="0" smtClean="0"/>
              <a:t>-Tip Chord:0.733m</a:t>
            </a:r>
          </a:p>
          <a:p>
            <a:pPr>
              <a:buNone/>
            </a:pPr>
            <a:r>
              <a:rPr lang="en-GB" sz="1800" dirty="0" smtClean="0"/>
              <a:t>-Control Surface:16/100chord            </a:t>
            </a:r>
          </a:p>
          <a:p>
            <a:pPr>
              <a:buNone/>
            </a:pPr>
            <a:r>
              <a:rPr lang="en-GB" sz="1400" dirty="0" smtClean="0"/>
              <a:t>                                                                                                 </a:t>
            </a:r>
          </a:p>
          <a:p>
            <a:r>
              <a:rPr lang="en-GB" sz="1400" dirty="0" smtClean="0"/>
              <a:t> </a:t>
            </a:r>
            <a:r>
              <a:rPr lang="en-GB" sz="1800" dirty="0" smtClean="0"/>
              <a:t>Tail</a:t>
            </a:r>
          </a:p>
          <a:p>
            <a:pPr>
              <a:buNone/>
            </a:pPr>
            <a:r>
              <a:rPr lang="en-GB" sz="1800" dirty="0" smtClean="0"/>
              <a:t>-Dihedral:45deg</a:t>
            </a:r>
          </a:p>
          <a:p>
            <a:pPr>
              <a:buNone/>
            </a:pPr>
            <a:r>
              <a:rPr lang="en-GB" sz="1800" dirty="0" smtClean="0"/>
              <a:t>-Taper Ratio: 0.487</a:t>
            </a:r>
          </a:p>
          <a:p>
            <a:pPr>
              <a:buNone/>
            </a:pPr>
            <a:r>
              <a:rPr lang="en-GB" sz="1800" dirty="0" smtClean="0"/>
              <a:t>-Root  Chord:1.393m</a:t>
            </a:r>
          </a:p>
          <a:p>
            <a:pPr>
              <a:buNone/>
            </a:pPr>
            <a:r>
              <a:rPr lang="en-GB" sz="1800" dirty="0" smtClean="0"/>
              <a:t>-Tip Chord:0.678m</a:t>
            </a:r>
          </a:p>
          <a:p>
            <a:pPr>
              <a:buNone/>
            </a:pPr>
            <a:r>
              <a:rPr lang="en-GB" sz="1800" dirty="0" smtClean="0"/>
              <a:t>-Control Surface:25/100 chord               </a:t>
            </a:r>
          </a:p>
          <a:p>
            <a:pPr>
              <a:buNone/>
            </a:pPr>
            <a:r>
              <a:rPr lang="en-GB" sz="1400" dirty="0" smtClean="0"/>
              <a:t>                               </a:t>
            </a:r>
          </a:p>
        </p:txBody>
      </p:sp>
      <p:pic>
        <p:nvPicPr>
          <p:cNvPr id="2050" name="Picture 2" descr="C:\Users\ntanta\Desktop\Presentation\Test_U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00201"/>
            <a:ext cx="5029200" cy="4280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Model Identification</a:t>
            </a:r>
            <a:endParaRPr lang="en-GB" sz="40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400" dirty="0" smtClean="0"/>
          </a:p>
          <a:p>
            <a:r>
              <a:rPr lang="en-GB" sz="1800" dirty="0" smtClean="0"/>
              <a:t>Beam Reference system –j-node:</a:t>
            </a:r>
          </a:p>
          <a:p>
            <a:pPr>
              <a:buNone/>
            </a:pPr>
            <a:endParaRPr lang="en-GB" sz="1400" dirty="0" smtClean="0"/>
          </a:p>
          <a:p>
            <a:r>
              <a:rPr lang="en-GB" sz="1800" dirty="0" smtClean="0"/>
              <a:t> Finite Element equation-dimensional form </a:t>
            </a:r>
            <a:r>
              <a:rPr lang="en-GB" sz="1400" dirty="0" smtClean="0"/>
              <a:t>: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 </a:t>
            </a:r>
            <a:r>
              <a:rPr lang="en-GB" sz="1800" dirty="0" smtClean="0"/>
              <a:t>Modal Analysis(</a:t>
            </a:r>
            <a:r>
              <a:rPr lang="en-GB" sz="1800" dirty="0" err="1" smtClean="0"/>
              <a:t>Nastran</a:t>
            </a:r>
            <a:r>
              <a:rPr lang="en-GB" sz="1800" dirty="0" smtClean="0"/>
              <a:t>)</a:t>
            </a:r>
          </a:p>
          <a:p>
            <a:pPr>
              <a:buFontTx/>
              <a:buChar char="-"/>
            </a:pPr>
            <a:r>
              <a:rPr lang="en-GB" sz="1800" dirty="0" smtClean="0"/>
              <a:t>Match the frequency of the </a:t>
            </a:r>
            <a:r>
              <a:rPr lang="en-GB" sz="1800" dirty="0" smtClean="0"/>
              <a:t>low frequency modes</a:t>
            </a:r>
            <a:endParaRPr lang="en-GB" sz="1800" dirty="0" smtClean="0"/>
          </a:p>
          <a:p>
            <a:pPr>
              <a:buFontTx/>
              <a:buChar char="-"/>
            </a:pPr>
            <a:r>
              <a:rPr lang="en-GB" sz="1800" dirty="0" smtClean="0"/>
              <a:t> Match </a:t>
            </a:r>
            <a:r>
              <a:rPr lang="en-GB" sz="1800" dirty="0" err="1" smtClean="0"/>
              <a:t>modeshapes</a:t>
            </a: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r>
              <a:rPr lang="en-GB" sz="1800" dirty="0" smtClean="0"/>
              <a:t>Limitations</a:t>
            </a:r>
          </a:p>
          <a:p>
            <a:pPr>
              <a:buFontTx/>
              <a:buChar char="-"/>
            </a:pPr>
            <a:r>
              <a:rPr lang="en-GB" sz="1800" dirty="0" smtClean="0"/>
              <a:t>High frequency </a:t>
            </a:r>
            <a:r>
              <a:rPr lang="en-GB" sz="1800" dirty="0" err="1" smtClean="0"/>
              <a:t>modeshapes</a:t>
            </a:r>
            <a:r>
              <a:rPr lang="en-GB" sz="1800" dirty="0" smtClean="0"/>
              <a:t> difficult to be matched </a:t>
            </a:r>
          </a:p>
          <a:p>
            <a:pPr>
              <a:buNone/>
            </a:pPr>
            <a:endParaRPr lang="en-GB" sz="1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67200" y="1828800"/>
          <a:ext cx="1885950" cy="457200"/>
        </p:xfrm>
        <a:graphic>
          <a:graphicData uri="http://schemas.openxmlformats.org/presentationml/2006/ole">
            <p:oleObj spid="_x0000_s1026" name="Equation" r:id="rId4" imgW="1523880" imgH="2538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45088" y="2568575"/>
          <a:ext cx="2828925" cy="498475"/>
        </p:xfrm>
        <a:graphic>
          <a:graphicData uri="http://schemas.openxmlformats.org/presentationml/2006/ole">
            <p:oleObj spid="_x0000_s1027" name="Equation" r:id="rId5" imgW="1295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Model Identification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 </a:t>
            </a:r>
            <a:r>
              <a:rPr lang="en-GB" sz="2000" dirty="0" smtClean="0"/>
              <a:t>From 2D plate to 1D beam model </a:t>
            </a:r>
            <a:endParaRPr lang="en-GB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-6532" y="2077938"/>
            <a:ext cx="9144000" cy="3943350"/>
            <a:chOff x="-6532" y="2077938"/>
            <a:chExt cx="9144000" cy="3943350"/>
          </a:xfrm>
        </p:grpSpPr>
        <p:pic>
          <p:nvPicPr>
            <p:cNvPr id="6" name="Picture 5" descr="pla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532" y="2077938"/>
              <a:ext cx="4479131" cy="3943350"/>
            </a:xfrm>
            <a:prstGeom prst="rect">
              <a:avLst/>
            </a:prstGeom>
          </p:spPr>
        </p:pic>
        <p:pic>
          <p:nvPicPr>
            <p:cNvPr id="7" name="Picture 6" descr="bea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8337" y="2077938"/>
              <a:ext cx="4479131" cy="39433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05200" y="2133600"/>
              <a:ext cx="9906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077200" y="2133600"/>
              <a:ext cx="9906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Mode Identification </a:t>
            </a:r>
            <a:endParaRPr lang="en-GB" sz="40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371600"/>
          <a:ext cx="7162800" cy="45529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66800"/>
                <a:gridCol w="1295400"/>
                <a:gridCol w="1600200"/>
                <a:gridCol w="3200400"/>
              </a:tblGrid>
              <a:tr h="60960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Part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      F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-Hz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   F Tuned -Hz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Modeshape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1.51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1.45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First</a:t>
                      </a:r>
                      <a:r>
                        <a:rPr lang="en-GB" sz="1800" baseline="0" dirty="0" smtClean="0"/>
                        <a:t> Bending  Mode 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4.92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6.27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Second Bending Mode 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5.11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6.49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In Plane Bending Mode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10.06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13.20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Third Bending Mode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14.48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13.99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First </a:t>
                      </a:r>
                      <a:r>
                        <a:rPr lang="en-GB" sz="1800" dirty="0" err="1" smtClean="0"/>
                        <a:t>Torsional</a:t>
                      </a:r>
                      <a:r>
                        <a:rPr lang="en-GB" sz="1800" baseline="0" dirty="0" smtClean="0"/>
                        <a:t> Mode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11.17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24.01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Fourth Bending Mode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19.39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28.26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 In Plane Bending Mode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Tail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31.76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31.42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Bending Mode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Tail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93.81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93.61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Torsional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Model Identification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2" descr="C:\Users\ntanta\Desktop\Presentation\1st_Bendingm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391400" cy="519112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extBox 6"/>
          <p:cNvSpPr txBox="1"/>
          <p:nvPr/>
        </p:nvSpPr>
        <p:spPr>
          <a:xfrm>
            <a:off x="1600200" y="2286000"/>
            <a:ext cx="588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                                                                                             f=1.45Hz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580</Words>
  <Application>Microsoft Office PowerPoint</Application>
  <PresentationFormat>On-screen Show (4:3)</PresentationFormat>
  <Paragraphs>248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Slide 1</vt:lpstr>
      <vt:lpstr>  Gust Load Alleviation Using Nonlinear Reduced Models For Control Law Design</vt:lpstr>
      <vt:lpstr>Overview</vt:lpstr>
      <vt:lpstr>Model Reduction</vt:lpstr>
      <vt:lpstr>UAV Configuration</vt:lpstr>
      <vt:lpstr>Model Identification</vt:lpstr>
      <vt:lpstr>Model Identification</vt:lpstr>
      <vt:lpstr>Mode Identification </vt:lpstr>
      <vt:lpstr>Model Identification </vt:lpstr>
      <vt:lpstr>Model Identification </vt:lpstr>
      <vt:lpstr>Model Identification </vt:lpstr>
      <vt:lpstr>Model Identification </vt:lpstr>
      <vt:lpstr>Model Identification</vt:lpstr>
      <vt:lpstr>Model Order Reduction </vt:lpstr>
      <vt:lpstr>Aeroelastic Gust Responses </vt:lpstr>
      <vt:lpstr>Aeroelastic Gust Responses </vt:lpstr>
      <vt:lpstr>Worst Case Gust</vt:lpstr>
      <vt:lpstr>Worst Case Gust-Reduced Models</vt:lpstr>
      <vt:lpstr>Worst Case Gust-Reduced Models</vt:lpstr>
      <vt:lpstr>Control Design Using Reduced Models </vt:lpstr>
      <vt:lpstr>Control Design Using Reduced Models </vt:lpstr>
      <vt:lpstr>Control Design Using Non Linear Reduced Models</vt:lpstr>
      <vt:lpstr>Control Design Using Non Linear Reduced Models</vt:lpstr>
      <vt:lpstr>Control Design Using Non Linear Reduced Models</vt:lpstr>
      <vt:lpstr>Non Linear Restoring Forces-Stability</vt:lpstr>
      <vt:lpstr>Non Linear Restoring Forces-Stability</vt:lpstr>
      <vt:lpstr>Instability</vt:lpstr>
      <vt:lpstr>Conclusions-Future 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 Load Alleviation Using Nonlinear Reduced Models For Control Law Design</dc:title>
  <dc:creator/>
  <cp:lastModifiedBy>adaronch</cp:lastModifiedBy>
  <cp:revision>192</cp:revision>
  <dcterms:created xsi:type="dcterms:W3CDTF">2006-08-16T00:00:00Z</dcterms:created>
  <dcterms:modified xsi:type="dcterms:W3CDTF">2012-12-12T17:53:46Z</dcterms:modified>
</cp:coreProperties>
</file>