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7" r:id="rId3"/>
    <p:sldId id="418" r:id="rId4"/>
    <p:sldId id="419" r:id="rId5"/>
    <p:sldId id="420" r:id="rId6"/>
    <p:sldId id="448" r:id="rId7"/>
    <p:sldId id="447" r:id="rId8"/>
    <p:sldId id="446" r:id="rId9"/>
    <p:sldId id="449" r:id="rId10"/>
    <p:sldId id="424" r:id="rId11"/>
    <p:sldId id="425" r:id="rId12"/>
    <p:sldId id="428" r:id="rId13"/>
    <p:sldId id="429" r:id="rId14"/>
    <p:sldId id="457" r:id="rId15"/>
    <p:sldId id="456" r:id="rId16"/>
    <p:sldId id="462" r:id="rId17"/>
    <p:sldId id="436" r:id="rId18"/>
    <p:sldId id="438" r:id="rId19"/>
    <p:sldId id="458" r:id="rId20"/>
    <p:sldId id="459" r:id="rId21"/>
    <p:sldId id="439" r:id="rId22"/>
    <p:sldId id="463" r:id="rId23"/>
    <p:sldId id="455" r:id="rId24"/>
    <p:sldId id="461" r:id="rId25"/>
    <p:sldId id="460" r:id="rId26"/>
  </p:sldIdLst>
  <p:sldSz cx="9144000" cy="6858000" type="screen4x3"/>
  <p:notesSz cx="67818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33" autoAdjust="0"/>
  </p:normalViewPr>
  <p:slideViewPr>
    <p:cSldViewPr>
      <p:cViewPr varScale="1">
        <p:scale>
          <a:sx n="64" d="100"/>
          <a:sy n="64" d="100"/>
        </p:scale>
        <p:origin x="-13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3" name="Date Placeholder 2"/>
          <p:cNvSpPr txBox="1">
            <a:spLocks noGrp="1"/>
          </p:cNvSpPr>
          <p:nvPr>
            <p:ph type="dt" sz="quarter" idx="1"/>
          </p:nvPr>
        </p:nvSpPr>
        <p:spPr>
          <a:xfrm>
            <a:off x="383904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4" name="Footer Placeholder 3"/>
          <p:cNvSpPr txBox="1">
            <a:spLocks noGrp="1"/>
          </p:cNvSpPr>
          <p:nvPr>
            <p:ph type="ftr" sz="quarter" idx="2"/>
          </p:nvPr>
        </p:nvSpPr>
        <p:spPr>
          <a:xfrm>
            <a:off x="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3904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7BBA3243-C468-4447-B2D7-27B27FCB61FD}"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n-GB" sz="1400" b="0" i="0" u="none" strike="noStrike" baseline="0">
              <a:ln>
                <a:noFill/>
              </a:ln>
              <a:solidFill>
                <a:srgbClr val="000000"/>
              </a:solidFill>
              <a:latin typeface="Times New Roman"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782400" cy="9925200"/>
          </a:xfrm>
          <a:prstGeom prst="rect">
            <a:avLst/>
          </a:prstGeom>
          <a:solidFill>
            <a:srgbClr val="FFFFFF"/>
          </a:solidFill>
          <a:ln>
            <a:noFill/>
            <a:prstDash val="solid"/>
          </a:ln>
        </p:spPr>
        <p:txBody>
          <a:bodyPr vert="horz" lIns="90000" tIns="45000" rIns="90000" bIns="45000" anchor="ctr" anchorCtr="1"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3" name="Header Placeholder 2"/>
          <p:cNvSpPr txBox="1">
            <a:spLocks noGrp="1"/>
          </p:cNvSpPr>
          <p:nvPr>
            <p:ph type="hdr" sz="quarter"/>
          </p:nvPr>
        </p:nvSpPr>
        <p:spPr>
          <a:xfrm>
            <a:off x="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4" name="Date Placeholder 3"/>
          <p:cNvSpPr txBox="1">
            <a:spLocks noGrp="1"/>
          </p:cNvSpPr>
          <p:nvPr>
            <p:ph type="dt" idx="1"/>
          </p:nvPr>
        </p:nvSpPr>
        <p:spPr>
          <a:xfrm>
            <a:off x="384336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5" name="Slide Image Placeholder 4"/>
          <p:cNvSpPr>
            <a:spLocks noGrp="1" noRot="1" noChangeAspect="1"/>
          </p:cNvSpPr>
          <p:nvPr>
            <p:ph type="sldImg" idx="2"/>
          </p:nvPr>
        </p:nvSpPr>
        <p:spPr>
          <a:xfrm>
            <a:off x="907919" y="744120"/>
            <a:ext cx="4964400" cy="3723120"/>
          </a:xfrm>
          <a:prstGeom prst="rect">
            <a:avLst/>
          </a:prstGeom>
          <a:noFill/>
          <a:ln>
            <a:noFill/>
            <a:prstDash val="solid"/>
          </a:ln>
        </p:spPr>
      </p:sp>
      <p:sp>
        <p:nvSpPr>
          <p:cNvPr id="6" name="Notes Placeholder 5"/>
          <p:cNvSpPr txBox="1">
            <a:spLocks noGrp="1"/>
          </p:cNvSpPr>
          <p:nvPr>
            <p:ph type="body" sz="quarter" idx="3"/>
          </p:nvPr>
        </p:nvSpPr>
        <p:spPr>
          <a:xfrm>
            <a:off x="904680" y="4714560"/>
            <a:ext cx="4971960" cy="446760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a:p>
        </p:txBody>
      </p:sp>
      <p:sp>
        <p:nvSpPr>
          <p:cNvPr id="7" name="Footer Placeholder 6"/>
          <p:cNvSpPr txBox="1">
            <a:spLocks noGrp="1"/>
          </p:cNvSpPr>
          <p:nvPr>
            <p:ph type="ftr" sz="quarter" idx="4"/>
          </p:nvPr>
        </p:nvSpPr>
        <p:spPr>
          <a:xfrm>
            <a:off x="0" y="9429480"/>
            <a:ext cx="2938320" cy="497160"/>
          </a:xfrm>
          <a:prstGeom prst="rect">
            <a:avLst/>
          </a:prstGeom>
          <a:noFill/>
          <a:ln>
            <a:noFill/>
          </a:ln>
        </p:spPr>
        <p:txBody>
          <a:bodyPr vert="horz" wrap="square" lIns="95400" tIns="47880" rIns="95400" bIns="47880" anchor="b"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8" name="Slide Number Placeholder 7"/>
          <p:cNvSpPr txBox="1">
            <a:spLocks noGrp="1"/>
          </p:cNvSpPr>
          <p:nvPr>
            <p:ph type="sldNum" sz="quarter" idx="5"/>
          </p:nvPr>
        </p:nvSpPr>
        <p:spPr>
          <a:xfrm>
            <a:off x="3843360" y="9429480"/>
            <a:ext cx="2938320" cy="497160"/>
          </a:xfrm>
          <a:prstGeom prst="rect">
            <a:avLst/>
          </a:prstGeom>
          <a:noFill/>
          <a:ln>
            <a:noFill/>
          </a:ln>
        </p:spPr>
        <p:txBody>
          <a:bodyPr vert="horz" wrap="square" lIns="95400" tIns="47880" rIns="95400" bIns="47880" anchor="b"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1300" b="0" i="0" u="none" strike="noStrike" baseline="0">
                <a:solidFill>
                  <a:srgbClr val="000000"/>
                </a:solidFill>
                <a:latin typeface="Times New Roman" pitchFamily="18"/>
                <a:ea typeface="Arial Unicode MS" pitchFamily="2"/>
                <a:cs typeface="Tahoma" pitchFamily="2"/>
              </a:defRPr>
            </a:lvl1pPr>
          </a:lstStyle>
          <a:p>
            <a:pPr lvl="0"/>
            <a:fld id="{246CD911-CE28-4824-AF78-E9CB2697FD9E}" type="slidenum">
              <a:rPr/>
              <a:pPr lvl="0"/>
              <a:t>‹#›</a:t>
            </a:fld>
            <a:endParaRPr lang="fr-FR"/>
          </a:p>
        </p:txBody>
      </p:sp>
    </p:spTree>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04680" y="4714560"/>
            <a:ext cx="4971960" cy="446796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baseline="0" dirty="0" smtClean="0"/>
              <a:t>This presentation is about gust loads prediction and alleviation using a reduced model, which potentially comes from a CFD model.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structural model was made nonlinear adopting a polynomial form for</a:t>
            </a:r>
            <a:r>
              <a:rPr lang="en-GB" kern="1200" baseline="0" dirty="0" smtClean="0"/>
              <a:t> the stiffness in plunge. The aerodynamic contributions include the effects of control deflection and penetration into a gust. The extension to any arbitrary input time history is achieved using the convolution integral, with the resulting </a:t>
            </a:r>
            <a:r>
              <a:rPr lang="en-GB" kern="1200" baseline="0" dirty="0" err="1" smtClean="0"/>
              <a:t>eqs</a:t>
            </a:r>
            <a:r>
              <a:rPr lang="en-GB" kern="1200" baseline="0" dirty="0" smtClean="0"/>
              <a:t> being </a:t>
            </a:r>
            <a:r>
              <a:rPr lang="en-GB" kern="1200" baseline="0" dirty="0" err="1" smtClean="0"/>
              <a:t>integro</a:t>
            </a:r>
            <a:r>
              <a:rPr lang="en-GB" kern="1200" baseline="0" dirty="0" smtClean="0"/>
              <a:t>-differential. The </a:t>
            </a:r>
            <a:r>
              <a:rPr lang="en-GB" kern="1200" baseline="0" dirty="0" err="1" smtClean="0"/>
              <a:t>eqs</a:t>
            </a:r>
            <a:r>
              <a:rPr lang="en-GB" kern="1200" baseline="0" dirty="0" smtClean="0"/>
              <a:t> are recast into a ODE form by additional variables for the dynamics of the flow. With only 12 states, the example is used as model problem to test the reduction.</a:t>
            </a:r>
            <a:endParaRPr lang="en-GB" kern="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Then, the gust was tuned so to</a:t>
            </a:r>
            <a:r>
              <a:rPr lang="en-GB" baseline="0" dirty="0" smtClean="0"/>
              <a:t> make the influence of structural nonlinearity important in the FOM response. For the nonlinear model, the cubic stiffness coefficient in plunge was set to 3. With increasing plunge displacement, the spring becomes harder. This case, which features a gust of intensity 100 times the intensity of the previous linear case, is used to test the NROM.</a:t>
            </a:r>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With the same nonlinear structural model and same</a:t>
            </a:r>
            <a:r>
              <a:rPr lang="en-GB" baseline="0" dirty="0" smtClean="0"/>
              <a:t> gust parameters, NROMs were generated for increasing number of modes, and the predictions are compared to the NFOM in figure. We note the NROM with 2 modes predicts well the response, and including the 3</a:t>
            </a:r>
            <a:r>
              <a:rPr lang="en-GB" baseline="30000" dirty="0" smtClean="0"/>
              <a:t>rd</a:t>
            </a:r>
            <a:r>
              <a:rPr lang="en-GB" baseline="0" dirty="0" smtClean="0"/>
              <a:t> mode makes the prediction to be identical to the FOM.</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Coming</a:t>
            </a:r>
            <a:r>
              <a:rPr lang="en-GB" kern="1200" baseline="0" dirty="0" smtClean="0"/>
              <a:t> to the last application example, which features a pitch-plunge aerofoil model coupled with CFD where a dramatic reduction of number of states can be made. The Euler </a:t>
            </a:r>
            <a:r>
              <a:rPr lang="en-GB" kern="1200" baseline="0" dirty="0" err="1" smtClean="0"/>
              <a:t>eqs</a:t>
            </a:r>
            <a:r>
              <a:rPr lang="en-GB" kern="1200" baseline="0" dirty="0" smtClean="0"/>
              <a:t> are solved on a distribution of about 8000 points. The </a:t>
            </a:r>
            <a:r>
              <a:rPr lang="en-GB" kern="1200" baseline="0" dirty="0" err="1" smtClean="0"/>
              <a:t>aeroelastic</a:t>
            </a:r>
            <a:r>
              <a:rPr lang="en-GB" kern="1200" baseline="0" dirty="0" smtClean="0"/>
              <a:t> parameters correspond to the heavy case described in previous work. </a:t>
            </a:r>
            <a:endParaRPr lang="en-GB" kern="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a:t>
            </a:r>
            <a:r>
              <a:rPr lang="en-GB" dirty="0" err="1" smtClean="0"/>
              <a:t>Schur</a:t>
            </a:r>
            <a:r>
              <a:rPr lang="en-GB" dirty="0" smtClean="0"/>
              <a:t> method</a:t>
            </a:r>
            <a:r>
              <a:rPr lang="en-GB" baseline="0" dirty="0" smtClean="0"/>
              <a:t> was used to generate a linear ROM to predict the free response of the coupled system at 0.6 Mach. The 2 normal modes were tracked and the predictions of both pitch and plunge response are in excellent agreement with the full order model calculations.</a:t>
            </a:r>
            <a:endParaRPr lang="en-GB" dirty="0"/>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a:t>
            </a:r>
            <a:r>
              <a:rPr lang="en-GB" kern="1200" baseline="0" dirty="0" smtClean="0"/>
              <a:t> performance of the 2 approaches was tested for a relatively short gust, about 12 times the aerofoil semi-chord. The approximation introduced with the ROM in vector form has a negative impact in this case. The ROM in matrix form is found to have a good agreement. ROMs were generated at a fraction of the cost of the FOM calculation, and their use in searching for a worst-case is possible.</a:t>
            </a:r>
            <a:endParaRPr lang="en-GB" kern="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We have in mind very flexible aircraft, which are the</a:t>
            </a:r>
            <a:r>
              <a:rPr lang="en-GB" kern="1200" baseline="0" dirty="0" smtClean="0"/>
              <a:t> main driver for the computational framework that I am going to illustrate. Very flexible aircraft can be intrinsically unstable, requiring a stability augmentation system, and sensible to atmospheric gust, you are possibly familiar with the failure of the NASA HELIOS. In addition to these key aspects, very flexible aircraft exhibit low frequency natural modes which are close, or even overlapping, the modes of the flight mechanics. Therefore, it is suspect or erroneous to design a conventional flight control system filtering out the frequencies of structural vibrations. An integrated approach has to be used.</a:t>
            </a:r>
          </a:p>
          <a:p>
            <a:endParaRPr lang="en-GB" kern="1200" baseline="0" dirty="0" smtClean="0"/>
          </a:p>
          <a:p>
            <a:r>
              <a:rPr lang="en-GB" kern="1200" dirty="0" smtClean="0"/>
              <a:t>The target we have set is to use a physics-based formulation</a:t>
            </a:r>
            <a:r>
              <a:rPr lang="en-GB" kern="1200" baseline="0" dirty="0" smtClean="0"/>
              <a:t> to realistically predict nonlinearities arising from the structure, large deformations, and the fluid, separation and shock motion. The mathematical model of the coupled system based on nonlinear beams, from IC, and CFD is potentially very large in dimension and expensive to solve. The role of a model reduction for control design is therefore fundamental. The approach based on the manipulation of the coupled residual is chosen, retaining the ability to describe relevant nonlinearities. The other approach to model reduction is system identification, but the lack of robustness and dependence on the training data are well-known issues.</a:t>
            </a:r>
          </a:p>
          <a:p>
            <a:endParaRPr lang="en-GB" kern="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Let me stress the problem. For this UAV model provided by DSTL,</a:t>
            </a:r>
            <a:r>
              <a:rPr lang="en-GB" kern="1200" baseline="0" dirty="0" smtClean="0"/>
              <a:t> the FE structural model is rather detailed, using beams and plates of composite material. The CFD grid has about 6 million points, and control surfaces are included in both structural and fluid models. The control engineer is unable to work with such big model, and what we want is to retain the nonlinear effects into a smaller system so that control design is possible.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4538"/>
            <a:ext cx="4964113" cy="3722687"/>
          </a:xfrm>
        </p:spPr>
      </p:sp>
      <p:sp>
        <p:nvSpPr>
          <p:cNvPr id="3" name="Notes Placeholder 2"/>
          <p:cNvSpPr>
            <a:spLocks noGrp="1"/>
          </p:cNvSpPr>
          <p:nvPr>
            <p:ph type="body" idx="1"/>
          </p:nvPr>
        </p:nvSpPr>
        <p:spPr/>
        <p:txBody>
          <a:bodyPr>
            <a:normAutofit/>
          </a:bodyPr>
          <a:lstStyle/>
          <a:p>
            <a:r>
              <a:rPr lang="en-GB" baseline="0" dirty="0" smtClean="0"/>
              <a:t>The method we have described is systematic in the sense that it is applied in the same way to different test cases, and the ROM models look the same. ROMs are in a form familiar to control people, and the control design that we will show for a pitch/plunge aerofoil will be done in the same way for other cases.</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Following a general</a:t>
            </a:r>
            <a:r>
              <a:rPr lang="en-GB" kern="1200" baseline="0" dirty="0" smtClean="0"/>
              <a:t> description of the method, we turn our attention to 3 application examples.</a:t>
            </a:r>
          </a:p>
          <a:p>
            <a:r>
              <a:rPr lang="en-GB" kern="1200" baseline="0" dirty="0" smtClean="0"/>
              <a:t>The 1</a:t>
            </a:r>
            <a:r>
              <a:rPr lang="en-GB" kern="1200" baseline="30000" dirty="0" smtClean="0"/>
              <a:t>st</a:t>
            </a:r>
            <a:r>
              <a:rPr lang="en-GB" kern="1200" baseline="0" dirty="0" smtClean="0"/>
              <a:t> is an aerofoil free to move in pitch and plunge with strip aerodynamics. The case is a model problem to test the methods.</a:t>
            </a:r>
          </a:p>
          <a:p>
            <a:r>
              <a:rPr lang="en-GB" kern="1200" baseline="0" dirty="0" smtClean="0"/>
              <a:t>The 2</a:t>
            </a:r>
            <a:r>
              <a:rPr lang="en-GB" kern="1200" baseline="30000" dirty="0" smtClean="0"/>
              <a:t>nd</a:t>
            </a:r>
            <a:r>
              <a:rPr lang="en-GB" kern="1200" baseline="0" dirty="0" smtClean="0"/>
              <a:t> example is a pitch/plunge aerofoil with CFD for aerodynamic predictions. We will address two important issues in this case.</a:t>
            </a:r>
          </a:p>
          <a:p>
            <a:r>
              <a:rPr lang="en-GB" kern="1200" baseline="0" dirty="0" smtClean="0"/>
              <a:t>Finally, a nonlinear beam model coupled with strip aerodynamics is used to test all the options.</a:t>
            </a:r>
          </a:p>
          <a:p>
            <a:endParaRPr lang="en-GB" kern="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liv.ac.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Box 41"/>
          <p:cNvSpPr/>
          <p:nvPr/>
        </p:nvSpPr>
        <p:spPr>
          <a:xfrm>
            <a:off x="291960" y="6123600"/>
            <a:ext cx="3816359" cy="64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1" i="0" u="none" strike="noStrike" baseline="0">
              <a:ln>
                <a:noFill/>
              </a:ln>
              <a:solidFill>
                <a:srgbClr val="0000FF"/>
              </a:solidFill>
              <a:latin typeface="Arial" pitchFamily="18"/>
              <a:ea typeface="Microsoft YaHei" pitchFamily="2"/>
              <a:cs typeface="Mangal" pitchFamily="2"/>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Duke University, July 2010</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A.Da-Ronch@liverpool.ac.uk</a:t>
            </a:r>
          </a:p>
        </p:txBody>
      </p:sp>
      <p:sp>
        <p:nvSpPr>
          <p:cNvPr id="3" name="Line 42"/>
          <p:cNvSpPr/>
          <p:nvPr/>
        </p:nvSpPr>
        <p:spPr>
          <a:xfrm>
            <a:off x="304920" y="6031080"/>
            <a:ext cx="8534160" cy="0"/>
          </a:xfrm>
          <a:prstGeom prst="line">
            <a:avLst/>
          </a:prstGeom>
          <a:noFill/>
          <a:ln w="25560">
            <a:solidFill>
              <a:srgbClr val="0000FF"/>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4" name="Rectangle 43"/>
          <p:cNvSpPr/>
          <p:nvPr/>
        </p:nvSpPr>
        <p:spPr>
          <a:xfrm>
            <a:off x="3971520" y="6245280"/>
            <a:ext cx="991440"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760B71BE-A719-4E52-AC38-8D91D224C966}" type="slidenum">
              <a:rPr/>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a:t>
            </a:fld>
            <a:endParaRPr lang="en-GB" sz="1400" b="0" i="0" u="none" strike="noStrike" baseline="0">
              <a:ln>
                <a:noFill/>
              </a:ln>
              <a:solidFill>
                <a:srgbClr val="0000FF"/>
              </a:solidFill>
              <a:latin typeface="Arial" pitchFamily="18"/>
              <a:ea typeface="Microsoft YaHei" pitchFamily="2"/>
              <a:cs typeface="Mangal" pitchFamily="2"/>
            </a:endParaRPr>
          </a:p>
        </p:txBody>
      </p:sp>
      <p:pic>
        <p:nvPicPr>
          <p:cNvPr id="5" name="Picture 14">
            <a:hlinkClick r:id="rId13" action="ppaction://program"/>
          </p:cNvPr>
          <p:cNvPicPr>
            <a:picLocks noChangeAspect="1"/>
          </p:cNvPicPr>
          <p:nvPr/>
        </p:nvPicPr>
        <p:blipFill>
          <a:blip r:embed="rId14" cstate="print">
            <a:alphaModFix/>
            <a:lum/>
          </a:blip>
          <a:srcRect/>
          <a:stretch>
            <a:fillRect/>
          </a:stretch>
        </p:blipFill>
        <p:spPr>
          <a:xfrm>
            <a:off x="5504040" y="6191280"/>
            <a:ext cx="1977840" cy="495360"/>
          </a:xfrm>
          <a:prstGeom prst="rect">
            <a:avLst/>
          </a:prstGeom>
          <a:noFill/>
          <a:ln>
            <a:noFill/>
          </a:ln>
        </p:spPr>
      </p:pic>
      <p:pic>
        <p:nvPicPr>
          <p:cNvPr id="6" name="Picture 1"/>
          <p:cNvPicPr>
            <a:picLocks noChangeAspect="1"/>
          </p:cNvPicPr>
          <p:nvPr/>
        </p:nvPicPr>
        <p:blipFill>
          <a:blip r:embed="rId15" cstate="print">
            <a:alphaModFix/>
            <a:lum/>
          </a:blip>
          <a:srcRect/>
          <a:stretch>
            <a:fillRect/>
          </a:stretch>
        </p:blipFill>
        <p:spPr>
          <a:xfrm>
            <a:off x="7807320" y="5834160"/>
            <a:ext cx="1146240" cy="8856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600"/>
            <a:ext cx="8229240" cy="1144800"/>
          </a:xfrm>
          <a:prstGeom prst="rect">
            <a:avLst/>
          </a:prstGeom>
          <a:noFill/>
          <a:ln>
            <a:noFill/>
          </a:ln>
        </p:spPr>
        <p:txBody>
          <a:bodyPr vert="horz" lIns="0" tIns="0" rIns="0" bIns="0" anchor="ctr"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457200" y="1604520"/>
            <a:ext cx="8229240" cy="4525920"/>
          </a:xfrm>
          <a:prstGeom prst="rect">
            <a:avLst/>
          </a:prstGeom>
          <a:noFill/>
          <a:ln>
            <a:noFill/>
          </a:ln>
        </p:spPr>
        <p:txBody>
          <a:bodyPr vert="horz" lIns="0" tIns="0" rIns="0" bIns="0" compatLnSpc="1"/>
          <a:lstStyle>
            <a:defPPr marL="342720" marR="0" lvl="0" indent="-342720" algn="l" rtl="0" hangingPunct="0">
              <a:lnSpc>
                <a:spcPct val="100000"/>
              </a:lnSpc>
              <a:spcBef>
                <a:spcPts val="799"/>
              </a:spcBef>
              <a:spcAft>
                <a:spcPts val="0"/>
              </a:spcAft>
              <a:buClr>
                <a:srgbClr val="0099CC"/>
              </a:buClr>
              <a:buSzPct val="7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defPPr>
            <a:lvl1pPr marL="342720" marR="0" lvl="0" indent="-342720" algn="l" rtl="0" hangingPunct="0">
              <a:lnSpc>
                <a:spcPct val="100000"/>
              </a:lnSpc>
              <a:spcBef>
                <a:spcPts val="799"/>
              </a:spcBef>
              <a:spcAft>
                <a:spcPts val="0"/>
              </a:spcAft>
              <a:buClr>
                <a:srgbClr val="0099CC"/>
              </a:buClr>
              <a:buSzPct val="7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2800" b="0" i="0" u="none" strike="noStrike" kern="1200" baseline="0">
                <a:ln>
                  <a:noFill/>
                </a:ln>
                <a:solidFill>
                  <a:srgbClr val="000000"/>
                </a:solidFill>
                <a:latin typeface="Arial" pitchFamily="2"/>
                <a:ea typeface="Microsoft YaHei" pitchFamily="2"/>
                <a:cs typeface="Mangal"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GB" sz="2400" b="0" i="0" u="none" strike="noStrike" kern="1200" baseline="0">
                <a:ln>
                  <a:noFill/>
                </a:ln>
                <a:solidFill>
                  <a:srgbClr val="000000"/>
                </a:solidFill>
                <a:latin typeface="Arial" pitchFamily="2"/>
                <a:ea typeface="Microsoft YaHei" pitchFamily="2"/>
                <a:cs typeface="Mangal"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GB" sz="2000" b="0" i="0" u="none" strike="noStrike" kern="1200" baseline="0">
                <a:ln>
                  <a:noFill/>
                </a:ln>
                <a:solidFill>
                  <a:srgbClr val="000000"/>
                </a:solidFill>
                <a:latin typeface="Arial" pitchFamily="2"/>
                <a:ea typeface="Microsoft YaHei" pitchFamily="2"/>
                <a:cs typeface="Mangal"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600" b="1" i="0" u="none" strike="noStrike" kern="1200" baseline="0">
          <a:ln>
            <a:noFill/>
          </a:ln>
          <a:solidFill>
            <a:srgbClr val="3366CC"/>
          </a:solidFill>
          <a:latin typeface="Times New Roman" pitchFamily="18"/>
          <a:ea typeface="Microsoft YaHei" pitchFamily="2"/>
          <a:cs typeface="Mangal" pitchFamily="2"/>
        </a:defRPr>
      </a:lvl1pPr>
    </p:titleStyle>
    <p:bodyStyle>
      <a:lvl1pPr marL="0" marR="0" indent="0" algn="l" rtl="0" hangingPunct="0">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cfd4aircraft.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mailto:andreadr@liverpool.ac.uk"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9.gif"/><Relationship Id="rId1" Type="http://schemas.openxmlformats.org/officeDocument/2006/relationships/slideLayout" Target="../slideLayouts/slideLayout18.xml"/><Relationship Id="rId4" Type="http://schemas.openxmlformats.org/officeDocument/2006/relationships/hyperlink" Target="http://www.cfd4aircraft.com/research_flexflight_fsi.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hyperlink" Target="http://www.cfd4aircraft.com/" TargetMode="External"/><Relationship Id="rId4" Type="http://schemas.openxmlformats.org/officeDocument/2006/relationships/hyperlink" Target="mailto:andreadr@liverpool.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2"/>
          <p:cNvSpPr/>
          <p:nvPr/>
        </p:nvSpPr>
        <p:spPr>
          <a:xfrm>
            <a:off x="179512" y="0"/>
            <a:ext cx="8784976" cy="60038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000" b="1" dirty="0" smtClean="0">
                <a:solidFill>
                  <a:srgbClr val="0070C0"/>
                </a:solidFill>
                <a:latin typeface="Times New Roman" pitchFamily="18"/>
                <a:ea typeface="Microsoft YaHei" pitchFamily="2"/>
                <a:cs typeface="Mangal" pitchFamily="2"/>
              </a:rPr>
              <a:t>Model Reduction for CFD-based </a:t>
            </a: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000" b="1" dirty="0" smtClean="0">
                <a:solidFill>
                  <a:srgbClr val="0070C0"/>
                </a:solidFill>
                <a:latin typeface="Times New Roman" pitchFamily="18"/>
                <a:ea typeface="Microsoft YaHei" pitchFamily="2"/>
                <a:cs typeface="Mangal" pitchFamily="2"/>
              </a:rPr>
              <a:t>Gust Loads Analysis</a:t>
            </a:r>
            <a:endParaRPr lang="en-GB" sz="4000" dirty="0" smtClean="0">
              <a:solidFill>
                <a:srgbClr val="0070C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u="sng" strike="noStrike" baseline="0" dirty="0" smtClean="0">
                <a:ln>
                  <a:noFill/>
                </a:ln>
                <a:solidFill>
                  <a:srgbClr val="000000"/>
                </a:solidFill>
                <a:latin typeface="Times New Roman" pitchFamily="18"/>
                <a:ea typeface="Microsoft YaHei" pitchFamily="2"/>
                <a:cs typeface="Mangal" pitchFamily="2"/>
              </a:rPr>
              <a:t>A. </a:t>
            </a:r>
            <a:r>
              <a:rPr lang="en-GB" sz="2400" u="sng" strike="noStrike" baseline="0" dirty="0">
                <a:ln>
                  <a:noFill/>
                </a:ln>
                <a:solidFill>
                  <a:srgbClr val="000000"/>
                </a:solidFill>
                <a:latin typeface="Times New Roman" pitchFamily="18"/>
                <a:ea typeface="Microsoft YaHei" pitchFamily="2"/>
                <a:cs typeface="Mangal" pitchFamily="2"/>
              </a:rPr>
              <a:t>Da </a:t>
            </a:r>
            <a:r>
              <a:rPr lang="en-GB" sz="2400" u="sng" strike="noStrike" baseline="0" dirty="0" smtClean="0">
                <a:ln>
                  <a:noFill/>
                </a:ln>
                <a:solidFill>
                  <a:srgbClr val="000000"/>
                </a:solidFill>
                <a:latin typeface="Times New Roman" pitchFamily="18"/>
                <a:ea typeface="Microsoft YaHei" pitchFamily="2"/>
                <a:cs typeface="Mangal" pitchFamily="2"/>
              </a:rPr>
              <a:t>Ronch</a:t>
            </a:r>
            <a:r>
              <a:rPr lang="en-GB" sz="2400" dirty="0" smtClean="0">
                <a:solidFill>
                  <a:srgbClr val="000000"/>
                </a:solidFill>
                <a:latin typeface="Times New Roman" pitchFamily="18"/>
                <a:ea typeface="Microsoft YaHei" pitchFamily="2"/>
                <a:cs typeface="Mangal" pitchFamily="2"/>
              </a:rPr>
              <a:t> &amp;</a:t>
            </a:r>
            <a:r>
              <a:rPr lang="en-GB" sz="2400" strike="noStrike" baseline="0" dirty="0" smtClean="0">
                <a:ln>
                  <a:noFill/>
                </a:ln>
                <a:solidFill>
                  <a:srgbClr val="000000"/>
                </a:solidFill>
                <a:latin typeface="Times New Roman" pitchFamily="18"/>
                <a:ea typeface="Microsoft YaHei" pitchFamily="2"/>
                <a:cs typeface="Mangal" pitchFamily="2"/>
              </a:rPr>
              <a:t> K.J. Badcock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University of Liverpool, U.K.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strike="noStrike" baseline="0" dirty="0" smtClean="0">
              <a:ln>
                <a:noFill/>
              </a:ln>
              <a:solidFill>
                <a:srgbClr val="000000"/>
              </a:solidFill>
              <a:latin typeface="Times New Roman" pitchFamily="18"/>
              <a:ea typeface="Microsoft YaHei" pitchFamily="2"/>
              <a:cs typeface="Mangal" pitchFamily="2"/>
            </a:endParaRPr>
          </a:p>
        </p:txBody>
      </p:sp>
      <p:pic>
        <p:nvPicPr>
          <p:cNvPr id="11" name="Picture 2"/>
          <p:cNvPicPr>
            <a:picLocks noChangeAspect="1" noChangeArrowheads="1"/>
          </p:cNvPicPr>
          <p:nvPr/>
        </p:nvPicPr>
        <p:blipFill>
          <a:blip r:embed="rId3" cstate="print"/>
          <a:srcRect/>
          <a:stretch>
            <a:fillRect/>
          </a:stretch>
        </p:blipFill>
        <p:spPr bwMode="auto">
          <a:xfrm>
            <a:off x="107504" y="6328335"/>
            <a:ext cx="1800200" cy="413033"/>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7236296" y="97199"/>
            <a:ext cx="1800200" cy="720080"/>
          </a:xfrm>
          <a:prstGeom prst="rect">
            <a:avLst/>
          </a:prstGeom>
          <a:noFill/>
          <a:ln w="9525">
            <a:noFill/>
            <a:miter lim="800000"/>
            <a:headEnd/>
            <a:tailEnd/>
          </a:ln>
        </p:spPr>
      </p:pic>
      <p:sp>
        <p:nvSpPr>
          <p:cNvPr id="9" name="TextBox 8"/>
          <p:cNvSpPr txBox="1"/>
          <p:nvPr/>
        </p:nvSpPr>
        <p:spPr>
          <a:xfrm>
            <a:off x="0" y="6039283"/>
            <a:ext cx="9144000" cy="800219"/>
          </a:xfrm>
          <a:prstGeom prst="rect">
            <a:avLst/>
          </a:prstGeom>
          <a:noFill/>
        </p:spPr>
        <p:txBody>
          <a:bodyPr wrap="square" rtlCol="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ASRC, Bristol, U.K.</a:t>
            </a: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13 December 2012</a:t>
            </a:r>
            <a:endParaRPr lang="en-GB" sz="1000" dirty="0" smtClean="0">
              <a:solidFill>
                <a:srgbClr val="0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p:txBody>
      </p:sp>
      <p:pic>
        <p:nvPicPr>
          <p:cNvPr id="12" name="Picture 3"/>
          <p:cNvPicPr>
            <a:picLocks noChangeAspect="1" noChangeArrowheads="1"/>
          </p:cNvPicPr>
          <p:nvPr/>
        </p:nvPicPr>
        <p:blipFill>
          <a:blip r:embed="rId5" cstate="print"/>
          <a:srcRect/>
          <a:stretch>
            <a:fillRect/>
          </a:stretch>
        </p:blipFill>
        <p:spPr bwMode="auto">
          <a:xfrm>
            <a:off x="7396151" y="6335446"/>
            <a:ext cx="1666471" cy="432048"/>
          </a:xfrm>
          <a:prstGeom prst="rect">
            <a:avLst/>
          </a:prstGeom>
          <a:noFill/>
          <a:ln w="9525">
            <a:noFill/>
            <a:miter lim="800000"/>
            <a:headEnd/>
            <a:tailEnd/>
          </a:ln>
        </p:spPr>
      </p:pic>
      <p:sp>
        <p:nvSpPr>
          <p:cNvPr id="8" name="TextBox 7"/>
          <p:cNvSpPr txBox="1"/>
          <p:nvPr/>
        </p:nvSpPr>
        <p:spPr>
          <a:xfrm>
            <a:off x="0" y="5301208"/>
            <a:ext cx="9144000" cy="369332"/>
          </a:xfrm>
          <a:prstGeom prst="rect">
            <a:avLst/>
          </a:prstGeom>
          <a:noFill/>
        </p:spPr>
        <p:txBody>
          <a:bodyPr wrap="square" rtlCol="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ea typeface="Microsoft YaHei" pitchFamily="2"/>
                <a:cs typeface="Times New Roman" pitchFamily="18" charset="0"/>
                <a:sym typeface="Wingdings" pitchFamily="2" charset="2"/>
              </a:rPr>
              <a:t>email: </a:t>
            </a:r>
            <a:r>
              <a:rPr lang="en-GB" dirty="0" smtClean="0">
                <a:solidFill>
                  <a:srgbClr val="000000"/>
                </a:solidFill>
                <a:latin typeface="Times New Roman" pitchFamily="18" charset="0"/>
                <a:ea typeface="Microsoft YaHei" pitchFamily="2"/>
                <a:cs typeface="Times New Roman" pitchFamily="18" charset="0"/>
                <a:hlinkClick r:id="rId6"/>
              </a:rPr>
              <a:t>andreadr@liverpool.ac.uk</a:t>
            </a:r>
            <a:r>
              <a:rPr lang="en-GB" dirty="0" smtClean="0">
                <a:solidFill>
                  <a:srgbClr val="000000"/>
                </a:solidFill>
                <a:latin typeface="Times New Roman" pitchFamily="18" charset="0"/>
                <a:ea typeface="Microsoft YaHei" pitchFamily="2"/>
                <a:cs typeface="Times New Roman" pitchFamily="18" charset="0"/>
              </a:rPr>
              <a:t>                        w</a:t>
            </a:r>
            <a:r>
              <a:rPr lang="en-GB" dirty="0" smtClean="0">
                <a:latin typeface="Times New Roman" pitchFamily="18" charset="0"/>
                <a:ea typeface="Microsoft YaHei" pitchFamily="2"/>
                <a:cs typeface="Times New Roman" pitchFamily="18" charset="0"/>
                <a:sym typeface="Wingdings" pitchFamily="2" charset="2"/>
              </a:rPr>
              <a:t>eb: </a:t>
            </a:r>
            <a:r>
              <a:rPr lang="en-GB" u="sng" dirty="0" smtClean="0">
                <a:latin typeface="Times New Roman" pitchFamily="18" charset="0"/>
                <a:cs typeface="Times New Roman" pitchFamily="18" charset="0"/>
                <a:hlinkClick r:id="rId7"/>
              </a:rPr>
              <a:t>http://www.cfd4aircraft.com/</a:t>
            </a:r>
            <a:endParaRPr lang="en-GB" dirty="0" smtClean="0">
              <a:solidFill>
                <a:srgbClr val="000000"/>
              </a:solidFill>
              <a:latin typeface="Times New Roman" pitchFamily="18" charset="0"/>
              <a:ea typeface="Microsoft YaHei" pitchFamily="2"/>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50497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1. Pitch-Plunge Aerofoil</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Structural model: linear/nonlinear</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a:t>
            </a:r>
            <a:r>
              <a:rPr lang="en-GB" dirty="0" smtClean="0">
                <a:solidFill>
                  <a:srgbClr val="000000"/>
                </a:solidFill>
                <a:latin typeface="Times New Roman" pitchFamily="18"/>
                <a:ea typeface="Microsoft YaHei" pitchFamily="2"/>
                <a:cs typeface="Mangal" pitchFamily="2"/>
              </a:rPr>
              <a:t>cubic stiffness in plunge</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i="1" dirty="0" smtClean="0">
                <a:solidFill>
                  <a:srgbClr val="000000"/>
                </a:solidFill>
                <a:latin typeface="Times New Roman" pitchFamily="18"/>
                <a:ea typeface="Microsoft YaHei" pitchFamily="2"/>
                <a:cs typeface="Mangal" pitchFamily="2"/>
              </a:rPr>
              <a:t>  K=K(1+</a:t>
            </a:r>
            <a:r>
              <a:rPr lang="el-GR" i="1" dirty="0" smtClean="0">
                <a:solidFill>
                  <a:srgbClr val="000000"/>
                </a:solidFill>
                <a:latin typeface="Times New Roman" pitchFamily="18"/>
                <a:ea typeface="Microsoft YaHei" pitchFamily="2"/>
                <a:cs typeface="Mangal" pitchFamily="2"/>
              </a:rPr>
              <a:t>β</a:t>
            </a:r>
            <a:r>
              <a:rPr lang="en-GB" i="1" baseline="-25000" dirty="0" smtClean="0">
                <a:solidFill>
                  <a:srgbClr val="000000"/>
                </a:solidFill>
                <a:latin typeface="Times New Roman" pitchFamily="18"/>
                <a:ea typeface="Microsoft YaHei" pitchFamily="2"/>
                <a:cs typeface="Mangal" pitchFamily="2"/>
              </a:rPr>
              <a:t>3</a:t>
            </a:r>
            <a:r>
              <a:rPr lang="el-GR" i="1" dirty="0" smtClean="0">
                <a:solidFill>
                  <a:srgbClr val="000000"/>
                </a:solidFill>
                <a:latin typeface="Times New Roman" pitchFamily="18"/>
                <a:ea typeface="Microsoft YaHei" pitchFamily="2"/>
                <a:cs typeface="Mangal" pitchFamily="2"/>
              </a:rPr>
              <a:t> </a:t>
            </a:r>
            <a:r>
              <a:rPr lang="el-GR" i="1" dirty="0" smtClean="0"/>
              <a:t>ξ </a:t>
            </a:r>
            <a:r>
              <a:rPr lang="en-GB" i="1" baseline="30000" dirty="0" smtClean="0">
                <a:solidFill>
                  <a:srgbClr val="000000"/>
                </a:solidFill>
                <a:latin typeface="Times New Roman" pitchFamily="18"/>
                <a:ea typeface="Microsoft YaHei" pitchFamily="2"/>
                <a:cs typeface="Mangal" pitchFamily="2"/>
              </a:rPr>
              <a:t>3</a:t>
            </a:r>
            <a:r>
              <a:rPr lang="en-GB" i="1" dirty="0" smtClean="0">
                <a:solidFill>
                  <a:srgbClr val="000000"/>
                </a:solidFill>
                <a:latin typeface="Times New Roman" pitchFamily="18"/>
                <a:ea typeface="Microsoft YaHei" pitchFamily="2"/>
                <a:cs typeface="Mangal" pitchFamily="2"/>
              </a:rPr>
              <a:t>)</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Aerodynamic model</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flap motion (Wagner)</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gust encounter (</a:t>
            </a:r>
            <a:r>
              <a:rPr lang="en-GB" dirty="0" err="1" smtClean="0">
                <a:solidFill>
                  <a:srgbClr val="000000"/>
                </a:solidFill>
                <a:latin typeface="Times New Roman" pitchFamily="18"/>
                <a:ea typeface="Microsoft YaHei" pitchFamily="2"/>
                <a:cs typeface="Mangal" pitchFamily="2"/>
              </a:rPr>
              <a:t>Küssner</a:t>
            </a:r>
            <a:r>
              <a:rPr lang="en-GB" dirty="0" smtClean="0">
                <a:solidFill>
                  <a:srgbClr val="000000"/>
                </a:solidFill>
                <a:latin typeface="Times New Roman" pitchFamily="18"/>
                <a:ea typeface="Microsoft YaHei" pitchFamily="2"/>
                <a:cs typeface="Mangal" pitchFamily="2"/>
              </a:rPr>
              <a:t>)</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Total of 12 states  </a:t>
            </a:r>
            <a:r>
              <a:rPr lang="en-GB" sz="2000" b="1" dirty="0" smtClean="0">
                <a:latin typeface="Times New Roman" pitchFamily="18"/>
                <a:ea typeface="Microsoft YaHei" pitchFamily="2"/>
                <a:cs typeface="Mangal" pitchFamily="2"/>
                <a:sym typeface="Wingdings" pitchFamily="2" charset="2"/>
              </a:rPr>
              <a:t>model problem</a:t>
            </a:r>
          </a:p>
        </p:txBody>
      </p:sp>
      <p:graphicFrame>
        <p:nvGraphicFramePr>
          <p:cNvPr id="296962" name="Object 2"/>
          <p:cNvGraphicFramePr>
            <a:graphicFrameLocks noChangeAspect="1"/>
          </p:cNvGraphicFramePr>
          <p:nvPr/>
        </p:nvGraphicFramePr>
        <p:xfrm>
          <a:off x="827584" y="5018339"/>
          <a:ext cx="1800200" cy="1651021"/>
        </p:xfrm>
        <a:graphic>
          <a:graphicData uri="http://schemas.openxmlformats.org/presentationml/2006/ole">
            <p:oleObj spid="_x0000_s8194" name="Equation" r:id="rId4" imgW="1079280" imgH="990360" progId="Equation.3">
              <p:embed/>
            </p:oleObj>
          </a:graphicData>
        </a:graphic>
      </p:graphicFrame>
      <p:grpSp>
        <p:nvGrpSpPr>
          <p:cNvPr id="5" name="Group 11"/>
          <p:cNvGrpSpPr/>
          <p:nvPr/>
        </p:nvGrpSpPr>
        <p:grpSpPr>
          <a:xfrm>
            <a:off x="4577715" y="2723723"/>
            <a:ext cx="4566285" cy="4017645"/>
            <a:chOff x="4577715" y="1340768"/>
            <a:chExt cx="4566285" cy="4017645"/>
          </a:xfrm>
        </p:grpSpPr>
        <p:pic>
          <p:nvPicPr>
            <p:cNvPr id="7" name="Picture 6" descr="jac-095.png"/>
            <p:cNvPicPr>
              <a:picLocks noChangeAspect="1"/>
            </p:cNvPicPr>
            <p:nvPr/>
          </p:nvPicPr>
          <p:blipFill>
            <a:blip r:embed="rId5" cstate="print"/>
            <a:stretch>
              <a:fillRect/>
            </a:stretch>
          </p:blipFill>
          <p:spPr>
            <a:xfrm>
              <a:off x="4577715" y="1340768"/>
              <a:ext cx="4566285" cy="4017645"/>
            </a:xfrm>
            <a:prstGeom prst="rect">
              <a:avLst/>
            </a:prstGeom>
          </p:spPr>
        </p:pic>
        <p:sp>
          <p:nvSpPr>
            <p:cNvPr id="8" name="TextBox 7"/>
            <p:cNvSpPr txBox="1"/>
            <p:nvPr/>
          </p:nvSpPr>
          <p:spPr>
            <a:xfrm>
              <a:off x="7837874" y="1835532"/>
              <a:ext cx="720080" cy="369332"/>
            </a:xfrm>
            <a:prstGeom prst="rect">
              <a:avLst/>
            </a:prstGeom>
            <a:noFill/>
          </p:spPr>
          <p:txBody>
            <a:bodyPr wrap="square" rtlCol="0">
              <a:spAutoFit/>
            </a:bodyPr>
            <a:lstStyle/>
            <a:p>
              <a:pPr algn="ctr"/>
              <a:r>
                <a:rPr lang="en-GB" b="1" dirty="0" smtClean="0">
                  <a:solidFill>
                    <a:srgbClr val="FF0000"/>
                  </a:solidFill>
                </a:rPr>
                <a:t>2</a:t>
              </a:r>
              <a:endParaRPr lang="en-GB" b="1" dirty="0">
                <a:solidFill>
                  <a:srgbClr val="FF0000"/>
                </a:solidFill>
              </a:endParaRPr>
            </a:p>
          </p:txBody>
        </p:sp>
        <p:sp>
          <p:nvSpPr>
            <p:cNvPr id="9" name="TextBox 8"/>
            <p:cNvSpPr txBox="1"/>
            <p:nvPr/>
          </p:nvSpPr>
          <p:spPr>
            <a:xfrm>
              <a:off x="7843356" y="2267580"/>
              <a:ext cx="720080" cy="369332"/>
            </a:xfrm>
            <a:prstGeom prst="rect">
              <a:avLst/>
            </a:prstGeom>
            <a:noFill/>
          </p:spPr>
          <p:txBody>
            <a:bodyPr wrap="square" rtlCol="0">
              <a:spAutoFit/>
            </a:bodyPr>
            <a:lstStyle/>
            <a:p>
              <a:pPr algn="ctr"/>
              <a:r>
                <a:rPr lang="en-GB" b="1" dirty="0" smtClean="0">
                  <a:solidFill>
                    <a:srgbClr val="FF0000"/>
                  </a:solidFill>
                </a:rPr>
                <a:t>1</a:t>
              </a:r>
              <a:endParaRPr lang="en-GB" b="1" dirty="0">
                <a:solidFill>
                  <a:srgbClr val="FF0000"/>
                </a:solidFill>
              </a:endParaRPr>
            </a:p>
          </p:txBody>
        </p:sp>
        <p:sp>
          <p:nvSpPr>
            <p:cNvPr id="10" name="TextBox 9"/>
            <p:cNvSpPr txBox="1"/>
            <p:nvPr/>
          </p:nvSpPr>
          <p:spPr>
            <a:xfrm>
              <a:off x="6876256" y="3419708"/>
              <a:ext cx="720080" cy="369332"/>
            </a:xfrm>
            <a:prstGeom prst="rect">
              <a:avLst/>
            </a:prstGeom>
            <a:noFill/>
          </p:spPr>
          <p:txBody>
            <a:bodyPr wrap="square" rtlCol="0">
              <a:spAutoFit/>
            </a:bodyPr>
            <a:lstStyle/>
            <a:p>
              <a:pPr algn="ctr"/>
              <a:r>
                <a:rPr lang="en-GB" b="1" dirty="0" smtClean="0">
                  <a:solidFill>
                    <a:srgbClr val="FF0000"/>
                  </a:solidFill>
                </a:rPr>
                <a:t>3</a:t>
              </a:r>
              <a:endParaRPr lang="en-GB" b="1" dirty="0">
                <a:solidFill>
                  <a:srgbClr val="FF0000"/>
                </a:solidFill>
              </a:endParaRPr>
            </a:p>
          </p:txBody>
        </p:sp>
      </p:grpSp>
      <p:pic>
        <p:nvPicPr>
          <p:cNvPr id="6" name="Picture 2" descr="C:\Users\adaronch\Desktop\NFOM.gif"/>
          <p:cNvPicPr>
            <a:picLocks noChangeAspect="1" noChangeArrowheads="1" noCrop="1"/>
          </p:cNvPicPr>
          <p:nvPr/>
        </p:nvPicPr>
        <p:blipFill>
          <a:blip r:embed="rId6" cstate="print"/>
          <a:srcRect/>
          <a:stretch>
            <a:fillRect/>
          </a:stretch>
        </p:blipFill>
        <p:spPr bwMode="auto">
          <a:xfrm>
            <a:off x="5796136" y="980728"/>
            <a:ext cx="2880320" cy="216024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oA_t_LinNln_newLabel.png"/>
          <p:cNvPicPr>
            <a:picLocks noChangeAspect="1"/>
          </p:cNvPicPr>
          <p:nvPr/>
        </p:nvPicPr>
        <p:blipFill>
          <a:blip r:embed="rId3" cstate="print"/>
          <a:stretch>
            <a:fillRect/>
          </a:stretch>
        </p:blipFill>
        <p:spPr>
          <a:xfrm>
            <a:off x="766762" y="80962"/>
            <a:ext cx="7610475" cy="6696075"/>
          </a:xfrm>
          <a:prstGeom prst="rect">
            <a:avLst/>
          </a:prstGeom>
        </p:spPr>
      </p:pic>
      <p:sp>
        <p:nvSpPr>
          <p:cNvPr id="4" name="Text Box 4"/>
          <p:cNvSpPr/>
          <p:nvPr/>
        </p:nvSpPr>
        <p:spPr>
          <a:xfrm>
            <a:off x="107504" y="108000"/>
            <a:ext cx="410445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Full order model</a:t>
            </a:r>
            <a:r>
              <a:rPr lang="en-GB" sz="2000" dirty="0" smtClean="0">
                <a:solidFill>
                  <a:srgbClr val="000000"/>
                </a:solidFill>
                <a:latin typeface="Times New Roman" pitchFamily="18"/>
                <a:ea typeface="Microsoft YaHei" pitchFamily="2"/>
                <a:cs typeface="Mangal" pitchFamily="2"/>
              </a:rPr>
              <a:t> gust response</a:t>
            </a:r>
          </a:p>
        </p:txBody>
      </p:sp>
      <p:sp>
        <p:nvSpPr>
          <p:cNvPr id="10" name="TextBox 9"/>
          <p:cNvSpPr txBox="1"/>
          <p:nvPr/>
        </p:nvSpPr>
        <p:spPr>
          <a:xfrm>
            <a:off x="7511143" y="1458650"/>
            <a:ext cx="1580605" cy="1754326"/>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Gust </a:t>
            </a:r>
            <a:r>
              <a:rPr lang="en-GB" dirty="0" err="1" smtClean="0">
                <a:latin typeface="Times New Roman" pitchFamily="18" charset="0"/>
                <a:cs typeface="Times New Roman" pitchFamily="18" charset="0"/>
              </a:rPr>
              <a:t>param</a:t>
            </a:r>
            <a:r>
              <a:rPr lang="en-GB" dirty="0" smtClean="0">
                <a:latin typeface="Times New Roman" pitchFamily="18" charset="0"/>
                <a:cs typeface="Times New Roman" pitchFamily="18" charset="0"/>
              </a:rPr>
              <a:t>:</a:t>
            </a:r>
          </a:p>
          <a:p>
            <a:pPr>
              <a:buFont typeface="Arial" pitchFamily="34" charset="0"/>
              <a:buChar char="•"/>
            </a:pPr>
            <a:r>
              <a:rPr lang="en-GB" dirty="0" smtClean="0">
                <a:latin typeface="Times New Roman" pitchFamily="18" charset="0"/>
                <a:cs typeface="Times New Roman" pitchFamily="18" charset="0"/>
              </a:rPr>
              <a:t> “sin”</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h</a:t>
            </a:r>
            <a:r>
              <a:rPr lang="en-GB" baseline="-25000" dirty="0" smtClean="0">
                <a:latin typeface="Times New Roman" pitchFamily="18" charset="0"/>
                <a:cs typeface="Times New Roman" pitchFamily="18" charset="0"/>
              </a:rPr>
              <a:t>g</a:t>
            </a:r>
            <a:r>
              <a:rPr lang="en-GB" dirty="0" smtClean="0">
                <a:latin typeface="Times New Roman" pitchFamily="18" charset="0"/>
                <a:cs typeface="Times New Roman" pitchFamily="18" charset="0"/>
              </a:rPr>
              <a:t> = 40</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w</a:t>
            </a:r>
            <a:r>
              <a:rPr lang="en-GB"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0.1</a:t>
            </a:r>
          </a:p>
          <a:p>
            <a:r>
              <a:rPr lang="en-GB" dirty="0" smtClean="0"/>
              <a:t>Nonlinear:</a:t>
            </a:r>
          </a:p>
          <a:p>
            <a:pPr>
              <a:buFont typeface="Arial" pitchFamily="34" charset="0"/>
              <a:buChar char="•"/>
            </a:pPr>
            <a:r>
              <a:rPr lang="en-GB" dirty="0" smtClean="0"/>
              <a:t> </a:t>
            </a:r>
            <a:r>
              <a:rPr lang="el-GR" dirty="0" smtClean="0"/>
              <a:t>β</a:t>
            </a:r>
            <a:r>
              <a:rPr lang="el-GR" i="1" baseline="-25000" dirty="0" smtClean="0"/>
              <a:t>ξ</a:t>
            </a:r>
            <a:r>
              <a:rPr lang="en-GB" i="1" baseline="-25000" dirty="0" smtClean="0"/>
              <a:t>3</a:t>
            </a:r>
            <a:r>
              <a:rPr lang="en-GB" i="1" dirty="0" smtClean="0"/>
              <a:t> = </a:t>
            </a:r>
            <a:r>
              <a:rPr lang="en-GB" dirty="0" smtClean="0"/>
              <a:t>3</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oA_t.png"/>
          <p:cNvPicPr>
            <a:picLocks noChangeAspect="1"/>
          </p:cNvPicPr>
          <p:nvPr/>
        </p:nvPicPr>
        <p:blipFill>
          <a:blip r:embed="rId3" cstate="print"/>
          <a:stretch>
            <a:fillRect/>
          </a:stretch>
        </p:blipFill>
        <p:spPr>
          <a:xfrm>
            <a:off x="766762" y="80962"/>
            <a:ext cx="7610475" cy="6696075"/>
          </a:xfrm>
          <a:prstGeom prst="rect">
            <a:avLst/>
          </a:prstGeom>
        </p:spPr>
      </p:pic>
      <p:sp>
        <p:nvSpPr>
          <p:cNvPr id="10" name="Text Box 4"/>
          <p:cNvSpPr/>
          <p:nvPr/>
        </p:nvSpPr>
        <p:spPr>
          <a:xfrm>
            <a:off x="107504" y="108000"/>
            <a:ext cx="410445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Nonlinear Full/Reduced order model </a:t>
            </a:r>
          </a:p>
        </p:txBody>
      </p:sp>
      <p:sp>
        <p:nvSpPr>
          <p:cNvPr id="11" name="TextBox 10"/>
          <p:cNvSpPr txBox="1"/>
          <p:nvPr/>
        </p:nvSpPr>
        <p:spPr>
          <a:xfrm>
            <a:off x="7511143" y="1458650"/>
            <a:ext cx="1580605" cy="1754326"/>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Gust </a:t>
            </a:r>
            <a:r>
              <a:rPr lang="en-GB" dirty="0" err="1" smtClean="0">
                <a:latin typeface="Times New Roman" pitchFamily="18" charset="0"/>
                <a:cs typeface="Times New Roman" pitchFamily="18" charset="0"/>
              </a:rPr>
              <a:t>param</a:t>
            </a:r>
            <a:r>
              <a:rPr lang="en-GB" dirty="0" smtClean="0">
                <a:latin typeface="Times New Roman" pitchFamily="18" charset="0"/>
                <a:cs typeface="Times New Roman" pitchFamily="18" charset="0"/>
              </a:rPr>
              <a:t>:</a:t>
            </a:r>
          </a:p>
          <a:p>
            <a:pPr>
              <a:buFont typeface="Arial" pitchFamily="34" charset="0"/>
              <a:buChar char="•"/>
            </a:pPr>
            <a:r>
              <a:rPr lang="en-GB" dirty="0" smtClean="0">
                <a:latin typeface="Times New Roman" pitchFamily="18" charset="0"/>
                <a:cs typeface="Times New Roman" pitchFamily="18" charset="0"/>
              </a:rPr>
              <a:t> “sin”</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h</a:t>
            </a:r>
            <a:r>
              <a:rPr lang="en-GB" baseline="-25000" dirty="0" smtClean="0">
                <a:latin typeface="Times New Roman" pitchFamily="18" charset="0"/>
                <a:cs typeface="Times New Roman" pitchFamily="18" charset="0"/>
              </a:rPr>
              <a:t>g</a:t>
            </a:r>
            <a:r>
              <a:rPr lang="en-GB" dirty="0" smtClean="0">
                <a:latin typeface="Times New Roman" pitchFamily="18" charset="0"/>
                <a:cs typeface="Times New Roman" pitchFamily="18" charset="0"/>
              </a:rPr>
              <a:t> = 40</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w</a:t>
            </a:r>
            <a:r>
              <a:rPr lang="en-GB"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0.1</a:t>
            </a:r>
          </a:p>
          <a:p>
            <a:r>
              <a:rPr lang="en-GB" dirty="0" smtClean="0"/>
              <a:t>Nonlinear:</a:t>
            </a:r>
          </a:p>
          <a:p>
            <a:pPr>
              <a:buFont typeface="Arial" pitchFamily="34" charset="0"/>
              <a:buChar char="•"/>
            </a:pPr>
            <a:r>
              <a:rPr lang="en-GB" dirty="0" smtClean="0"/>
              <a:t> </a:t>
            </a:r>
            <a:r>
              <a:rPr lang="el-GR" dirty="0" smtClean="0"/>
              <a:t>β</a:t>
            </a:r>
            <a:r>
              <a:rPr lang="el-GR" i="1" baseline="-25000" dirty="0" smtClean="0"/>
              <a:t>ξ</a:t>
            </a:r>
            <a:r>
              <a:rPr lang="en-GB" i="1" baseline="-25000" dirty="0" smtClean="0"/>
              <a:t>3</a:t>
            </a:r>
            <a:r>
              <a:rPr lang="en-GB" i="1" dirty="0" smtClean="0"/>
              <a:t> = </a:t>
            </a:r>
            <a:r>
              <a:rPr lang="en-GB" dirty="0" smtClean="0"/>
              <a:t>3</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rlweights.png"/>
          <p:cNvPicPr>
            <a:picLocks noChangeAspect="1"/>
          </p:cNvPicPr>
          <p:nvPr/>
        </p:nvPicPr>
        <p:blipFill>
          <a:blip r:embed="rId2" cstate="print"/>
          <a:stretch>
            <a:fillRect/>
          </a:stretch>
        </p:blipFill>
        <p:spPr>
          <a:xfrm>
            <a:off x="766762" y="80962"/>
            <a:ext cx="7610475" cy="6696075"/>
          </a:xfrm>
          <a:prstGeom prst="rect">
            <a:avLst/>
          </a:prstGeom>
        </p:spPr>
      </p:pic>
      <p:sp>
        <p:nvSpPr>
          <p:cNvPr id="3" name="Text Box 4"/>
          <p:cNvSpPr/>
          <p:nvPr/>
        </p:nvSpPr>
        <p:spPr>
          <a:xfrm>
            <a:off x="107504" y="108000"/>
            <a:ext cx="410445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Closed-loop</a:t>
            </a:r>
            <a:r>
              <a:rPr lang="en-GB" sz="2000" dirty="0" smtClean="0">
                <a:solidFill>
                  <a:srgbClr val="000000"/>
                </a:solidFill>
                <a:latin typeface="Times New Roman" pitchFamily="18"/>
                <a:ea typeface="Microsoft YaHei" pitchFamily="2"/>
                <a:cs typeface="Mangal" pitchFamily="2"/>
              </a:rPr>
              <a:t> gust response</a:t>
            </a:r>
          </a:p>
        </p:txBody>
      </p:sp>
      <p:sp>
        <p:nvSpPr>
          <p:cNvPr id="4" name="TextBox 3"/>
          <p:cNvSpPr txBox="1"/>
          <p:nvPr/>
        </p:nvSpPr>
        <p:spPr>
          <a:xfrm>
            <a:off x="7511143" y="1458650"/>
            <a:ext cx="1580605" cy="2585323"/>
          </a:xfrm>
          <a:prstGeom prst="rect">
            <a:avLst/>
          </a:prstGeom>
          <a:noFill/>
          <a:ln>
            <a:solidFill>
              <a:srgbClr val="FF0000"/>
            </a:solidFill>
          </a:ln>
        </p:spPr>
        <p:txBody>
          <a:bodyPr wrap="square" rtlCol="0">
            <a:spAutoFit/>
          </a:bodyPr>
          <a:lstStyle/>
          <a:p>
            <a:pPr>
              <a:buFont typeface="Arial" pitchFamily="34" charset="0"/>
              <a:buChar char="•"/>
            </a:pPr>
            <a:r>
              <a:rPr lang="en-GB" i="1" dirty="0" smtClean="0">
                <a:latin typeface="Times New Roman" pitchFamily="18" charset="0"/>
                <a:cs typeface="Times New Roman" pitchFamily="18" charset="0"/>
              </a:rPr>
              <a:t> H</a:t>
            </a:r>
            <a:r>
              <a:rPr lang="en-GB" i="1" baseline="30000"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design for GLA based on linear ROM</a:t>
            </a:r>
          </a:p>
          <a:p>
            <a:pPr>
              <a:buFont typeface="Arial" pitchFamily="34" charset="0"/>
              <a:buChar char="•"/>
            </a:pPr>
            <a:r>
              <a:rPr lang="en-GB" dirty="0" smtClean="0">
                <a:latin typeface="Times New Roman" pitchFamily="18" charset="0"/>
                <a:cs typeface="Times New Roman" pitchFamily="18" charset="0"/>
              </a:rPr>
              <a:t> verification on nonlinear system</a:t>
            </a:r>
          </a:p>
          <a:p>
            <a:pPr>
              <a:buFont typeface="Arial" pitchFamily="34" charset="0"/>
              <a:buChar char="•"/>
            </a:pPr>
            <a:r>
              <a:rPr lang="en-GB" dirty="0" smtClean="0">
                <a:latin typeface="Times New Roman" pitchFamily="18" charset="0"/>
                <a:cs typeface="Times New Roman" pitchFamily="18" charset="0"/>
              </a:rPr>
              <a:t> NROM for nonlinear control?</a:t>
            </a:r>
            <a:endParaRPr lang="en-GB"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igspectrum1.png"/>
          <p:cNvPicPr>
            <a:picLocks noChangeAspect="1"/>
          </p:cNvPicPr>
          <p:nvPr/>
        </p:nvPicPr>
        <p:blipFill>
          <a:blip r:embed="rId2" cstate="print"/>
          <a:stretch>
            <a:fillRect/>
          </a:stretch>
        </p:blipFill>
        <p:spPr>
          <a:xfrm>
            <a:off x="766762" y="80962"/>
            <a:ext cx="7610475" cy="6696075"/>
          </a:xfrm>
          <a:prstGeom prst="rect">
            <a:avLst/>
          </a:prstGeom>
        </p:spPr>
      </p:pic>
      <p:pic>
        <p:nvPicPr>
          <p:cNvPr id="4" name="Picture 3" descr="WTsetup.jpg"/>
          <p:cNvPicPr>
            <a:picLocks noChangeAspect="1"/>
          </p:cNvPicPr>
          <p:nvPr/>
        </p:nvPicPr>
        <p:blipFill>
          <a:blip r:embed="rId3" cstate="print"/>
          <a:stretch>
            <a:fillRect/>
          </a:stretch>
        </p:blipFill>
        <p:spPr>
          <a:xfrm>
            <a:off x="108000" y="4305600"/>
            <a:ext cx="3240360" cy="2444000"/>
          </a:xfrm>
          <a:prstGeom prst="rect">
            <a:avLst/>
          </a:prstGeom>
        </p:spPr>
      </p:pic>
      <p:sp>
        <p:nvSpPr>
          <p:cNvPr id="7" name="TextBox 12"/>
          <p:cNvSpPr txBox="1">
            <a:spLocks noChangeArrowheads="1"/>
          </p:cNvSpPr>
          <p:nvPr/>
        </p:nvSpPr>
        <p:spPr bwMode="auto">
          <a:xfrm>
            <a:off x="108000" y="108000"/>
            <a:ext cx="8918434"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Papatheou et al., “Active Control for Flutter Suppression: An Experimental Investigation”, </a:t>
            </a:r>
            <a:r>
              <a:rPr lang="en-GB" b="1" dirty="0" smtClean="0">
                <a:cs typeface="Times New Roman" pitchFamily="18" charset="0"/>
              </a:rPr>
              <a:t>IFASD abstract</a:t>
            </a:r>
            <a:r>
              <a:rPr lang="en-GB" dirty="0" smtClean="0">
                <a:cs typeface="Times New Roman" pitchFamily="18" charset="0"/>
              </a:rPr>
              <a:t>; 2013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32" y="2077938"/>
            <a:ext cx="9144000" cy="3943350"/>
            <a:chOff x="0" y="1692000"/>
            <a:chExt cx="9144000" cy="3943350"/>
          </a:xfrm>
        </p:grpSpPr>
        <p:pic>
          <p:nvPicPr>
            <p:cNvPr id="2" name="Picture 1" descr="plate.png"/>
            <p:cNvPicPr>
              <a:picLocks noChangeAspect="1"/>
            </p:cNvPicPr>
            <p:nvPr/>
          </p:nvPicPr>
          <p:blipFill>
            <a:blip r:embed="rId2" cstate="print"/>
            <a:stretch>
              <a:fillRect/>
            </a:stretch>
          </p:blipFill>
          <p:spPr>
            <a:xfrm>
              <a:off x="0" y="1692000"/>
              <a:ext cx="4479131" cy="3943350"/>
            </a:xfrm>
            <a:prstGeom prst="rect">
              <a:avLst/>
            </a:prstGeom>
          </p:spPr>
        </p:pic>
        <p:pic>
          <p:nvPicPr>
            <p:cNvPr id="3" name="Picture 2" descr="beam.png"/>
            <p:cNvPicPr>
              <a:picLocks noChangeAspect="1"/>
            </p:cNvPicPr>
            <p:nvPr/>
          </p:nvPicPr>
          <p:blipFill>
            <a:blip r:embed="rId3" cstate="print"/>
            <a:stretch>
              <a:fillRect/>
            </a:stretch>
          </p:blipFill>
          <p:spPr>
            <a:xfrm>
              <a:off x="4664869" y="1692000"/>
              <a:ext cx="4479131" cy="3943350"/>
            </a:xfrm>
            <a:prstGeom prst="rect">
              <a:avLst/>
            </a:prstGeom>
          </p:spPr>
        </p:pic>
      </p:grpSp>
      <p:sp>
        <p:nvSpPr>
          <p:cNvPr id="4" name="Text Box 4"/>
          <p:cNvSpPr/>
          <p:nvPr/>
        </p:nvSpPr>
        <p:spPr>
          <a:xfrm>
            <a:off x="241920" y="8280"/>
            <a:ext cx="8610840" cy="64716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2. DSTL UAV Wing Model</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From 2D plate model to 1D beam model</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Geometrically-exact nonlinear beam + linear aero</a:t>
            </a: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Worst-case gust search</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GLA on NROM-based controller</a:t>
            </a:r>
            <a:r>
              <a:rPr lang="en-GB" sz="2000" dirty="0" smtClean="0">
                <a:latin typeface="Times New Roman" pitchFamily="18"/>
                <a:ea typeface="Microsoft YaHei" pitchFamily="2"/>
                <a:cs typeface="Mangal" pitchFamily="2"/>
                <a:sym typeface="Wingdings" pitchFamily="2" charset="2"/>
              </a:rPr>
              <a:t> </a:t>
            </a:r>
            <a:r>
              <a:rPr lang="en-GB" sz="2000" dirty="0" smtClean="0">
                <a:solidFill>
                  <a:srgbClr val="FF0000"/>
                </a:solidFill>
                <a:latin typeface="Times New Roman" pitchFamily="18"/>
                <a:ea typeface="Microsoft YaHei" pitchFamily="2"/>
                <a:cs typeface="Mangal" pitchFamily="2"/>
                <a:sym typeface="Wingdings" pitchFamily="2" charset="2"/>
              </a:rPr>
              <a:t></a:t>
            </a:r>
            <a:r>
              <a:rPr lang="en-GB" sz="2000" dirty="0" smtClean="0">
                <a:latin typeface="Times New Roman" pitchFamily="18"/>
                <a:ea typeface="Microsoft YaHei" pitchFamily="2"/>
                <a:cs typeface="Mangal" pitchFamily="2"/>
                <a:sym typeface="Wingdings" pitchFamily="2" charset="2"/>
              </a:rPr>
              <a:t> N. Tantaroudas at 15.30 today</a:t>
            </a:r>
            <a:endParaRPr lang="en-GB" sz="2000" dirty="0" smtClean="0">
              <a:latin typeface="Times New Roman" pitchFamily="18"/>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42310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3. Pitch-Plunge Aerofoil using CFD</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Structural model: linear/nonlinear</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Aerodynamic model: CFD</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Euler equations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point distribution, 7974 points</a:t>
            </a:r>
            <a:endParaRPr lang="en-GB" sz="1000" dirty="0" smtClean="0">
              <a:solidFill>
                <a:srgbClr val="000000"/>
              </a:solidFill>
              <a:latin typeface="Times New Roman" pitchFamily="18"/>
              <a:ea typeface="Microsoft YaHei" pitchFamily="2"/>
              <a:cs typeface="Mangal" pitchFamily="2"/>
            </a:endParaRP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rPr>
              <a:t>“Heavy” case</a:t>
            </a:r>
          </a:p>
        </p:txBody>
      </p:sp>
      <p:pic>
        <p:nvPicPr>
          <p:cNvPr id="4" name="Picture 3" descr="mesh.png"/>
          <p:cNvPicPr>
            <a:picLocks noChangeAspect="1"/>
          </p:cNvPicPr>
          <p:nvPr/>
        </p:nvPicPr>
        <p:blipFill>
          <a:blip r:embed="rId3" cstate="print"/>
          <a:stretch>
            <a:fillRect/>
          </a:stretch>
        </p:blipFill>
        <p:spPr>
          <a:xfrm>
            <a:off x="5992306" y="1326634"/>
            <a:ext cx="3044190" cy="2678430"/>
          </a:xfrm>
          <a:prstGeom prst="rect">
            <a:avLst/>
          </a:prstGeom>
          <a:ln>
            <a:solidFill>
              <a:schemeClr val="tx1"/>
            </a:solidFill>
          </a:ln>
        </p:spPr>
      </p:pic>
      <p:graphicFrame>
        <p:nvGraphicFramePr>
          <p:cNvPr id="5" name="Table 4"/>
          <p:cNvGraphicFramePr>
            <a:graphicFrameLocks noGrp="1"/>
          </p:cNvGraphicFramePr>
          <p:nvPr/>
        </p:nvGraphicFramePr>
        <p:xfrm>
          <a:off x="2351841" y="4620736"/>
          <a:ext cx="2796223" cy="1112520"/>
        </p:xfrm>
        <a:graphic>
          <a:graphicData uri="http://schemas.openxmlformats.org/drawingml/2006/table">
            <a:tbl>
              <a:tblPr firstRow="1" bandRow="1">
                <a:tableStyleId>{5C22544A-7EE6-4342-B048-85BDC9FD1C3A}</a:tableStyleId>
              </a:tblPr>
              <a:tblGrid>
                <a:gridCol w="1271905"/>
                <a:gridCol w="1524318"/>
              </a:tblGrid>
              <a:tr h="370840">
                <a:tc>
                  <a:txBody>
                    <a:bodyPr/>
                    <a:lstStyle/>
                    <a:p>
                      <a:r>
                        <a:rPr lang="en-GB" b="0" dirty="0" err="1" smtClean="0">
                          <a:solidFill>
                            <a:schemeClr val="tx1"/>
                          </a:solidFill>
                        </a:rPr>
                        <a:t>Aeroelastic</a:t>
                      </a:r>
                      <a:endParaRPr lang="en-GB"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b="0" i="1" baseline="0" dirty="0" smtClean="0">
                          <a:solidFill>
                            <a:schemeClr val="tx1"/>
                          </a:solidFill>
                        </a:rPr>
                        <a:t>r</a:t>
                      </a:r>
                      <a:r>
                        <a:rPr lang="el-GR" b="0" i="1" baseline="-25000" dirty="0" smtClean="0">
                          <a:solidFill>
                            <a:schemeClr val="tx1"/>
                          </a:solidFill>
                        </a:rPr>
                        <a:t>α</a:t>
                      </a:r>
                      <a:r>
                        <a:rPr lang="en-GB" b="0" i="1" baseline="0" dirty="0" smtClean="0">
                          <a:solidFill>
                            <a:schemeClr val="tx1"/>
                          </a:solidFill>
                        </a:rPr>
                        <a:t> = </a:t>
                      </a:r>
                      <a:r>
                        <a:rPr lang="en-GB" b="0" i="0" baseline="0" dirty="0" smtClean="0">
                          <a:solidFill>
                            <a:schemeClr val="tx1"/>
                          </a:solidFill>
                        </a:rPr>
                        <a:t>0.539</a:t>
                      </a:r>
                      <a:endParaRPr lang="en-GB" b="0" baseline="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endParaRPr lang="en-GB" b="0" dirty="0">
                        <a:solidFill>
                          <a:schemeClr val="tx1"/>
                        </a:solidFill>
                      </a:endParaRPr>
                    </a:p>
                  </a:txBody>
                  <a:tcPr>
                    <a:solidFill>
                      <a:schemeClr val="bg1"/>
                    </a:solidFill>
                  </a:tcPr>
                </a:tc>
                <a:tc>
                  <a:txBody>
                    <a:bodyPr/>
                    <a:lstStyle/>
                    <a:p>
                      <a:r>
                        <a:rPr lang="en-GB" b="0" i="1" baseline="0" dirty="0" smtClean="0">
                          <a:solidFill>
                            <a:schemeClr val="tx1"/>
                          </a:solidFill>
                        </a:rPr>
                        <a:t>µ = </a:t>
                      </a:r>
                      <a:r>
                        <a:rPr lang="en-GB" b="0" baseline="0" dirty="0" smtClean="0">
                          <a:solidFill>
                            <a:schemeClr val="tx1"/>
                          </a:solidFill>
                        </a:rPr>
                        <a:t>100</a:t>
                      </a:r>
                      <a:endParaRPr lang="en-GB" b="0" baseline="0" dirty="0">
                        <a:solidFill>
                          <a:schemeClr val="tx1"/>
                        </a:solidFill>
                      </a:endParaRPr>
                    </a:p>
                  </a:txBody>
                  <a:tcPr>
                    <a:solidFill>
                      <a:schemeClr val="bg1"/>
                    </a:solidFill>
                  </a:tcPr>
                </a:tc>
              </a:tr>
              <a:tr h="370840">
                <a:tc>
                  <a:txBody>
                    <a:bodyPr/>
                    <a:lstStyle/>
                    <a:p>
                      <a:endParaRPr lang="en-GB"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l-GR" b="0" i="1" baseline="0" dirty="0" smtClean="0">
                          <a:solidFill>
                            <a:schemeClr val="tx1"/>
                          </a:solidFill>
                        </a:rPr>
                        <a:t>ω</a:t>
                      </a:r>
                      <a:r>
                        <a:rPr lang="el-GR" b="0" i="1" baseline="-25000" dirty="0" smtClean="0">
                          <a:solidFill>
                            <a:schemeClr val="tx1"/>
                          </a:solidFill>
                        </a:rPr>
                        <a:t>ξ</a:t>
                      </a:r>
                      <a:r>
                        <a:rPr lang="en-GB" b="0" i="1" baseline="0" dirty="0" smtClean="0">
                          <a:solidFill>
                            <a:schemeClr val="tx1"/>
                          </a:solidFill>
                        </a:rPr>
                        <a:t>/</a:t>
                      </a:r>
                      <a:r>
                        <a:rPr lang="el-GR" b="0" i="1" baseline="0" dirty="0" smtClean="0">
                          <a:solidFill>
                            <a:schemeClr val="tx1"/>
                          </a:solidFill>
                        </a:rPr>
                        <a:t>ω</a:t>
                      </a:r>
                      <a:r>
                        <a:rPr lang="el-GR" b="0" i="1" baseline="-25000" dirty="0" smtClean="0">
                          <a:solidFill>
                            <a:schemeClr val="tx1"/>
                          </a:solidFill>
                        </a:rPr>
                        <a:t>α</a:t>
                      </a:r>
                      <a:r>
                        <a:rPr lang="en-GB" b="0" i="1" baseline="0" dirty="0" smtClean="0">
                          <a:solidFill>
                            <a:schemeClr val="tx1"/>
                          </a:solidFill>
                        </a:rPr>
                        <a:t> = </a:t>
                      </a:r>
                      <a:r>
                        <a:rPr lang="en-GB" b="0" i="0" baseline="0" dirty="0" smtClean="0">
                          <a:solidFill>
                            <a:schemeClr val="tx1"/>
                          </a:solidFill>
                        </a:rPr>
                        <a:t>0.343</a:t>
                      </a:r>
                      <a:endParaRPr lang="en-GB" b="0" i="0" baseline="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Badcock et al., “</a:t>
            </a:r>
            <a:r>
              <a:rPr lang="en-GB" dirty="0" err="1" smtClean="0">
                <a:cs typeface="Times New Roman" pitchFamily="18" charset="0"/>
              </a:rPr>
              <a:t>Hopf</a:t>
            </a:r>
            <a:r>
              <a:rPr lang="en-GB" dirty="0" smtClean="0">
                <a:cs typeface="Times New Roman" pitchFamily="18" charset="0"/>
              </a:rPr>
              <a:t> Bifurcation Calculations for a Symmetric Airfoil in Transonic Flow”, </a:t>
            </a:r>
            <a:r>
              <a:rPr lang="en-GB" b="1" dirty="0" smtClean="0">
                <a:cs typeface="Times New Roman" pitchFamily="18" charset="0"/>
              </a:rPr>
              <a:t>AIAA Journal</a:t>
            </a:r>
            <a:r>
              <a:rPr lang="en-GB" dirty="0" smtClean="0">
                <a:cs typeface="Times New Roman" pitchFamily="18" charset="0"/>
              </a:rPr>
              <a:t>; 42(5):  883-892, 2004</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tch_cfd.png"/>
          <p:cNvPicPr>
            <a:picLocks noChangeAspect="1"/>
          </p:cNvPicPr>
          <p:nvPr/>
        </p:nvPicPr>
        <p:blipFill>
          <a:blip r:embed="rId3" cstate="print"/>
          <a:stretch>
            <a:fillRect/>
          </a:stretch>
        </p:blipFill>
        <p:spPr>
          <a:xfrm>
            <a:off x="766762" y="80962"/>
            <a:ext cx="7610475" cy="6696075"/>
          </a:xfrm>
          <a:prstGeom prst="rect">
            <a:avLst/>
          </a:prstGeom>
        </p:spPr>
      </p:pic>
      <p:sp>
        <p:nvSpPr>
          <p:cNvPr id="8" name="TextBox 7"/>
          <p:cNvSpPr txBox="1"/>
          <p:nvPr/>
        </p:nvSpPr>
        <p:spPr>
          <a:xfrm>
            <a:off x="4427984" y="5157192"/>
            <a:ext cx="3384376" cy="646331"/>
          </a:xfrm>
          <a:prstGeom prst="rect">
            <a:avLst/>
          </a:prstGeom>
          <a:noFill/>
        </p:spPr>
        <p:txBody>
          <a:bodyPr wrap="square" rtlCol="0">
            <a:spAutoFit/>
          </a:bodyPr>
          <a:lstStyle/>
          <a:p>
            <a:r>
              <a:rPr lang="en-GB" dirty="0" smtClean="0">
                <a:solidFill>
                  <a:srgbClr val="FF0000"/>
                </a:solidFill>
                <a:latin typeface="Times New Roman" pitchFamily="18" charset="0"/>
                <a:cs typeface="Times New Roman" pitchFamily="18" charset="0"/>
              </a:rPr>
              <a:t>Full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&gt; </a:t>
            </a:r>
            <a:r>
              <a:rPr lang="en-GB" b="1" dirty="0" smtClean="0">
                <a:solidFill>
                  <a:srgbClr val="FF0000"/>
                </a:solidFill>
                <a:latin typeface="Times New Roman" pitchFamily="18" charset="0"/>
                <a:cs typeface="Times New Roman" pitchFamily="18" charset="0"/>
              </a:rPr>
              <a:t>32,000</a:t>
            </a:r>
          </a:p>
          <a:p>
            <a:r>
              <a:rPr lang="en-GB" dirty="0" smtClean="0">
                <a:solidFill>
                  <a:srgbClr val="FF0000"/>
                </a:solidFill>
                <a:latin typeface="Times New Roman" pitchFamily="18" charset="0"/>
                <a:cs typeface="Times New Roman" pitchFamily="18" charset="0"/>
              </a:rPr>
              <a:t>Reduced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 </a:t>
            </a:r>
            <a:r>
              <a:rPr lang="en-GB" b="1" dirty="0" smtClean="0">
                <a:solidFill>
                  <a:srgbClr val="FF0000"/>
                </a:solidFill>
                <a:latin typeface="Times New Roman" pitchFamily="18" charset="0"/>
                <a:cs typeface="Times New Roman" pitchFamily="18" charset="0"/>
              </a:rPr>
              <a:t>2</a:t>
            </a:r>
          </a:p>
        </p:txBody>
      </p:sp>
      <p:sp>
        <p:nvSpPr>
          <p:cNvPr id="9" name="TextBox 8"/>
          <p:cNvSpPr txBox="1"/>
          <p:nvPr/>
        </p:nvSpPr>
        <p:spPr>
          <a:xfrm>
            <a:off x="7511143" y="1458650"/>
            <a:ext cx="1580605" cy="1200329"/>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Parameters:</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U</a:t>
            </a:r>
            <a:r>
              <a:rPr lang="en-GB" baseline="30000"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 2.0</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 = 0.6</a:t>
            </a:r>
          </a:p>
          <a:p>
            <a:pPr>
              <a:buFont typeface="Arial" pitchFamily="34" charset="0"/>
              <a:buChar char="•"/>
            </a:pPr>
            <a:r>
              <a:rPr lang="en-GB"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α</a:t>
            </a:r>
            <a:r>
              <a:rPr lang="el-GR" i="1"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1 deg</a:t>
            </a:r>
          </a:p>
        </p:txBody>
      </p:sp>
      <p:sp>
        <p:nvSpPr>
          <p:cNvPr id="7" name="Text Box 4"/>
          <p:cNvSpPr/>
          <p:nvPr/>
        </p:nvSpPr>
        <p:spPr>
          <a:xfrm>
            <a:off x="107504" y="108000"/>
            <a:ext cx="446449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Full/Reduced order model </a:t>
            </a:r>
            <a:r>
              <a:rPr lang="en-GB" sz="2000" dirty="0" smtClean="0">
                <a:solidFill>
                  <a:srgbClr val="000000"/>
                </a:solidFill>
                <a:latin typeface="Times New Roman" pitchFamily="18"/>
                <a:ea typeface="Microsoft YaHei" pitchFamily="2"/>
                <a:cs typeface="Mangal" pitchFamily="2"/>
              </a:rPr>
              <a:t>free response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OM_plunge_color1.png"/>
          <p:cNvPicPr>
            <a:picLocks noChangeAspect="1"/>
          </p:cNvPicPr>
          <p:nvPr/>
        </p:nvPicPr>
        <p:blipFill>
          <a:blip r:embed="rId3" cstate="print"/>
          <a:stretch>
            <a:fillRect/>
          </a:stretch>
        </p:blipFill>
        <p:spPr>
          <a:xfrm>
            <a:off x="766762" y="80962"/>
            <a:ext cx="7610475" cy="6696075"/>
          </a:xfrm>
          <a:prstGeom prst="rect">
            <a:avLst/>
          </a:prstGeom>
        </p:spPr>
      </p:pic>
      <p:sp>
        <p:nvSpPr>
          <p:cNvPr id="7" name="Text Box 4"/>
          <p:cNvSpPr/>
          <p:nvPr/>
        </p:nvSpPr>
        <p:spPr>
          <a:xfrm>
            <a:off x="107504" y="108000"/>
            <a:ext cx="4464496" cy="477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Full order model </a:t>
            </a:r>
            <a:r>
              <a:rPr lang="en-GB" sz="2000" dirty="0" smtClean="0">
                <a:solidFill>
                  <a:srgbClr val="000000"/>
                </a:solidFill>
                <a:latin typeface="Times New Roman" pitchFamily="18"/>
                <a:ea typeface="Microsoft YaHei" pitchFamily="2"/>
                <a:cs typeface="Mangal" pitchFamily="2"/>
              </a:rPr>
              <a:t>free response</a:t>
            </a:r>
          </a:p>
        </p:txBody>
      </p:sp>
      <p:sp>
        <p:nvSpPr>
          <p:cNvPr id="8" name="TextBox 7"/>
          <p:cNvSpPr txBox="1"/>
          <p:nvPr/>
        </p:nvSpPr>
        <p:spPr>
          <a:xfrm>
            <a:off x="7524328" y="1458650"/>
            <a:ext cx="1567420" cy="1754326"/>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Parameter:</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α</a:t>
            </a:r>
            <a:r>
              <a:rPr lang="en-GB"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15 deg</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U</a:t>
            </a:r>
            <a:r>
              <a:rPr lang="en-GB" baseline="30000"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 2.0</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 = 0.3</a:t>
            </a:r>
          </a:p>
          <a:p>
            <a:r>
              <a:rPr lang="en-GB" dirty="0" smtClean="0"/>
              <a:t>Nonlinear:</a:t>
            </a:r>
          </a:p>
          <a:p>
            <a:pPr>
              <a:buFont typeface="Arial" pitchFamily="34" charset="0"/>
              <a:buChar char="•"/>
            </a:pPr>
            <a:r>
              <a:rPr lang="en-GB" dirty="0" smtClean="0"/>
              <a:t> </a:t>
            </a:r>
            <a:r>
              <a:rPr lang="el-GR" dirty="0" smtClean="0"/>
              <a:t>β</a:t>
            </a:r>
            <a:r>
              <a:rPr lang="el-GR" i="1" baseline="-25000" dirty="0" smtClean="0"/>
              <a:t>ξ</a:t>
            </a:r>
            <a:r>
              <a:rPr lang="en-GB" i="1" baseline="-25000" dirty="0" smtClean="0"/>
              <a:t>3</a:t>
            </a:r>
            <a:r>
              <a:rPr lang="en-GB" i="1" dirty="0" smtClean="0"/>
              <a:t> = </a:t>
            </a:r>
            <a:r>
              <a:rPr lang="en-GB" dirty="0" smtClean="0"/>
              <a:t>10</a:t>
            </a:r>
          </a:p>
        </p:txBody>
      </p:sp>
      <p:pic>
        <p:nvPicPr>
          <p:cNvPr id="6" name="Picture 5" descr="PPafoil_LinNln.gif"/>
          <p:cNvPicPr>
            <a:picLocks noChangeAspect="1"/>
          </p:cNvPicPr>
          <p:nvPr/>
        </p:nvPicPr>
        <p:blipFill>
          <a:blip r:embed="rId4" cstate="print"/>
          <a:stretch>
            <a:fillRect/>
          </a:stretch>
        </p:blipFill>
        <p:spPr>
          <a:xfrm>
            <a:off x="5868144" y="4279659"/>
            <a:ext cx="3160086" cy="2434324"/>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_plunge_color2.png"/>
          <p:cNvPicPr>
            <a:picLocks noChangeAspect="1"/>
          </p:cNvPicPr>
          <p:nvPr/>
        </p:nvPicPr>
        <p:blipFill>
          <a:blip r:embed="rId3" cstate="print"/>
          <a:stretch>
            <a:fillRect/>
          </a:stretch>
        </p:blipFill>
        <p:spPr>
          <a:xfrm>
            <a:off x="766762" y="80962"/>
            <a:ext cx="7610475" cy="6696075"/>
          </a:xfrm>
          <a:prstGeom prst="rect">
            <a:avLst/>
          </a:prstGeom>
        </p:spPr>
      </p:pic>
      <p:sp>
        <p:nvSpPr>
          <p:cNvPr id="5" name="TextBox 4"/>
          <p:cNvSpPr txBox="1"/>
          <p:nvPr/>
        </p:nvSpPr>
        <p:spPr>
          <a:xfrm>
            <a:off x="4427984" y="5157192"/>
            <a:ext cx="3384376" cy="646331"/>
          </a:xfrm>
          <a:prstGeom prst="rect">
            <a:avLst/>
          </a:prstGeom>
          <a:noFill/>
        </p:spPr>
        <p:txBody>
          <a:bodyPr wrap="square" rtlCol="0">
            <a:spAutoFit/>
          </a:bodyPr>
          <a:lstStyle/>
          <a:p>
            <a:r>
              <a:rPr lang="en-GB" dirty="0" smtClean="0">
                <a:solidFill>
                  <a:srgbClr val="FF0000"/>
                </a:solidFill>
                <a:latin typeface="Times New Roman" pitchFamily="18" charset="0"/>
                <a:cs typeface="Times New Roman" pitchFamily="18" charset="0"/>
              </a:rPr>
              <a:t>Full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&gt; </a:t>
            </a:r>
            <a:r>
              <a:rPr lang="en-GB" b="1" dirty="0" smtClean="0">
                <a:solidFill>
                  <a:srgbClr val="FF0000"/>
                </a:solidFill>
                <a:latin typeface="Times New Roman" pitchFamily="18" charset="0"/>
                <a:cs typeface="Times New Roman" pitchFamily="18" charset="0"/>
              </a:rPr>
              <a:t>32,000</a:t>
            </a:r>
          </a:p>
          <a:p>
            <a:r>
              <a:rPr lang="en-GB" dirty="0" smtClean="0">
                <a:solidFill>
                  <a:srgbClr val="FF0000"/>
                </a:solidFill>
                <a:latin typeface="Times New Roman" pitchFamily="18" charset="0"/>
                <a:cs typeface="Times New Roman" pitchFamily="18" charset="0"/>
              </a:rPr>
              <a:t>Reduced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 </a:t>
            </a:r>
            <a:r>
              <a:rPr lang="en-GB" b="1" dirty="0" smtClean="0">
                <a:solidFill>
                  <a:srgbClr val="FF0000"/>
                </a:solidFill>
                <a:latin typeface="Times New Roman" pitchFamily="18" charset="0"/>
                <a:cs typeface="Times New Roman" pitchFamily="18" charset="0"/>
              </a:rPr>
              <a:t>2</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b="13043"/>
          <a:stretch>
            <a:fillRect/>
          </a:stretch>
        </p:blipFill>
        <p:spPr bwMode="auto">
          <a:xfrm>
            <a:off x="35496" y="5229200"/>
            <a:ext cx="3277865" cy="1553784"/>
          </a:xfrm>
          <a:prstGeom prst="rect">
            <a:avLst/>
          </a:prstGeom>
          <a:noFill/>
          <a:ln w="9525">
            <a:noFill/>
            <a:miter lim="800000"/>
            <a:headEnd/>
            <a:tailEnd/>
          </a:ln>
        </p:spPr>
      </p:pic>
      <p:sp>
        <p:nvSpPr>
          <p:cNvPr id="2" name="Text Box 4"/>
          <p:cNvSpPr/>
          <p:nvPr/>
        </p:nvSpPr>
        <p:spPr>
          <a:xfrm>
            <a:off x="241920" y="8280"/>
            <a:ext cx="8610840" cy="53513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Motivation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sym typeface="Wingdings" pitchFamily="2" charset="2"/>
              </a:rPr>
              <a:t>Physics-based simulation </a:t>
            </a:r>
            <a:r>
              <a:rPr lang="en-GB" sz="2000" dirty="0" smtClean="0">
                <a:solidFill>
                  <a:srgbClr val="000000"/>
                </a:solidFill>
                <a:latin typeface="Times New Roman" pitchFamily="18"/>
                <a:ea typeface="Microsoft YaHei" pitchFamily="2"/>
                <a:cs typeface="Mangal" pitchFamily="2"/>
                <a:sym typeface="Wingdings" pitchFamily="2" charset="2"/>
              </a:rPr>
              <a:t>of very flexible aircraft gust interaction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large amplitude/low frequency modes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coupled rigid body/structural dynamics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nonlinearities from structure/fluid (&amp; control)</a:t>
            </a: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Nonlinear </a:t>
            </a:r>
            <a:r>
              <a:rPr lang="en-GB" sz="2000" b="1" dirty="0" smtClean="0">
                <a:latin typeface="Times New Roman" pitchFamily="18"/>
                <a:ea typeface="Microsoft YaHei" pitchFamily="2"/>
                <a:cs typeface="Mangal" pitchFamily="2"/>
                <a:sym typeface="Wingdings" pitchFamily="2" charset="2"/>
              </a:rPr>
              <a:t>model reduction</a:t>
            </a:r>
            <a:r>
              <a:rPr lang="en-GB" sz="2000" dirty="0" smtClean="0">
                <a:latin typeface="Times New Roman" pitchFamily="18"/>
                <a:ea typeface="Microsoft YaHei" pitchFamily="2"/>
                <a:cs typeface="Mangal" pitchFamily="2"/>
                <a:sym typeface="Wingdings" pitchFamily="2" charset="2"/>
              </a:rPr>
              <a:t> for control design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system identification methods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manipulation of full order residual</a:t>
            </a: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latin typeface="Times New Roman" pitchFamily="18"/>
                <a:ea typeface="Microsoft YaHei" pitchFamily="2"/>
                <a:cs typeface="Mangal" pitchFamily="2"/>
                <a:sym typeface="Wingdings" pitchFamily="2" charset="2"/>
              </a:rPr>
              <a:t>Control design</a:t>
            </a:r>
            <a:r>
              <a:rPr lang="en-GB" sz="2000" dirty="0" smtClean="0">
                <a:latin typeface="Times New Roman" pitchFamily="18"/>
                <a:ea typeface="Microsoft YaHei" pitchFamily="2"/>
                <a:cs typeface="Mangal" pitchFamily="2"/>
                <a:sym typeface="Wingdings" pitchFamily="2" charset="2"/>
              </a:rPr>
              <a:t> for FCS of flexible aircraft</a:t>
            </a:r>
          </a:p>
        </p:txBody>
      </p:sp>
      <p:pic>
        <p:nvPicPr>
          <p:cNvPr id="5" name="Picture 13"/>
          <p:cNvPicPr>
            <a:picLocks noChangeAspect="1" noChangeArrowheads="1"/>
          </p:cNvPicPr>
          <p:nvPr/>
        </p:nvPicPr>
        <p:blipFill>
          <a:blip r:embed="rId4" cstate="print"/>
          <a:srcRect t="11554" b="6129"/>
          <a:stretch>
            <a:fillRect/>
          </a:stretch>
        </p:blipFill>
        <p:spPr bwMode="auto">
          <a:xfrm>
            <a:off x="5724129" y="4745623"/>
            <a:ext cx="3419872" cy="2112377"/>
          </a:xfrm>
          <a:prstGeom prst="rect">
            <a:avLst/>
          </a:prstGeom>
          <a:noFill/>
          <a:ln w="9525">
            <a:noFill/>
            <a:round/>
            <a:headEnd/>
            <a:tailEnd/>
          </a:ln>
        </p:spPr>
      </p:pic>
      <p:pic>
        <p:nvPicPr>
          <p:cNvPr id="6" name="Picture 5" descr="SurfMapping_mode4_aug.png"/>
          <p:cNvPicPr>
            <a:picLocks noChangeAspect="1"/>
          </p:cNvPicPr>
          <p:nvPr/>
        </p:nvPicPr>
        <p:blipFill>
          <a:blip r:embed="rId5" cstate="print"/>
          <a:srcRect t="20791" b="9090"/>
          <a:stretch>
            <a:fillRect/>
          </a:stretch>
        </p:blipFill>
        <p:spPr>
          <a:xfrm>
            <a:off x="5148064" y="1844823"/>
            <a:ext cx="3888432" cy="240039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tch_cfd_MatOnly.png"/>
          <p:cNvPicPr>
            <a:picLocks noChangeAspect="1"/>
          </p:cNvPicPr>
          <p:nvPr/>
        </p:nvPicPr>
        <p:blipFill>
          <a:blip r:embed="rId3" cstate="print"/>
          <a:stretch>
            <a:fillRect/>
          </a:stretch>
        </p:blipFill>
        <p:spPr>
          <a:xfrm>
            <a:off x="766762" y="80962"/>
            <a:ext cx="7610475" cy="6696075"/>
          </a:xfrm>
          <a:prstGeom prst="rect">
            <a:avLst/>
          </a:prstGeom>
        </p:spPr>
      </p:pic>
      <p:sp>
        <p:nvSpPr>
          <p:cNvPr id="7" name="Text Box 4"/>
          <p:cNvSpPr/>
          <p:nvPr/>
        </p:nvSpPr>
        <p:spPr>
          <a:xfrm>
            <a:off x="107504" y="108000"/>
            <a:ext cx="4464496" cy="5254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Full/Reduced order model </a:t>
            </a:r>
            <a:r>
              <a:rPr lang="en-GB" sz="2000" dirty="0" smtClean="0">
                <a:solidFill>
                  <a:srgbClr val="000000"/>
                </a:solidFill>
                <a:latin typeface="Times New Roman" pitchFamily="18"/>
                <a:ea typeface="Microsoft YaHei" pitchFamily="2"/>
                <a:cs typeface="Mangal" pitchFamily="2"/>
              </a:rPr>
              <a:t>gust response</a:t>
            </a:r>
          </a:p>
        </p:txBody>
      </p:sp>
      <p:sp>
        <p:nvSpPr>
          <p:cNvPr id="11" name="TextBox 10"/>
          <p:cNvSpPr txBox="1"/>
          <p:nvPr/>
        </p:nvSpPr>
        <p:spPr>
          <a:xfrm>
            <a:off x="7511143" y="1458650"/>
            <a:ext cx="1580605" cy="1200329"/>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Gust </a:t>
            </a:r>
            <a:r>
              <a:rPr lang="en-GB" dirty="0" err="1" smtClean="0">
                <a:latin typeface="Times New Roman" pitchFamily="18" charset="0"/>
                <a:cs typeface="Times New Roman" pitchFamily="18" charset="0"/>
              </a:rPr>
              <a:t>param</a:t>
            </a:r>
            <a:r>
              <a:rPr lang="en-GB" dirty="0" smtClean="0">
                <a:latin typeface="Times New Roman" pitchFamily="18" charset="0"/>
                <a:cs typeface="Times New Roman" pitchFamily="18" charset="0"/>
              </a:rPr>
              <a:t>:</a:t>
            </a:r>
          </a:p>
          <a:p>
            <a:pPr>
              <a:buFont typeface="Arial" pitchFamily="34" charset="0"/>
              <a:buChar char="•"/>
            </a:pPr>
            <a:r>
              <a:rPr lang="en-GB" dirty="0" smtClean="0">
                <a:latin typeface="Times New Roman" pitchFamily="18" charset="0"/>
                <a:cs typeface="Times New Roman" pitchFamily="18" charset="0"/>
              </a:rPr>
              <a:t> “1-cos”</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h</a:t>
            </a:r>
            <a:r>
              <a:rPr lang="en-GB" baseline="-25000" dirty="0" smtClean="0">
                <a:latin typeface="Times New Roman" pitchFamily="18" charset="0"/>
                <a:cs typeface="Times New Roman" pitchFamily="18" charset="0"/>
              </a:rPr>
              <a:t>g</a:t>
            </a:r>
            <a:r>
              <a:rPr lang="en-GB" dirty="0" smtClean="0">
                <a:latin typeface="Times New Roman" pitchFamily="18" charset="0"/>
                <a:cs typeface="Times New Roman" pitchFamily="18" charset="0"/>
              </a:rPr>
              <a:t> = 12.5</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w</a:t>
            </a:r>
            <a:r>
              <a:rPr lang="en-GB"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0.01</a:t>
            </a:r>
          </a:p>
        </p:txBody>
      </p:sp>
      <p:sp>
        <p:nvSpPr>
          <p:cNvPr id="13" name="TextBox 12"/>
          <p:cNvSpPr txBox="1"/>
          <p:nvPr/>
        </p:nvSpPr>
        <p:spPr>
          <a:xfrm>
            <a:off x="4427984" y="5157192"/>
            <a:ext cx="3384376" cy="646331"/>
          </a:xfrm>
          <a:prstGeom prst="rect">
            <a:avLst/>
          </a:prstGeom>
          <a:noFill/>
        </p:spPr>
        <p:txBody>
          <a:bodyPr wrap="square" rtlCol="0">
            <a:spAutoFit/>
          </a:bodyPr>
          <a:lstStyle/>
          <a:p>
            <a:r>
              <a:rPr lang="en-GB" dirty="0" smtClean="0">
                <a:solidFill>
                  <a:srgbClr val="FF0000"/>
                </a:solidFill>
                <a:latin typeface="Times New Roman" pitchFamily="18" charset="0"/>
                <a:cs typeface="Times New Roman" pitchFamily="18" charset="0"/>
              </a:rPr>
              <a:t>Full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&gt; </a:t>
            </a:r>
            <a:r>
              <a:rPr lang="en-GB" b="1" dirty="0" smtClean="0">
                <a:solidFill>
                  <a:srgbClr val="FF0000"/>
                </a:solidFill>
                <a:latin typeface="Times New Roman" pitchFamily="18" charset="0"/>
                <a:cs typeface="Times New Roman" pitchFamily="18" charset="0"/>
              </a:rPr>
              <a:t>32,000</a:t>
            </a:r>
          </a:p>
          <a:p>
            <a:r>
              <a:rPr lang="en-GB" dirty="0" smtClean="0">
                <a:solidFill>
                  <a:srgbClr val="FF0000"/>
                </a:solidFill>
                <a:latin typeface="Times New Roman" pitchFamily="18" charset="0"/>
                <a:cs typeface="Times New Roman" pitchFamily="18" charset="0"/>
              </a:rPr>
              <a:t>Reduced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 </a:t>
            </a:r>
            <a:r>
              <a:rPr lang="en-GB" b="1" dirty="0" smtClean="0">
                <a:solidFill>
                  <a:srgbClr val="FF0000"/>
                </a:solidFill>
                <a:latin typeface="Times New Roman" pitchFamily="18" charset="0"/>
                <a:cs typeface="Times New Roman" pitchFamily="18" charset="0"/>
              </a:rPr>
              <a:t>2</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tch_cfd_MatOnly.png"/>
          <p:cNvPicPr>
            <a:picLocks noChangeAspect="1"/>
          </p:cNvPicPr>
          <p:nvPr/>
        </p:nvPicPr>
        <p:blipFill>
          <a:blip r:embed="rId3" cstate="print"/>
          <a:stretch>
            <a:fillRect/>
          </a:stretch>
        </p:blipFill>
        <p:spPr>
          <a:xfrm>
            <a:off x="766762" y="80962"/>
            <a:ext cx="7610475" cy="6696075"/>
          </a:xfrm>
          <a:prstGeom prst="rect">
            <a:avLst/>
          </a:prstGeom>
        </p:spPr>
      </p:pic>
      <p:sp>
        <p:nvSpPr>
          <p:cNvPr id="7" name="Text Box 4"/>
          <p:cNvSpPr/>
          <p:nvPr/>
        </p:nvSpPr>
        <p:spPr>
          <a:xfrm>
            <a:off x="107504" y="108000"/>
            <a:ext cx="4464496" cy="5254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i="1" dirty="0" smtClean="0">
                <a:solidFill>
                  <a:srgbClr val="000000"/>
                </a:solidFill>
                <a:latin typeface="Times New Roman" pitchFamily="18"/>
                <a:ea typeface="Microsoft YaHei" pitchFamily="2"/>
                <a:cs typeface="Mangal" pitchFamily="2"/>
              </a:rPr>
              <a:t>Full/Reduced order model </a:t>
            </a:r>
            <a:r>
              <a:rPr lang="en-GB" sz="2000" dirty="0" smtClean="0">
                <a:solidFill>
                  <a:srgbClr val="000000"/>
                </a:solidFill>
                <a:latin typeface="Times New Roman" pitchFamily="18"/>
                <a:ea typeface="Microsoft YaHei" pitchFamily="2"/>
                <a:cs typeface="Mangal" pitchFamily="2"/>
              </a:rPr>
              <a:t>gust response</a:t>
            </a:r>
          </a:p>
        </p:txBody>
      </p:sp>
      <p:sp>
        <p:nvSpPr>
          <p:cNvPr id="11" name="TextBox 10"/>
          <p:cNvSpPr txBox="1"/>
          <p:nvPr/>
        </p:nvSpPr>
        <p:spPr>
          <a:xfrm>
            <a:off x="7511143" y="1458650"/>
            <a:ext cx="1580605" cy="1200329"/>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Gust </a:t>
            </a:r>
            <a:r>
              <a:rPr lang="en-GB" dirty="0" err="1" smtClean="0">
                <a:latin typeface="Times New Roman" pitchFamily="18" charset="0"/>
                <a:cs typeface="Times New Roman" pitchFamily="18" charset="0"/>
              </a:rPr>
              <a:t>param</a:t>
            </a:r>
            <a:r>
              <a:rPr lang="en-GB" dirty="0" smtClean="0">
                <a:latin typeface="Times New Roman" pitchFamily="18" charset="0"/>
                <a:cs typeface="Times New Roman" pitchFamily="18" charset="0"/>
              </a:rPr>
              <a:t>:</a:t>
            </a:r>
          </a:p>
          <a:p>
            <a:pPr>
              <a:buFont typeface="Arial" pitchFamily="34" charset="0"/>
              <a:buChar char="•"/>
            </a:pPr>
            <a:r>
              <a:rPr lang="en-GB" dirty="0" smtClean="0">
                <a:latin typeface="Times New Roman" pitchFamily="18" charset="0"/>
                <a:cs typeface="Times New Roman" pitchFamily="18" charset="0"/>
              </a:rPr>
              <a:t> “1-cos”</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h</a:t>
            </a:r>
            <a:r>
              <a:rPr lang="en-GB" baseline="-25000" dirty="0" smtClean="0">
                <a:latin typeface="Times New Roman" pitchFamily="18" charset="0"/>
                <a:cs typeface="Times New Roman" pitchFamily="18" charset="0"/>
              </a:rPr>
              <a:t>g</a:t>
            </a:r>
            <a:r>
              <a:rPr lang="en-GB" dirty="0" smtClean="0">
                <a:latin typeface="Times New Roman" pitchFamily="18" charset="0"/>
                <a:cs typeface="Times New Roman" pitchFamily="18" charset="0"/>
              </a:rPr>
              <a:t> = 12.5</a:t>
            </a:r>
          </a:p>
          <a:p>
            <a:pPr>
              <a:buFont typeface="Arial" pitchFamily="34" charset="0"/>
              <a:buChar char="•"/>
            </a:pP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w</a:t>
            </a:r>
            <a:r>
              <a:rPr lang="en-GB" baseline="-25000" dirty="0" smtClean="0">
                <a:latin typeface="Times New Roman" pitchFamily="18" charset="0"/>
                <a:cs typeface="Times New Roman" pitchFamily="18" charset="0"/>
              </a:rPr>
              <a:t>0</a:t>
            </a:r>
            <a:r>
              <a:rPr lang="en-GB" dirty="0" smtClean="0">
                <a:latin typeface="Times New Roman" pitchFamily="18" charset="0"/>
                <a:cs typeface="Times New Roman" pitchFamily="18" charset="0"/>
              </a:rPr>
              <a:t> = 0.01</a:t>
            </a:r>
          </a:p>
        </p:txBody>
      </p:sp>
      <p:sp>
        <p:nvSpPr>
          <p:cNvPr id="13" name="TextBox 12"/>
          <p:cNvSpPr txBox="1"/>
          <p:nvPr/>
        </p:nvSpPr>
        <p:spPr>
          <a:xfrm>
            <a:off x="4427984" y="5157192"/>
            <a:ext cx="3384376" cy="646331"/>
          </a:xfrm>
          <a:prstGeom prst="rect">
            <a:avLst/>
          </a:prstGeom>
          <a:noFill/>
        </p:spPr>
        <p:txBody>
          <a:bodyPr wrap="square" rtlCol="0">
            <a:spAutoFit/>
          </a:bodyPr>
          <a:lstStyle/>
          <a:p>
            <a:r>
              <a:rPr lang="en-GB" dirty="0" smtClean="0">
                <a:solidFill>
                  <a:srgbClr val="FF0000"/>
                </a:solidFill>
                <a:latin typeface="Times New Roman" pitchFamily="18" charset="0"/>
                <a:cs typeface="Times New Roman" pitchFamily="18" charset="0"/>
              </a:rPr>
              <a:t>Full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&gt; </a:t>
            </a:r>
            <a:r>
              <a:rPr lang="en-GB" b="1" dirty="0" smtClean="0">
                <a:solidFill>
                  <a:srgbClr val="FF0000"/>
                </a:solidFill>
                <a:latin typeface="Times New Roman" pitchFamily="18" charset="0"/>
                <a:cs typeface="Times New Roman" pitchFamily="18" charset="0"/>
              </a:rPr>
              <a:t>32,000</a:t>
            </a:r>
          </a:p>
          <a:p>
            <a:r>
              <a:rPr lang="en-GB" dirty="0" smtClean="0">
                <a:solidFill>
                  <a:srgbClr val="FF0000"/>
                </a:solidFill>
                <a:latin typeface="Times New Roman" pitchFamily="18" charset="0"/>
                <a:cs typeface="Times New Roman" pitchFamily="18" charset="0"/>
              </a:rPr>
              <a:t>Reduced model </a:t>
            </a:r>
            <a:r>
              <a:rPr lang="en-GB" dirty="0" err="1" smtClean="0">
                <a:solidFill>
                  <a:srgbClr val="FF0000"/>
                </a:solidFill>
                <a:latin typeface="Times New Roman" pitchFamily="18" charset="0"/>
                <a:cs typeface="Times New Roman" pitchFamily="18" charset="0"/>
              </a:rPr>
              <a:t>dofs</a:t>
            </a:r>
            <a:r>
              <a:rPr lang="en-GB" dirty="0" smtClean="0">
                <a:solidFill>
                  <a:srgbClr val="FF0000"/>
                </a:solidFill>
                <a:latin typeface="Times New Roman" pitchFamily="18" charset="0"/>
                <a:cs typeface="Times New Roman" pitchFamily="18" charset="0"/>
              </a:rPr>
              <a:t> = </a:t>
            </a:r>
            <a:r>
              <a:rPr lang="en-GB" b="1" dirty="0" smtClean="0">
                <a:solidFill>
                  <a:srgbClr val="FF0000"/>
                </a:solidFill>
                <a:latin typeface="Times New Roman" pitchFamily="18" charset="0"/>
                <a:cs typeface="Times New Roman" pitchFamily="18" charset="0"/>
              </a:rPr>
              <a:t>2</a:t>
            </a:r>
          </a:p>
        </p:txBody>
      </p:sp>
      <p:sp>
        <p:nvSpPr>
          <p:cNvPr id="6" name="TextBox 5"/>
          <p:cNvSpPr txBox="1"/>
          <p:nvPr/>
        </p:nvSpPr>
        <p:spPr>
          <a:xfrm>
            <a:off x="827584" y="2852936"/>
            <a:ext cx="5112568" cy="1015663"/>
          </a:xfrm>
          <a:prstGeom prst="rect">
            <a:avLst/>
          </a:prstGeom>
          <a:solidFill>
            <a:schemeClr val="bg1"/>
          </a:solidFill>
          <a:ln>
            <a:solidFill>
              <a:srgbClr val="FF0000"/>
            </a:solidFill>
          </a:ln>
        </p:spPr>
        <p:txBody>
          <a:bodyPr wrap="square" rtlCol="0">
            <a:spAutoFit/>
          </a:bodyPr>
          <a:lstStyle/>
          <a:p>
            <a:r>
              <a:rPr lang="en-GB" sz="2000" dirty="0" smtClean="0">
                <a:latin typeface="Times New Roman" pitchFamily="18" charset="0"/>
                <a:cs typeface="Times New Roman" pitchFamily="18" charset="0"/>
              </a:rPr>
              <a:t>Linear method implemented in TAU DLR code</a:t>
            </a:r>
          </a:p>
          <a:p>
            <a:r>
              <a:rPr lang="en-GB" sz="2000" dirty="0" smtClean="0">
                <a:latin typeface="Times New Roman" pitchFamily="18" charset="0"/>
                <a:cs typeface="Times New Roman" pitchFamily="18" charset="0"/>
              </a:rPr>
              <a:t>Gust loads prediction</a:t>
            </a:r>
          </a:p>
          <a:p>
            <a:r>
              <a:rPr lang="en-GB" sz="2000" dirty="0" smtClean="0">
                <a:solidFill>
                  <a:srgbClr val="FF0000"/>
                </a:solidFill>
                <a:latin typeface="Times New Roman" pitchFamily="18"/>
                <a:ea typeface="Microsoft YaHei" pitchFamily="2"/>
                <a:cs typeface="Mangal" pitchFamily="2"/>
                <a:sym typeface="Wingdings" pitchFamily="2" charset="2"/>
              </a:rPr>
              <a:t> </a:t>
            </a:r>
            <a:r>
              <a:rPr lang="en-GB" sz="2000" dirty="0" smtClean="0">
                <a:latin typeface="Times New Roman" pitchFamily="18"/>
                <a:ea typeface="Microsoft YaHei" pitchFamily="2"/>
                <a:cs typeface="Mangal" pitchFamily="2"/>
                <a:sym typeface="Wingdings" pitchFamily="2" charset="2"/>
              </a:rPr>
              <a:t>S. Timme at 15.30 today (Stream B)</a:t>
            </a:r>
            <a:endParaRPr lang="en-GB" sz="20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eam.png"/>
          <p:cNvPicPr>
            <a:picLocks noChangeAspect="1"/>
          </p:cNvPicPr>
          <p:nvPr/>
        </p:nvPicPr>
        <p:blipFill>
          <a:blip r:embed="rId2" cstate="print"/>
          <a:srcRect t="20834"/>
          <a:stretch>
            <a:fillRect/>
          </a:stretch>
        </p:blipFill>
        <p:spPr>
          <a:xfrm>
            <a:off x="971600" y="1268760"/>
            <a:ext cx="7200800" cy="5018666"/>
          </a:xfrm>
          <a:prstGeom prst="rect">
            <a:avLst/>
          </a:prstGeom>
        </p:spPr>
      </p:pic>
      <p:sp>
        <p:nvSpPr>
          <p:cNvPr id="6" name="Text Box 4"/>
          <p:cNvSpPr/>
          <p:nvPr/>
        </p:nvSpPr>
        <p:spPr>
          <a:xfrm>
            <a:off x="241920" y="8280"/>
            <a:ext cx="8610840" cy="58253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Fluid-Structure Interface</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Interfacing CFD </a:t>
            </a:r>
            <a:r>
              <a:rPr lang="en-GB" sz="2000" smtClean="0">
                <a:solidFill>
                  <a:srgbClr val="000000"/>
                </a:solidFill>
                <a:latin typeface="Times New Roman" pitchFamily="18"/>
                <a:ea typeface="Microsoft YaHei" pitchFamily="2"/>
                <a:cs typeface="Mangal" pitchFamily="2"/>
              </a:rPr>
              <a:t>with CSD</a:t>
            </a:r>
            <a:endParaRPr lang="en-GB" sz="2000" dirty="0" smtClean="0">
              <a:solidFill>
                <a:srgbClr val="000000"/>
              </a:solidFill>
              <a:latin typeface="Times New Roman" pitchFamily="18"/>
              <a:ea typeface="Microsoft YaHei" pitchFamily="2"/>
              <a:cs typeface="Mangal" pitchFamily="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incompatible topology</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0" u="none" strike="noStrike" baseline="0" dirty="0" smtClean="0">
                <a:ln>
                  <a:noFill/>
                </a:ln>
                <a:solidFill>
                  <a:srgbClr val="000000"/>
                </a:solidFill>
                <a:latin typeface="Times New Roman" pitchFamily="18"/>
                <a:ea typeface="Microsoft YaHei" pitchFamily="2"/>
                <a:cs typeface="Mangal" pitchFamily="2"/>
              </a:rPr>
              <a:t> transfer</a:t>
            </a:r>
            <a:r>
              <a:rPr lang="en-GB" sz="2000" b="0" i="0" u="none" strike="noStrike" dirty="0" smtClean="0">
                <a:ln>
                  <a:noFill/>
                </a:ln>
                <a:solidFill>
                  <a:srgbClr val="000000"/>
                </a:solidFill>
                <a:latin typeface="Times New Roman" pitchFamily="18"/>
                <a:ea typeface="Microsoft YaHei" pitchFamily="2"/>
                <a:cs typeface="Mangal" pitchFamily="2"/>
              </a:rPr>
              <a:t> forces/displacements between domains</a:t>
            </a:r>
            <a:endParaRPr lang="en-GB" sz="1000" b="0" i="0" u="none" strike="noStrike"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aseline="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0" u="none" strike="noStrike" dirty="0" smtClean="0">
                <a:ln>
                  <a:noFill/>
                </a:ln>
                <a:solidFill>
                  <a:srgbClr val="000000"/>
                </a:solidFill>
                <a:latin typeface="Times New Roman" pitchFamily="18"/>
                <a:ea typeface="Microsoft YaHei" pitchFamily="2"/>
                <a:cs typeface="Mangal" pitchFamily="2"/>
              </a:rPr>
              <a:t>Moving Least Square method</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aseline="0" dirty="0" smtClean="0">
                <a:solidFill>
                  <a:srgbClr val="000000"/>
                </a:solidFill>
                <a:latin typeface="Times New Roman" pitchFamily="18"/>
                <a:ea typeface="Microsoft YaHei" pitchFamily="2"/>
                <a:cs typeface="Mangal" pitchFamily="2"/>
              </a:rPr>
              <a:t> mesh-free, conservative, linear, ...</a:t>
            </a:r>
            <a:endParaRPr lang="en-GB" sz="2000" b="0" i="0" u="none" strike="noStrike" baseline="0" dirty="0" smtClean="0">
              <a:ln>
                <a:noFill/>
              </a:ln>
              <a:solidFill>
                <a:srgbClr val="000000"/>
              </a:solidFill>
              <a:latin typeface="Times New Roman" pitchFamily="18"/>
              <a:ea typeface="Microsoft YaHei" pitchFamily="2"/>
              <a:cs typeface="Mangal" pitchFamily="2"/>
            </a:endParaRPr>
          </a:p>
        </p:txBody>
      </p:sp>
      <p:sp>
        <p:nvSpPr>
          <p:cNvPr id="4"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err="1" smtClean="0">
                <a:cs typeface="Times New Roman" pitchFamily="18" charset="0"/>
              </a:rPr>
              <a:t>Quaranta</a:t>
            </a:r>
            <a:r>
              <a:rPr lang="en-GB" dirty="0" smtClean="0">
                <a:cs typeface="Times New Roman" pitchFamily="18" charset="0"/>
              </a:rPr>
              <a:t> et al., “A Conservative Mesh-Free Approach for Fluid-Structure Interface Problems”, </a:t>
            </a:r>
            <a:r>
              <a:rPr lang="en-GB" b="1" dirty="0" smtClean="0">
                <a:cs typeface="Times New Roman" pitchFamily="18" charset="0"/>
              </a:rPr>
              <a:t>Coupled Problems</a:t>
            </a:r>
            <a:r>
              <a:rPr lang="en-GB" dirty="0" smtClean="0">
                <a:cs typeface="Times New Roman" pitchFamily="18" charset="0"/>
              </a:rPr>
              <a:t>, 2005</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TL_UAVMode7.gif"/>
          <p:cNvPicPr>
            <a:picLocks noChangeAspect="1"/>
          </p:cNvPicPr>
          <p:nvPr/>
        </p:nvPicPr>
        <p:blipFill>
          <a:blip r:embed="rId2" cstate="print"/>
          <a:stretch>
            <a:fillRect/>
          </a:stretch>
        </p:blipFill>
        <p:spPr>
          <a:xfrm>
            <a:off x="3635896" y="620688"/>
            <a:ext cx="5292080" cy="4704634"/>
          </a:xfrm>
          <a:prstGeom prst="rect">
            <a:avLst/>
          </a:prstGeom>
        </p:spPr>
      </p:pic>
      <p:pic>
        <p:nvPicPr>
          <p:cNvPr id="3" name="Picture 2" descr="OpenSourceFighterMode3.gif"/>
          <p:cNvPicPr>
            <a:picLocks noChangeAspect="1"/>
          </p:cNvPicPr>
          <p:nvPr/>
        </p:nvPicPr>
        <p:blipFill>
          <a:blip r:embed="rId3" cstate="print"/>
          <a:stretch>
            <a:fillRect/>
          </a:stretch>
        </p:blipFill>
        <p:spPr>
          <a:xfrm>
            <a:off x="0" y="2793514"/>
            <a:ext cx="4572000" cy="4064486"/>
          </a:xfrm>
          <a:prstGeom prst="rect">
            <a:avLst/>
          </a:prstGeom>
        </p:spPr>
      </p:pic>
      <p:sp>
        <p:nvSpPr>
          <p:cNvPr id="5" name="TextBox 12"/>
          <p:cNvSpPr txBox="1">
            <a:spLocks noChangeArrowheads="1"/>
          </p:cNvSpPr>
          <p:nvPr/>
        </p:nvSpPr>
        <p:spPr bwMode="auto">
          <a:xfrm>
            <a:off x="144016" y="6372036"/>
            <a:ext cx="8820472" cy="369332"/>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More at </a:t>
            </a:r>
            <a:r>
              <a:rPr lang="en-GB" u="sng" dirty="0" smtClean="0">
                <a:cs typeface="Times New Roman" pitchFamily="18" charset="0"/>
                <a:hlinkClick r:id="rId4"/>
              </a:rPr>
              <a:t>http://www.cfd4aircraft.com/research_flexflight_fsi.html</a:t>
            </a:r>
            <a:endParaRPr lang="en-GB" u="sng" dirty="0" smtClean="0">
              <a:cs typeface="Times New Roman" pitchFamily="18" charset="0"/>
            </a:endParaRPr>
          </a:p>
        </p:txBody>
      </p:sp>
      <p:sp>
        <p:nvSpPr>
          <p:cNvPr id="6" name="Text Box 4"/>
          <p:cNvSpPr/>
          <p:nvPr/>
        </p:nvSpPr>
        <p:spPr>
          <a:xfrm>
            <a:off x="241920" y="8280"/>
            <a:ext cx="8610840" cy="130099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Fluid-Structure Interface</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p:txBody>
      </p:sp>
      <p:sp>
        <p:nvSpPr>
          <p:cNvPr id="7" name="TextBox 6"/>
          <p:cNvSpPr txBox="1"/>
          <p:nvPr/>
        </p:nvSpPr>
        <p:spPr>
          <a:xfrm>
            <a:off x="107504" y="2361654"/>
            <a:ext cx="3384376" cy="923330"/>
          </a:xfrm>
          <a:prstGeom prst="rect">
            <a:avLst/>
          </a:prstGeom>
          <a:noFill/>
          <a:ln>
            <a:noFill/>
          </a:ln>
        </p:spPr>
        <p:txBody>
          <a:bodyPr wrap="square" rtlCol="0">
            <a:spAutoFit/>
          </a:bodyPr>
          <a:lstStyle/>
          <a:p>
            <a:r>
              <a:rPr lang="en-GB" dirty="0" smtClean="0">
                <a:latin typeface="Times New Roman" pitchFamily="18" charset="0"/>
                <a:cs typeface="Times New Roman" pitchFamily="18" charset="0"/>
              </a:rPr>
              <a:t>Open Source Fighter</a:t>
            </a:r>
          </a:p>
          <a:p>
            <a:r>
              <a:rPr lang="en-GB" dirty="0" err="1" smtClean="0">
                <a:latin typeface="Times New Roman" pitchFamily="18" charset="0"/>
                <a:cs typeface="Times New Roman" pitchFamily="18" charset="0"/>
              </a:rPr>
              <a:t>struct</a:t>
            </a:r>
            <a:r>
              <a:rPr lang="en-GB" dirty="0" smtClean="0">
                <a:latin typeface="Times New Roman" pitchFamily="18" charset="0"/>
                <a:cs typeface="Times New Roman" pitchFamily="18" charset="0"/>
              </a:rPr>
              <a:t> points: 429</a:t>
            </a:r>
          </a:p>
          <a:p>
            <a:r>
              <a:rPr lang="en-GB" dirty="0" smtClean="0">
                <a:latin typeface="Times New Roman" pitchFamily="18" charset="0"/>
                <a:cs typeface="Times New Roman" pitchFamily="18" charset="0"/>
              </a:rPr>
              <a:t>fluid points  : 32,208</a:t>
            </a:r>
            <a:endParaRPr lang="en-GB" dirty="0">
              <a:latin typeface="Times New Roman" pitchFamily="18" charset="0"/>
              <a:cs typeface="Times New Roman" pitchFamily="18" charset="0"/>
            </a:endParaRPr>
          </a:p>
        </p:txBody>
      </p:sp>
      <p:sp>
        <p:nvSpPr>
          <p:cNvPr id="8" name="TextBox 7"/>
          <p:cNvSpPr txBox="1"/>
          <p:nvPr/>
        </p:nvSpPr>
        <p:spPr>
          <a:xfrm>
            <a:off x="6660232" y="5013176"/>
            <a:ext cx="2376264" cy="923330"/>
          </a:xfrm>
          <a:prstGeom prst="rect">
            <a:avLst/>
          </a:prstGeom>
          <a:noFill/>
          <a:ln>
            <a:noFill/>
          </a:ln>
        </p:spPr>
        <p:txBody>
          <a:bodyPr wrap="square" rtlCol="0">
            <a:spAutoFit/>
          </a:bodyPr>
          <a:lstStyle/>
          <a:p>
            <a:r>
              <a:rPr lang="en-GB" dirty="0" smtClean="0">
                <a:latin typeface="Times New Roman" pitchFamily="18" charset="0"/>
                <a:cs typeface="Times New Roman" pitchFamily="18" charset="0"/>
              </a:rPr>
              <a:t>DSTL UAV</a:t>
            </a:r>
          </a:p>
          <a:p>
            <a:r>
              <a:rPr lang="en-GB" dirty="0" err="1" smtClean="0">
                <a:latin typeface="Times New Roman" pitchFamily="18" charset="0"/>
                <a:cs typeface="Times New Roman" pitchFamily="18" charset="0"/>
              </a:rPr>
              <a:t>struct</a:t>
            </a:r>
            <a:r>
              <a:rPr lang="en-GB" dirty="0" smtClean="0">
                <a:latin typeface="Times New Roman" pitchFamily="18" charset="0"/>
                <a:cs typeface="Times New Roman" pitchFamily="18" charset="0"/>
              </a:rPr>
              <a:t> points: 1336</a:t>
            </a:r>
          </a:p>
          <a:p>
            <a:r>
              <a:rPr lang="en-GB" dirty="0" smtClean="0">
                <a:latin typeface="Times New Roman" pitchFamily="18" charset="0"/>
                <a:cs typeface="Times New Roman" pitchFamily="18" charset="0"/>
              </a:rPr>
              <a:t>fluid points  : 8310</a:t>
            </a:r>
            <a:endParaRPr lang="en-GB"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rfMapping_mode4_aug.png"/>
          <p:cNvPicPr>
            <a:picLocks noChangeAspect="1"/>
          </p:cNvPicPr>
          <p:nvPr/>
        </p:nvPicPr>
        <p:blipFill>
          <a:blip r:embed="rId2" cstate="print"/>
          <a:srcRect t="20791" b="9090"/>
          <a:stretch>
            <a:fillRect/>
          </a:stretch>
        </p:blipFill>
        <p:spPr>
          <a:xfrm>
            <a:off x="5148064" y="4005064"/>
            <a:ext cx="3888432" cy="2400397"/>
          </a:xfrm>
          <a:prstGeom prst="rect">
            <a:avLst/>
          </a:prstGeom>
        </p:spPr>
      </p:pic>
      <p:pic>
        <p:nvPicPr>
          <p:cNvPr id="5" name="Picture 2"/>
          <p:cNvPicPr>
            <a:picLocks noChangeAspect="1" noChangeArrowheads="1"/>
          </p:cNvPicPr>
          <p:nvPr/>
        </p:nvPicPr>
        <p:blipFill>
          <a:blip r:embed="rId3" cstate="print"/>
          <a:srcRect b="13043"/>
          <a:stretch>
            <a:fillRect/>
          </a:stretch>
        </p:blipFill>
        <p:spPr bwMode="auto">
          <a:xfrm>
            <a:off x="5796136" y="1556792"/>
            <a:ext cx="3190073" cy="1512168"/>
          </a:xfrm>
          <a:prstGeom prst="rect">
            <a:avLst/>
          </a:prstGeom>
          <a:noFill/>
          <a:ln w="9525">
            <a:noFill/>
            <a:miter lim="800000"/>
            <a:headEnd/>
            <a:tailEnd/>
          </a:ln>
        </p:spPr>
      </p:pic>
      <p:sp>
        <p:nvSpPr>
          <p:cNvPr id="2" name="Text Box 4"/>
          <p:cNvSpPr/>
          <p:nvPr/>
        </p:nvSpPr>
        <p:spPr>
          <a:xfrm>
            <a:off x="241920" y="8280"/>
            <a:ext cx="8610840" cy="59976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Conclusion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sym typeface="Wingdings" pitchFamily="2" charset="2"/>
              </a:rPr>
              <a:t>Systematic</a:t>
            </a:r>
            <a:r>
              <a:rPr lang="en-GB" sz="2000" dirty="0" smtClean="0">
                <a:solidFill>
                  <a:srgbClr val="000000"/>
                </a:solidFill>
                <a:latin typeface="Times New Roman" pitchFamily="18"/>
                <a:ea typeface="Microsoft YaHei" pitchFamily="2"/>
                <a:cs typeface="Mangal" pitchFamily="2"/>
                <a:sym typeface="Wingdings" pitchFamily="2" charset="2"/>
              </a:rPr>
              <a:t> approach to model reduction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applicable to any (fluid/structure/flight) systems </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control design done in the same way</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Enabling CFD-based analysis for </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gust loads prediction, worst case search, GLA</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SAS, performance optimization</a:t>
            </a:r>
            <a:endParaRPr lang="en-GB" sz="1000" dirty="0" smtClean="0">
              <a:latin typeface="Times New Roman" pitchFamily="18"/>
              <a:ea typeface="Microsoft YaHei" pitchFamily="2"/>
              <a:cs typeface="Mangal" pitchFamily="2"/>
              <a:sym typeface="Wingdings" pitchFamily="2" charset="2"/>
            </a:endParaRP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Next step will be UAV gust analysis with control</a:t>
            </a: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buFont typeface="Wingdings" pitchFamily="2" charset="2"/>
              <a:buChar char="Ø"/>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gust loads prediction with CFD </a:t>
            </a:r>
            <a:r>
              <a:rPr lang="en-GB" dirty="0" smtClean="0">
                <a:solidFill>
                  <a:srgbClr val="FF0000"/>
                </a:solidFill>
                <a:latin typeface="Times New Roman" pitchFamily="18"/>
                <a:ea typeface="Microsoft YaHei" pitchFamily="2"/>
                <a:cs typeface="Mangal" pitchFamily="2"/>
                <a:sym typeface="Wingdings" pitchFamily="2" charset="2"/>
              </a:rPr>
              <a:t></a:t>
            </a:r>
            <a:r>
              <a:rPr lang="en-GB" dirty="0" smtClean="0">
                <a:latin typeface="Times New Roman" pitchFamily="18"/>
                <a:ea typeface="Microsoft YaHei" pitchFamily="2"/>
                <a:cs typeface="Mangal" pitchFamily="2"/>
                <a:sym typeface="Wingdings" pitchFamily="2" charset="2"/>
              </a:rPr>
              <a:t> S. Timme at 15.30 today</a:t>
            </a:r>
          </a:p>
          <a:p>
            <a:pPr>
              <a:lnSpc>
                <a:spcPct val="140000"/>
              </a:lnSpc>
              <a:buFont typeface="Wingdings" pitchFamily="2" charset="2"/>
              <a:buChar char="Ø"/>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worst case gust search/GLA </a:t>
            </a:r>
            <a:r>
              <a:rPr lang="en-GB" dirty="0" smtClean="0">
                <a:solidFill>
                  <a:srgbClr val="FF0000"/>
                </a:solidFill>
                <a:latin typeface="Times New Roman" pitchFamily="18"/>
                <a:ea typeface="Microsoft YaHei" pitchFamily="2"/>
                <a:cs typeface="Mangal" pitchFamily="2"/>
                <a:sym typeface="Wingdings" pitchFamily="2" charset="2"/>
              </a:rPr>
              <a:t></a:t>
            </a:r>
            <a:r>
              <a:rPr lang="en-GB" dirty="0" smtClean="0">
                <a:latin typeface="Times New Roman" pitchFamily="18"/>
                <a:ea typeface="Microsoft YaHei" pitchFamily="2"/>
                <a:cs typeface="Mangal" pitchFamily="2"/>
                <a:sym typeface="Wingdings" pitchFamily="2" charset="2"/>
              </a:rPr>
              <a:t> N. Tantaroudas at 15.30 today</a:t>
            </a:r>
          </a:p>
        </p:txBody>
      </p:sp>
      <p:sp>
        <p:nvSpPr>
          <p:cNvPr id="3" name="TextBox 2"/>
          <p:cNvSpPr txBox="1"/>
          <p:nvPr/>
        </p:nvSpPr>
        <p:spPr>
          <a:xfrm>
            <a:off x="0" y="6413266"/>
            <a:ext cx="9144000" cy="369332"/>
          </a:xfrm>
          <a:prstGeom prst="rect">
            <a:avLst/>
          </a:prstGeom>
          <a:noFill/>
        </p:spPr>
        <p:txBody>
          <a:bodyPr wrap="square" rtlCol="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ea typeface="Microsoft YaHei" pitchFamily="2"/>
                <a:cs typeface="Times New Roman" pitchFamily="18" charset="0"/>
                <a:sym typeface="Wingdings" pitchFamily="2" charset="2"/>
              </a:rPr>
              <a:t>email: </a:t>
            </a:r>
            <a:r>
              <a:rPr lang="en-GB" dirty="0" smtClean="0">
                <a:solidFill>
                  <a:srgbClr val="000000"/>
                </a:solidFill>
                <a:latin typeface="Times New Roman" pitchFamily="18" charset="0"/>
                <a:ea typeface="Microsoft YaHei" pitchFamily="2"/>
                <a:cs typeface="Times New Roman" pitchFamily="18" charset="0"/>
                <a:hlinkClick r:id="rId4"/>
              </a:rPr>
              <a:t>andreadr@liverpool.ac.uk</a:t>
            </a:r>
            <a:r>
              <a:rPr lang="en-GB" dirty="0" smtClean="0">
                <a:solidFill>
                  <a:srgbClr val="000000"/>
                </a:solidFill>
                <a:latin typeface="Times New Roman" pitchFamily="18" charset="0"/>
                <a:ea typeface="Microsoft YaHei" pitchFamily="2"/>
                <a:cs typeface="Times New Roman" pitchFamily="18" charset="0"/>
              </a:rPr>
              <a:t>                        w</a:t>
            </a:r>
            <a:r>
              <a:rPr lang="en-GB" dirty="0" smtClean="0">
                <a:latin typeface="Times New Roman" pitchFamily="18" charset="0"/>
                <a:ea typeface="Microsoft YaHei" pitchFamily="2"/>
                <a:cs typeface="Times New Roman" pitchFamily="18" charset="0"/>
                <a:sym typeface="Wingdings" pitchFamily="2" charset="2"/>
              </a:rPr>
              <a:t>eb: </a:t>
            </a:r>
            <a:r>
              <a:rPr lang="en-GB" u="sng" dirty="0" smtClean="0">
                <a:latin typeface="Times New Roman" pitchFamily="18" charset="0"/>
                <a:cs typeface="Times New Roman" pitchFamily="18" charset="0"/>
                <a:hlinkClick r:id="rId5"/>
              </a:rPr>
              <a:t>http://www.cfd4aircraft.com/</a:t>
            </a:r>
            <a:endParaRPr lang="en-GB" dirty="0" smtClean="0">
              <a:solidFill>
                <a:srgbClr val="000000"/>
              </a:solidFill>
              <a:latin typeface="Times New Roman" pitchFamily="18" charset="0"/>
              <a:ea typeface="Microsoft YaHei" pitchFamily="2"/>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TL_UAVMode7.gif"/>
          <p:cNvPicPr>
            <a:picLocks noChangeAspect="1"/>
          </p:cNvPicPr>
          <p:nvPr/>
        </p:nvPicPr>
        <p:blipFill>
          <a:blip r:embed="rId3" cstate="print"/>
          <a:stretch>
            <a:fillRect/>
          </a:stretch>
        </p:blipFill>
        <p:spPr>
          <a:xfrm>
            <a:off x="3744416" y="1772816"/>
            <a:ext cx="5292080" cy="4704634"/>
          </a:xfrm>
          <a:prstGeom prst="rect">
            <a:avLst/>
          </a:prstGeom>
        </p:spPr>
      </p:pic>
      <p:sp>
        <p:nvSpPr>
          <p:cNvPr id="8" name="Text Box 4"/>
          <p:cNvSpPr/>
          <p:nvPr/>
        </p:nvSpPr>
        <p:spPr>
          <a:xfrm>
            <a:off x="241920" y="8280"/>
            <a:ext cx="8610840" cy="36708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err="1" smtClean="0">
                <a:solidFill>
                  <a:srgbClr val="0070C0"/>
                </a:solidFill>
                <a:latin typeface="Times New Roman" pitchFamily="18"/>
                <a:ea typeface="Microsoft YaHei" pitchFamily="2"/>
                <a:cs typeface="Mangal" pitchFamily="2"/>
              </a:rPr>
              <a:t>Testcase</a:t>
            </a:r>
            <a:endParaRPr lang="en-GB" sz="3600" b="1" dirty="0" smtClean="0">
              <a:solidFill>
                <a:srgbClr val="0070C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Global Hawk type (DSTL UAV)</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beam/plate FE model of composite material</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control surfaces </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a:t>
            </a:r>
            <a:r>
              <a:rPr lang="en-GB" sz="2000" dirty="0" err="1" smtClean="0">
                <a:solidFill>
                  <a:srgbClr val="000000"/>
                </a:solidFill>
                <a:latin typeface="Times New Roman" pitchFamily="18"/>
                <a:ea typeface="Microsoft YaHei" pitchFamily="2"/>
                <a:cs typeface="Mangal" pitchFamily="2"/>
                <a:sym typeface="Wingdings" pitchFamily="2" charset="2"/>
              </a:rPr>
              <a:t>struct</a:t>
            </a:r>
            <a:r>
              <a:rPr lang="en-GB" sz="2000" dirty="0" smtClean="0">
                <a:solidFill>
                  <a:srgbClr val="000000"/>
                </a:solidFill>
                <a:latin typeface="Times New Roman" pitchFamily="18"/>
                <a:ea typeface="Microsoft YaHei" pitchFamily="2"/>
                <a:cs typeface="Mangal" pitchFamily="2"/>
                <a:sym typeface="Wingdings" pitchFamily="2" charset="2"/>
              </a:rPr>
              <a:t> model &gt; 1,300 points</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CFD grid &gt; 6 </a:t>
            </a:r>
            <a:r>
              <a:rPr lang="en-GB" sz="2000" dirty="0" err="1" smtClean="0">
                <a:solidFill>
                  <a:srgbClr val="000000"/>
                </a:solidFill>
                <a:latin typeface="Times New Roman" pitchFamily="18"/>
                <a:ea typeface="Microsoft YaHei" pitchFamily="2"/>
                <a:cs typeface="Mangal" pitchFamily="2"/>
                <a:sym typeface="Wingdings" pitchFamily="2" charset="2"/>
              </a:rPr>
              <a:t>mio</a:t>
            </a:r>
            <a:r>
              <a:rPr lang="en-GB" sz="2000" dirty="0" smtClean="0">
                <a:solidFill>
                  <a:srgbClr val="000000"/>
                </a:solidFill>
                <a:latin typeface="Times New Roman" pitchFamily="18"/>
                <a:ea typeface="Microsoft YaHei" pitchFamily="2"/>
                <a:cs typeface="Mangal" pitchFamily="2"/>
                <a:sym typeface="Wingdings" pitchFamily="2" charset="2"/>
              </a:rPr>
              <a:t> points</a:t>
            </a:r>
            <a:endParaRPr lang="en-GB" sz="2000" dirty="0" smtClean="0">
              <a:latin typeface="Times New Roman" pitchFamily="18"/>
              <a:ea typeface="Microsoft YaHei" pitchFamily="2"/>
              <a:cs typeface="Mangal" pitchFamily="2"/>
              <a:sym typeface="Wingdings" pitchFamily="2" charset="2"/>
            </a:endParaRPr>
          </a:p>
        </p:txBody>
      </p:sp>
      <p:pic>
        <p:nvPicPr>
          <p:cNvPr id="7" name="Picture 6" descr="A4_M0.55_Aileron7.5.jpg"/>
          <p:cNvPicPr>
            <a:picLocks noChangeAspect="1"/>
          </p:cNvPicPr>
          <p:nvPr/>
        </p:nvPicPr>
        <p:blipFill>
          <a:blip r:embed="rId4" cstate="print"/>
          <a:srcRect l="7895" t="932" r="9737" b="1178"/>
          <a:stretch>
            <a:fillRect/>
          </a:stretch>
        </p:blipFill>
        <p:spPr bwMode="auto">
          <a:xfrm>
            <a:off x="115725" y="4052843"/>
            <a:ext cx="4240251" cy="2688525"/>
          </a:xfrm>
          <a:prstGeom prst="rect">
            <a:avLst/>
          </a:prstGeom>
          <a:noFill/>
          <a:ln w="9525">
            <a:noFill/>
            <a:miter lim="800000"/>
            <a:headEnd/>
            <a:tailEnd/>
          </a:ln>
        </p:spPr>
      </p:pic>
      <p:sp>
        <p:nvSpPr>
          <p:cNvPr id="9" name="TextBox 8"/>
          <p:cNvSpPr txBox="1"/>
          <p:nvPr/>
        </p:nvSpPr>
        <p:spPr>
          <a:xfrm>
            <a:off x="4788024" y="5589240"/>
            <a:ext cx="3168352" cy="923330"/>
          </a:xfrm>
          <a:prstGeom prst="rect">
            <a:avLst/>
          </a:prstGeom>
          <a:noFill/>
        </p:spPr>
        <p:txBody>
          <a:bodyPr wrap="square" rtlCol="0">
            <a:spAutoFit/>
          </a:bodyPr>
          <a:lstStyle/>
          <a:p>
            <a:r>
              <a:rPr lang="en-GB" dirty="0" smtClean="0">
                <a:solidFill>
                  <a:srgbClr val="FF0000"/>
                </a:solidFill>
                <a:latin typeface="Times New Roman" pitchFamily="18"/>
                <a:ea typeface="Microsoft YaHei" pitchFamily="2"/>
                <a:cs typeface="Mangal" pitchFamily="2"/>
                <a:sym typeface="Wingdings" pitchFamily="2" charset="2"/>
              </a:rPr>
              <a:t>- stability augmentation (SAS)</a:t>
            </a:r>
          </a:p>
          <a:p>
            <a:pPr>
              <a:buFontTx/>
              <a:buChar char="-"/>
            </a:pPr>
            <a:r>
              <a:rPr lang="en-GB" dirty="0" smtClean="0">
                <a:solidFill>
                  <a:srgbClr val="FF0000"/>
                </a:solidFill>
                <a:latin typeface="Times New Roman" pitchFamily="18"/>
                <a:ea typeface="Microsoft YaHei" pitchFamily="2"/>
                <a:cs typeface="Mangal" pitchFamily="2"/>
                <a:sym typeface="Wingdings" pitchFamily="2" charset="2"/>
              </a:rPr>
              <a:t> gust load alleviation (GLA)</a:t>
            </a:r>
          </a:p>
          <a:p>
            <a:pPr>
              <a:buFontTx/>
              <a:buChar char="-"/>
            </a:pPr>
            <a:r>
              <a:rPr lang="en-GB" dirty="0" smtClean="0">
                <a:solidFill>
                  <a:srgbClr val="FF0000"/>
                </a:solidFill>
                <a:latin typeface="Times New Roman" pitchFamily="18"/>
                <a:ea typeface="Microsoft YaHei" pitchFamily="2"/>
                <a:cs typeface="Mangal" pitchFamily="2"/>
                <a:sym typeface="Wingdings" pitchFamily="2" charset="2"/>
              </a:rPr>
              <a:t> performance optimization</a:t>
            </a:r>
            <a:endParaRPr lang="en-GB"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3077" name="Equation" r:id="rId4" imgW="1422360" imgH="685800" progId="Equation.3">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782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err="1" smtClean="0">
                <a:latin typeface="Times New Roman" pitchFamily="18"/>
                <a:ea typeface="Microsoft YaHei" pitchFamily="2"/>
                <a:cs typeface="Mangal" pitchFamily="2"/>
                <a:sym typeface="Wingdings" pitchFamily="2" charset="2"/>
              </a:rPr>
              <a:t>Eigenvalue</a:t>
            </a:r>
            <a:r>
              <a:rPr lang="en-GB" dirty="0" smtClean="0">
                <a:latin typeface="Times New Roman" pitchFamily="18"/>
                <a:ea typeface="Microsoft YaHei" pitchFamily="2"/>
                <a:cs typeface="Mangal" pitchFamily="2"/>
                <a:sym typeface="Wingdings" pitchFamily="2" charset="2"/>
              </a:rPr>
              <a:t> problem of large order system is difficult  </a:t>
            </a:r>
            <a:r>
              <a:rPr lang="en-GB" dirty="0" err="1" smtClean="0">
                <a:latin typeface="Times New Roman" pitchFamily="18"/>
                <a:ea typeface="Microsoft YaHei" pitchFamily="2"/>
                <a:cs typeface="Mangal" pitchFamily="2"/>
                <a:sym typeface="Wingdings" pitchFamily="2" charset="2"/>
              </a:rPr>
              <a:t>Schur</a:t>
            </a:r>
            <a:r>
              <a:rPr lang="en-GB" dirty="0" smtClean="0">
                <a:latin typeface="Times New Roman" pitchFamily="18"/>
                <a:ea typeface="Microsoft YaHei" pitchFamily="2"/>
                <a:cs typeface="Mangal" pitchFamily="2"/>
                <a:sym typeface="Wingdings" pitchFamily="2" charset="2"/>
              </a:rPr>
              <a:t> complement</a:t>
            </a: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64514"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64515"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64516"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Badcock et al., “</a:t>
            </a:r>
            <a:r>
              <a:rPr lang="en-GB" dirty="0" smtClean="0"/>
              <a:t>Transonic </a:t>
            </a:r>
            <a:r>
              <a:rPr lang="en-GB" dirty="0" err="1" smtClean="0"/>
              <a:t>Aeroelastic</a:t>
            </a:r>
            <a:r>
              <a:rPr lang="en-GB" dirty="0" smtClean="0"/>
              <a:t> Simulation for Envelope Searches and Uncertainty Analysis</a:t>
            </a:r>
            <a:r>
              <a:rPr lang="en-GB" dirty="0" smtClean="0">
                <a:cs typeface="Times New Roman" pitchFamily="18" charset="0"/>
              </a:rPr>
              <a:t>”, </a:t>
            </a:r>
            <a:r>
              <a:rPr lang="en-GB" b="1" dirty="0" smtClean="0">
                <a:cs typeface="Times New Roman" pitchFamily="18" charset="0"/>
              </a:rPr>
              <a:t>Progress in Aerospace Sciences</a:t>
            </a:r>
            <a:r>
              <a:rPr lang="en-GB" dirty="0" smtClean="0">
                <a:cs typeface="Times New Roman" pitchFamily="18" charset="0"/>
              </a:rPr>
              <a:t>; 47(5):  392-423, 2011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782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Need extended order </a:t>
            </a:r>
            <a:r>
              <a:rPr lang="en-GB" dirty="0" err="1" smtClean="0">
                <a:latin typeface="Times New Roman" pitchFamily="18"/>
                <a:ea typeface="Microsoft YaHei" pitchFamily="2"/>
                <a:cs typeface="Mangal" pitchFamily="2"/>
                <a:sym typeface="Wingdings" pitchFamily="2" charset="2"/>
              </a:rPr>
              <a:t>arithmetics</a:t>
            </a:r>
            <a:r>
              <a:rPr lang="en-GB" dirty="0" smtClean="0">
                <a:latin typeface="Times New Roman" pitchFamily="18"/>
                <a:ea typeface="Microsoft YaHei" pitchFamily="2"/>
                <a:cs typeface="Mangal" pitchFamily="2"/>
                <a:sym typeface="Wingdings" pitchFamily="2" charset="2"/>
              </a:rPr>
              <a:t>: </a:t>
            </a:r>
            <a:r>
              <a:rPr lang="en-GB" i="1" dirty="0" smtClean="0">
                <a:latin typeface="Times New Roman" pitchFamily="18"/>
                <a:ea typeface="Microsoft YaHei" pitchFamily="2"/>
                <a:cs typeface="Mangal" pitchFamily="2"/>
                <a:sym typeface="Wingdings" pitchFamily="2" charset="2"/>
              </a:rPr>
              <a:t>quad-double</a:t>
            </a:r>
            <a:r>
              <a:rPr lang="en-GB" dirty="0" smtClean="0">
                <a:latin typeface="Times New Roman" pitchFamily="18"/>
                <a:ea typeface="Microsoft YaHei" pitchFamily="2"/>
                <a:cs typeface="Mangal" pitchFamily="2"/>
                <a:sym typeface="Wingdings" pitchFamily="2" charset="2"/>
              </a:rPr>
              <a:t> precision</a:t>
            </a: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63490"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63491"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63492"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80" name="Object 3"/>
          <p:cNvGraphicFramePr>
            <a:graphicFrameLocks noChangeAspect="1"/>
          </p:cNvGraphicFramePr>
          <p:nvPr/>
        </p:nvGraphicFramePr>
        <p:xfrm>
          <a:off x="683568" y="3356992"/>
          <a:ext cx="7596188" cy="725488"/>
        </p:xfrm>
        <a:graphic>
          <a:graphicData uri="http://schemas.openxmlformats.org/presentationml/2006/ole">
            <p:oleObj spid="_x0000_s63493" name="Equation" r:id="rId7" imgW="4114800" imgH="393480" progId="Equation.3">
              <p:embed/>
            </p:oleObj>
          </a:graphicData>
        </a:graphic>
      </p:graphicFrame>
      <p:cxnSp>
        <p:nvCxnSpPr>
          <p:cNvPr id="14" name="Straight Arrow Connector 13"/>
          <p:cNvCxnSpPr/>
          <p:nvPr/>
        </p:nvCxnSpPr>
        <p:spPr>
          <a:xfrm flipV="1">
            <a:off x="2987824" y="3939931"/>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44008" y="3933056"/>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2123728" y="4509120"/>
            <a:ext cx="3672408" cy="369332"/>
          </a:xfrm>
          <a:prstGeom prst="rect">
            <a:avLst/>
          </a:prstGeom>
          <a:noFill/>
        </p:spPr>
        <p:txBody>
          <a:bodyPr wrap="square" rtlCol="0">
            <a:spAutoFit/>
          </a:bodyPr>
          <a:lstStyle/>
          <a:p>
            <a:pPr algn="ctr"/>
            <a:r>
              <a:rPr lang="en-GB" dirty="0" smtClean="0">
                <a:latin typeface="Times New Roman" pitchFamily="18" charset="0"/>
                <a:cs typeface="Times New Roman" pitchFamily="18" charset="0"/>
              </a:rPr>
              <a:t>2</a:t>
            </a:r>
            <a:r>
              <a:rPr lang="en-GB" baseline="30000" dirty="0" smtClean="0">
                <a:latin typeface="Times New Roman" pitchFamily="18" charset="0"/>
                <a:cs typeface="Times New Roman" pitchFamily="18" charset="0"/>
              </a:rPr>
              <a:t>nd</a:t>
            </a:r>
            <a:r>
              <a:rPr lang="en-GB" dirty="0" smtClean="0">
                <a:latin typeface="Times New Roman" pitchFamily="18" charset="0"/>
                <a:cs typeface="Times New Roman" pitchFamily="18" charset="0"/>
              </a:rPr>
              <a:t>/3</a:t>
            </a:r>
            <a:r>
              <a:rPr lang="en-GB" baseline="30000" dirty="0" smtClean="0">
                <a:latin typeface="Times New Roman" pitchFamily="18" charset="0"/>
                <a:cs typeface="Times New Roman" pitchFamily="18" charset="0"/>
              </a:rPr>
              <a:t>rd</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Jacobian</a:t>
            </a:r>
            <a:r>
              <a:rPr lang="en-GB" dirty="0" smtClean="0">
                <a:latin typeface="Times New Roman" pitchFamily="18" charset="0"/>
                <a:cs typeface="Times New Roman" pitchFamily="18" charset="0"/>
              </a:rPr>
              <a:t> operators for NROM</a:t>
            </a:r>
          </a:p>
        </p:txBody>
      </p:sp>
      <p:sp>
        <p:nvSpPr>
          <p:cNvPr id="17"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Da Ronch et al., “Model Reduction of High-Fidelity Models for Gust Load Alleviation”, </a:t>
            </a:r>
            <a:r>
              <a:rPr lang="en-GB" b="1" dirty="0" smtClean="0">
                <a:cs typeface="Times New Roman" pitchFamily="18" charset="0"/>
              </a:rPr>
              <a:t>AIAA SDM abstract</a:t>
            </a:r>
            <a:r>
              <a:rPr lang="en-GB" dirty="0" smtClean="0">
                <a:cs typeface="Times New Roman" pitchFamily="18" charset="0"/>
              </a:rPr>
              <a:t>; 2013</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782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How to introduce gust into CFD?</a:t>
            </a: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62466"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62467"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62468"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80" name="Object 3"/>
          <p:cNvGraphicFramePr>
            <a:graphicFrameLocks noChangeAspect="1"/>
          </p:cNvGraphicFramePr>
          <p:nvPr/>
        </p:nvGraphicFramePr>
        <p:xfrm>
          <a:off x="683568" y="3356992"/>
          <a:ext cx="7596188" cy="725488"/>
        </p:xfrm>
        <a:graphic>
          <a:graphicData uri="http://schemas.openxmlformats.org/presentationml/2006/ole">
            <p:oleObj spid="_x0000_s62469" name="Equation" r:id="rId7" imgW="4114800" imgH="393480" progId="Equation.3">
              <p:embed/>
            </p:oleObj>
          </a:graphicData>
        </a:graphic>
      </p:graphicFrame>
      <p:sp>
        <p:nvSpPr>
          <p:cNvPr id="12"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Da Ronch et al., “A New Approach to Computational Fluid Dynamics-Based Gust Loads Analysis”, </a:t>
            </a:r>
            <a:r>
              <a:rPr lang="en-GB" b="1" dirty="0" smtClean="0">
                <a:cs typeface="Times New Roman" pitchFamily="18" charset="0"/>
              </a:rPr>
              <a:t>AIAA SDM abstract</a:t>
            </a:r>
            <a:r>
              <a:rPr lang="en-GB" dirty="0" smtClean="0">
                <a:cs typeface="Times New Roman" pitchFamily="18" charset="0"/>
              </a:rPr>
              <a:t>; 2013</a:t>
            </a:r>
          </a:p>
        </p:txBody>
      </p:sp>
      <p:sp>
        <p:nvSpPr>
          <p:cNvPr id="13" name="TextBox 12"/>
          <p:cNvSpPr txBox="1"/>
          <p:nvPr/>
        </p:nvSpPr>
        <p:spPr>
          <a:xfrm>
            <a:off x="5724128" y="4654877"/>
            <a:ext cx="2160240" cy="923330"/>
          </a:xfrm>
          <a:prstGeom prst="rect">
            <a:avLst/>
          </a:prstGeom>
          <a:noFill/>
        </p:spPr>
        <p:txBody>
          <a:bodyPr wrap="square" rtlCol="0">
            <a:spAutoFit/>
          </a:bodyPr>
          <a:lstStyle/>
          <a:p>
            <a:pPr algn="ctr"/>
            <a:r>
              <a:rPr lang="en-GB" dirty="0" smtClean="0">
                <a:latin typeface="Times New Roman" pitchFamily="18" charset="0"/>
                <a:cs typeface="Times New Roman" pitchFamily="18" charset="0"/>
              </a:rPr>
              <a:t>control surfaces,</a:t>
            </a:r>
          </a:p>
          <a:p>
            <a:pPr algn="ctr"/>
            <a:r>
              <a:rPr lang="en-GB" dirty="0" smtClean="0">
                <a:latin typeface="Times New Roman" pitchFamily="18" charset="0"/>
                <a:cs typeface="Times New Roman" pitchFamily="18" charset="0"/>
              </a:rPr>
              <a:t>gust encounter, </a:t>
            </a:r>
          </a:p>
          <a:p>
            <a:pPr algn="ctr"/>
            <a:r>
              <a:rPr lang="en-GB" dirty="0" smtClean="0">
                <a:latin typeface="Times New Roman" pitchFamily="18" charset="0"/>
                <a:cs typeface="Times New Roman" pitchFamily="18" charset="0"/>
              </a:rPr>
              <a:t>speed/altitude</a:t>
            </a:r>
            <a:endParaRPr lang="en-GB" dirty="0">
              <a:latin typeface="Times New Roman" pitchFamily="18" charset="0"/>
              <a:cs typeface="Times New Roman" pitchFamily="18" charset="0"/>
            </a:endParaRPr>
          </a:p>
        </p:txBody>
      </p:sp>
      <p:cxnSp>
        <p:nvCxnSpPr>
          <p:cNvPr id="18" name="Straight Arrow Connector 17"/>
          <p:cNvCxnSpPr/>
          <p:nvPr/>
        </p:nvCxnSpPr>
        <p:spPr>
          <a:xfrm flipV="1">
            <a:off x="6588224" y="4078813"/>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32399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sym typeface="Wingdings" pitchFamily="2" charset="2"/>
              </a:rPr>
              <a:t>Systematic</a:t>
            </a:r>
            <a:r>
              <a:rPr lang="en-GB" sz="2000" dirty="0" smtClean="0">
                <a:solidFill>
                  <a:srgbClr val="000000"/>
                </a:solidFill>
                <a:latin typeface="Times New Roman" pitchFamily="18"/>
                <a:ea typeface="Microsoft YaHei" pitchFamily="2"/>
                <a:cs typeface="Mangal" pitchFamily="2"/>
                <a:sym typeface="Wingdings" pitchFamily="2" charset="2"/>
              </a:rPr>
              <a:t> generation of Linear/Nonlinear ROMs</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independent of large order model</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control design done in the same way </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p:txBody>
      </p:sp>
      <p:graphicFrame>
        <p:nvGraphicFramePr>
          <p:cNvPr id="12" name="Object 6"/>
          <p:cNvGraphicFramePr>
            <a:graphicFrameLocks noChangeAspect="1"/>
          </p:cNvGraphicFramePr>
          <p:nvPr/>
        </p:nvGraphicFramePr>
        <p:xfrm>
          <a:off x="3275856" y="3284984"/>
          <a:ext cx="1687512" cy="725488"/>
        </p:xfrm>
        <a:graphic>
          <a:graphicData uri="http://schemas.openxmlformats.org/presentationml/2006/ole">
            <p:oleObj spid="_x0000_s73730" name="Equation" r:id="rId4" imgW="914400" imgH="393480" progId="Equation.3">
              <p:embed/>
            </p:oleObj>
          </a:graphicData>
        </a:graphic>
      </p:graphicFrame>
      <p:graphicFrame>
        <p:nvGraphicFramePr>
          <p:cNvPr id="384007" name="Object 7"/>
          <p:cNvGraphicFramePr>
            <a:graphicFrameLocks noChangeAspect="1"/>
          </p:cNvGraphicFramePr>
          <p:nvPr/>
        </p:nvGraphicFramePr>
        <p:xfrm>
          <a:off x="3290614" y="4575720"/>
          <a:ext cx="2649538" cy="725488"/>
        </p:xfrm>
        <a:graphic>
          <a:graphicData uri="http://schemas.openxmlformats.org/presentationml/2006/ole">
            <p:oleObj spid="_x0000_s73731" name="Equation" r:id="rId5" imgW="1434960" imgH="393480" progId="Equation.3">
              <p:embed/>
            </p:oleObj>
          </a:graphicData>
        </a:graphic>
      </p:graphicFrame>
      <p:sp>
        <p:nvSpPr>
          <p:cNvPr id="5" name="TextBox 12"/>
          <p:cNvSpPr txBox="1">
            <a:spLocks noChangeArrowheads="1"/>
          </p:cNvSpPr>
          <p:nvPr/>
        </p:nvSpPr>
        <p:spPr bwMode="auto">
          <a:xfrm>
            <a:off x="144016" y="6095037"/>
            <a:ext cx="8820472"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dirty="0" smtClean="0">
                <a:cs typeface="Times New Roman" pitchFamily="18" charset="0"/>
              </a:rPr>
              <a:t>Da Ronch et al., “Nonlinear Model Reduction for Flexible Aircraft Control Design”, </a:t>
            </a:r>
            <a:r>
              <a:rPr lang="en-GB" b="1" dirty="0" smtClean="0">
                <a:cs typeface="Times New Roman" pitchFamily="18" charset="0"/>
              </a:rPr>
              <a:t>AIAA paper 2012-4404</a:t>
            </a:r>
            <a:r>
              <a:rPr lang="en-GB" dirty="0" smtClean="0">
                <a:cs typeface="Times New Roman" pitchFamily="18" charset="0"/>
              </a:rPr>
              <a:t>; AIAA Atmospheric Flight Mechanics, 2012</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m.png"/>
          <p:cNvPicPr>
            <a:picLocks noChangeAspect="1"/>
          </p:cNvPicPr>
          <p:nvPr/>
        </p:nvPicPr>
        <p:blipFill>
          <a:blip r:embed="rId3" cstate="print"/>
          <a:stretch>
            <a:fillRect/>
          </a:stretch>
        </p:blipFill>
        <p:spPr>
          <a:xfrm>
            <a:off x="5436096" y="764704"/>
            <a:ext cx="3600400" cy="3169730"/>
          </a:xfrm>
          <a:prstGeom prst="rect">
            <a:avLst/>
          </a:prstGeom>
        </p:spPr>
      </p:pic>
      <p:sp>
        <p:nvSpPr>
          <p:cNvPr id="2" name="Text Box 4"/>
          <p:cNvSpPr/>
          <p:nvPr/>
        </p:nvSpPr>
        <p:spPr>
          <a:xfrm>
            <a:off x="241920" y="8280"/>
            <a:ext cx="8610840" cy="59976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Application Examples</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1. Pitch-plunge aerofoil with linear aero</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 full model </a:t>
            </a:r>
            <a:r>
              <a:rPr lang="en-GB" sz="2000" dirty="0" smtClean="0">
                <a:solidFill>
                  <a:srgbClr val="000000"/>
                </a:solidFill>
                <a:latin typeface="Times New Roman" pitchFamily="18"/>
                <a:ea typeface="Microsoft YaHei" pitchFamily="2"/>
                <a:cs typeface="Mangal" pitchFamily="2"/>
                <a:sym typeface="Wingdings" pitchFamily="2" charset="2"/>
              </a:rPr>
              <a:t></a:t>
            </a:r>
            <a:r>
              <a:rPr lang="en-GB" sz="2000" dirty="0" smtClean="0">
                <a:solidFill>
                  <a:srgbClr val="000000"/>
                </a:solidFill>
                <a:latin typeface="Times New Roman" pitchFamily="18"/>
                <a:ea typeface="Microsoft YaHei" pitchFamily="2"/>
                <a:cs typeface="Mangal" pitchFamily="2"/>
              </a:rPr>
              <a:t> reduced model </a:t>
            </a:r>
            <a:r>
              <a:rPr lang="en-GB" sz="2000" dirty="0" smtClean="0">
                <a:solidFill>
                  <a:srgbClr val="000000"/>
                </a:solidFill>
                <a:latin typeface="Times New Roman" pitchFamily="18"/>
                <a:ea typeface="Microsoft YaHei" pitchFamily="2"/>
                <a:cs typeface="Mangal" pitchFamily="2"/>
                <a:sym typeface="Wingdings" pitchFamily="2" charset="2"/>
              </a:rPr>
              <a:t> GLA</a:t>
            </a: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2. DSTL UAV wing (nonlinear beam with linear aero)</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a:t>
            </a:r>
            <a:r>
              <a:rPr lang="en-GB" sz="2000" dirty="0" smtClean="0">
                <a:solidFill>
                  <a:srgbClr val="000000"/>
                </a:solidFill>
                <a:latin typeface="Times New Roman" pitchFamily="18"/>
                <a:ea typeface="Microsoft YaHei" pitchFamily="2"/>
                <a:cs typeface="Mangal" pitchFamily="2"/>
              </a:rPr>
              <a:t>full model </a:t>
            </a:r>
            <a:r>
              <a:rPr lang="en-GB" sz="2000" dirty="0" smtClean="0">
                <a:solidFill>
                  <a:srgbClr val="000000"/>
                </a:solidFill>
                <a:latin typeface="Times New Roman" pitchFamily="18"/>
                <a:ea typeface="Microsoft YaHei" pitchFamily="2"/>
                <a:cs typeface="Mangal" pitchFamily="2"/>
                <a:sym typeface="Wingdings" pitchFamily="2" charset="2"/>
              </a:rPr>
              <a:t></a:t>
            </a:r>
            <a:r>
              <a:rPr lang="en-GB" sz="2000" dirty="0" smtClean="0">
                <a:solidFill>
                  <a:srgbClr val="000000"/>
                </a:solidFill>
                <a:latin typeface="Times New Roman" pitchFamily="18"/>
                <a:ea typeface="Microsoft YaHei" pitchFamily="2"/>
                <a:cs typeface="Mangal" pitchFamily="2"/>
              </a:rPr>
              <a:t> reduced model </a:t>
            </a:r>
            <a:r>
              <a:rPr lang="en-GB" sz="2000" dirty="0" smtClean="0">
                <a:solidFill>
                  <a:srgbClr val="000000"/>
                </a:solidFill>
                <a:latin typeface="Times New Roman" pitchFamily="18"/>
                <a:ea typeface="Microsoft YaHei" pitchFamily="2"/>
                <a:cs typeface="Mangal" pitchFamily="2"/>
                <a:sym typeface="Wingdings" pitchFamily="2" charset="2"/>
              </a:rPr>
              <a:t> GLA</a:t>
            </a:r>
            <a:endParaRPr lang="en-GB" dirty="0" smtClean="0">
              <a:solidFill>
                <a:srgbClr val="FF0000"/>
              </a:solidFill>
              <a:latin typeface="Times New Roman" pitchFamily="18"/>
              <a:ea typeface="Microsoft YaHei" pitchFamily="2"/>
              <a:cs typeface="Mangal" pitchFamily="2"/>
              <a:sym typeface="Wingdings" pitchFamily="2" charset="2"/>
            </a:endParaRPr>
          </a:p>
          <a:p>
            <a:pPr lvl="1">
              <a:lnSpc>
                <a:spcPct val="140000"/>
              </a:lnSpc>
              <a:buFont typeface="Wingdings" pitchFamily="2" charset="2"/>
              <a:buChar char="Ø"/>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 N. Tantaroudas at 15.30 today (Stream A)</a:t>
            </a:r>
            <a:endParaRPr lang="en-GB" sz="2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3. CFD-based analysis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pitch-plunge aerofoil</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 towards UAV gust simulation (open-, closed-loop)</a:t>
            </a:r>
          </a:p>
        </p:txBody>
      </p:sp>
      <p:pic>
        <p:nvPicPr>
          <p:cNvPr id="5" name="Picture 4" descr="mesh.png"/>
          <p:cNvPicPr>
            <a:picLocks noChangeAspect="1"/>
          </p:cNvPicPr>
          <p:nvPr/>
        </p:nvPicPr>
        <p:blipFill>
          <a:blip r:embed="rId4" cstate="print"/>
          <a:stretch>
            <a:fillRect/>
          </a:stretch>
        </p:blipFill>
        <p:spPr>
          <a:xfrm>
            <a:off x="6591092" y="4365104"/>
            <a:ext cx="2373396" cy="2088232"/>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20766</TotalTime>
  <Words>2910</Words>
  <Application>Microsoft Office PowerPoint</Application>
  <PresentationFormat>On-screen Show (4:3)</PresentationFormat>
  <Paragraphs>372</Paragraphs>
  <Slides>24</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Default</vt:lpstr>
      <vt:lpstr>Title1</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Cfd-Insight</dc:creator>
  <cp:lastModifiedBy>adaronch</cp:lastModifiedBy>
  <cp:revision>2500</cp:revision>
  <dcterms:created xsi:type="dcterms:W3CDTF">2004-06-21T13:34:44Z</dcterms:created>
  <dcterms:modified xsi:type="dcterms:W3CDTF">2012-12-12T22:10:38Z</dcterms:modified>
</cp:coreProperties>
</file>