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305" r:id="rId4"/>
    <p:sldId id="291" r:id="rId5"/>
    <p:sldId id="287" r:id="rId6"/>
    <p:sldId id="277" r:id="rId7"/>
    <p:sldId id="263" r:id="rId8"/>
    <p:sldId id="264" r:id="rId9"/>
    <p:sldId id="265" r:id="rId10"/>
    <p:sldId id="276" r:id="rId11"/>
    <p:sldId id="299" r:id="rId12"/>
    <p:sldId id="306" r:id="rId13"/>
    <p:sldId id="269" r:id="rId14"/>
    <p:sldId id="270" r:id="rId15"/>
    <p:sldId id="275" r:id="rId16"/>
    <p:sldId id="272" r:id="rId17"/>
    <p:sldId id="300" r:id="rId18"/>
    <p:sldId id="294" r:id="rId19"/>
    <p:sldId id="274" r:id="rId20"/>
    <p:sldId id="307" r:id="rId21"/>
  </p:sldIdLst>
  <p:sldSz cx="9144000" cy="6858000" type="screen4x3"/>
  <p:notesSz cx="6781800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00" autoAdjust="0"/>
  </p:normalViewPr>
  <p:slideViewPr>
    <p:cSldViewPr>
      <p:cViewPr varScale="1">
        <p:scale>
          <a:sx n="66" d="100"/>
          <a:sy n="66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6" y="-96"/>
      </p:cViewPr>
      <p:guideLst>
        <p:guide orient="horz" pos="3126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3000" cy="495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GB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39040" y="0"/>
            <a:ext cx="2943000" cy="495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GB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29120"/>
            <a:ext cx="2943000" cy="495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GB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39040" y="9429120"/>
            <a:ext cx="2943000" cy="495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7BBA3243-C468-4447-B2D7-27B27FCB61FD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400"/>
              </a:pPr>
              <a:t>‹#›</a:t>
            </a:fld>
            <a:endParaRPr lang="en-GB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782400" cy="9925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3832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5400" tIns="47880" rIns="95400" bIns="4788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43360" y="0"/>
            <a:ext cx="293832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5400" tIns="47880" rIns="95400" bIns="4788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07919" y="744120"/>
            <a:ext cx="4964400" cy="37231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904680" y="4714560"/>
            <a:ext cx="4971960" cy="4467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0" y="9429480"/>
            <a:ext cx="293832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5400" tIns="47880" rIns="95400" bIns="4788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43360" y="9429480"/>
            <a:ext cx="293832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5400" tIns="47880" rIns="95400" bIns="4788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3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46CD911-CE28-4824-AF78-E9CB2697FD9E}" type="slidenum">
              <a:rPr/>
              <a:pPr lvl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GB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04680" y="4714560"/>
            <a:ext cx="4971960" cy="44679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04680" y="4714560"/>
            <a:ext cx="4971960" cy="44679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04680" y="4714560"/>
            <a:ext cx="4971960" cy="44679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liv.ac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/>
          <p:cNvSpPr/>
          <p:nvPr/>
        </p:nvSpPr>
        <p:spPr>
          <a:xfrm>
            <a:off x="291960" y="6123600"/>
            <a:ext cx="3816359" cy="64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 i="0" u="none" strike="noStrike" baseline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0" u="none" strike="noStrike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Duke University, July 2010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0" u="none" strike="noStrike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A.Da-Ronch@liverpool.ac.uk</a:t>
            </a:r>
          </a:p>
        </p:txBody>
      </p:sp>
      <p:sp>
        <p:nvSpPr>
          <p:cNvPr id="3" name="Line 42"/>
          <p:cNvSpPr/>
          <p:nvPr/>
        </p:nvSpPr>
        <p:spPr>
          <a:xfrm>
            <a:off x="304920" y="6031080"/>
            <a:ext cx="8534160" cy="0"/>
          </a:xfrm>
          <a:prstGeom prst="line">
            <a:avLst/>
          </a:prstGeom>
          <a:noFill/>
          <a:ln w="25560">
            <a:solidFill>
              <a:srgbClr val="0000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43"/>
          <p:cNvSpPr/>
          <p:nvPr/>
        </p:nvSpPr>
        <p:spPr>
          <a:xfrm>
            <a:off x="3971520" y="6245280"/>
            <a:ext cx="9914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60B71BE-A719-4E52-AC38-8D91D224C966}" type="slidenum">
              <a:rPr/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GB" sz="1400" b="0" i="0" u="none" strike="noStrike" baseline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14">
            <a:hlinkClick r:id="rId13" action="ppaction://program"/>
          </p:cNvPr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5504040" y="6191280"/>
            <a:ext cx="1977840" cy="49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7807320" y="5834160"/>
            <a:ext cx="1146240" cy="885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99CC"/>
              </a:buClr>
              <a:buSzPct val="7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99CC"/>
              </a:buClr>
              <a:buSzPct val="7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GB" sz="1600" b="1" i="0" u="none" strike="noStrike" kern="1200" baseline="0">
          <a:ln>
            <a:noFill/>
          </a:ln>
          <a:solidFill>
            <a:srgbClr val="3366CC"/>
          </a:solidFill>
          <a:latin typeface="Times New Roman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GB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gif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7752" y="548680"/>
            <a:ext cx="7672680" cy="579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2292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 descr="lco-sample.png"/>
          <p:cNvPicPr>
            <a:picLocks noChangeAspect="1"/>
          </p:cNvPicPr>
          <p:nvPr/>
        </p:nvPicPr>
        <p:blipFill>
          <a:blip r:embed="rId3" cstate="print"/>
          <a:srcRect t="10101"/>
          <a:stretch>
            <a:fillRect/>
          </a:stretch>
        </p:blipFill>
        <p:spPr>
          <a:xfrm>
            <a:off x="674452" y="144016"/>
            <a:ext cx="7785980" cy="6165304"/>
          </a:xfrm>
          <a:prstGeom prst="rect">
            <a:avLst/>
          </a:prstGeom>
        </p:spPr>
      </p:pic>
      <p:sp>
        <p:nvSpPr>
          <p:cNvPr id="5" name="Text Box 4"/>
          <p:cNvSpPr/>
          <p:nvPr/>
        </p:nvSpPr>
        <p:spPr>
          <a:xfrm>
            <a:off x="179512" y="5805264"/>
            <a:ext cx="8784976" cy="8701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Flutter suppression/LCO control → 1 frequency, 1 mode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Gust alleviation → large frequency spectrum, several modes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28952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Example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Linear(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ized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) structural model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Wagner+Küssner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functions, convolution (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IDEs→ODEs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)</a:t>
            </a:r>
          </a:p>
        </p:txBody>
      </p:sp>
      <p:cxnSp>
        <p:nvCxnSpPr>
          <p:cNvPr id="10" name="Straight Arrow Connector 9"/>
          <p:cNvCxnSpPr>
            <a:stCxn id="13" idx="0"/>
            <a:endCxn id="4" idx="6"/>
          </p:cNvCxnSpPr>
          <p:nvPr/>
        </p:nvCxnSpPr>
        <p:spPr>
          <a:xfrm flipH="1" flipV="1">
            <a:off x="6372200" y="4613066"/>
            <a:ext cx="1188132" cy="432048"/>
          </a:xfrm>
          <a:prstGeom prst="straightConnector1">
            <a:avLst/>
          </a:prstGeom>
          <a:ln w="34925" cap="rnd">
            <a:solidFill>
              <a:schemeClr val="tx1"/>
            </a:solidFill>
            <a:bevel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19138" y="3021970"/>
            <a:ext cx="8173342" cy="2423254"/>
            <a:chOff x="719138" y="3429000"/>
            <a:chExt cx="8173342" cy="2423254"/>
          </a:xfrm>
        </p:grpSpPr>
        <p:graphicFrame>
          <p:nvGraphicFramePr>
            <p:cNvPr id="174082" name="Object 4"/>
            <p:cNvGraphicFramePr>
              <a:graphicFrameLocks noChangeAspect="1"/>
            </p:cNvGraphicFramePr>
            <p:nvPr/>
          </p:nvGraphicFramePr>
          <p:xfrm>
            <a:off x="719138" y="3429000"/>
            <a:ext cx="7543800" cy="1968500"/>
          </p:xfrm>
          <a:graphic>
            <a:graphicData uri="http://schemas.openxmlformats.org/presentationml/2006/ole">
              <p:oleObj spid="_x0000_s219138" name="Equation" r:id="rId4" imgW="3009600" imgH="787320" progId="Equation.3">
                <p:embed/>
              </p:oleObj>
            </a:graphicData>
          </a:graphic>
        </p:graphicFrame>
        <p:sp>
          <p:nvSpPr>
            <p:cNvPr id="4" name="Oval 3"/>
            <p:cNvSpPr/>
            <p:nvPr/>
          </p:nvSpPr>
          <p:spPr>
            <a:xfrm>
              <a:off x="5724128" y="4732064"/>
              <a:ext cx="648072" cy="576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7668344" y="4149080"/>
              <a:ext cx="648072" cy="576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>
              <a:stCxn id="13" idx="0"/>
              <a:endCxn id="5" idx="4"/>
            </p:cNvCxnSpPr>
            <p:nvPr/>
          </p:nvCxnSpPr>
          <p:spPr>
            <a:xfrm flipV="1">
              <a:off x="7560332" y="4725144"/>
              <a:ext cx="432048" cy="727000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bevel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28184" y="5452144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FF0000"/>
                  </a:solidFill>
                </a:rPr>
                <a:t>Imposed (external) gust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2674938" y="5517232"/>
          <a:ext cx="3629025" cy="984250"/>
        </p:xfrm>
        <a:graphic>
          <a:graphicData uri="http://schemas.openxmlformats.org/presentationml/2006/ole">
            <p:oleObj spid="_x0000_s219139" name="Equation" r:id="rId5" imgW="14475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63854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Aerofoil Section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2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DoFs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structural model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Flap for control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Gust perturbation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12 states</a:t>
            </a: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Nonlinear restoring forces</a:t>
            </a: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08625" y="1628800"/>
          <a:ext cx="2962275" cy="1941513"/>
        </p:xfrm>
        <a:graphic>
          <a:graphicData uri="http://schemas.openxmlformats.org/presentationml/2006/ole">
            <p:oleObj spid="_x0000_s112642" name="Equation" r:id="rId4" imgW="1180800" imgH="774360" progId="Equation.3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683568" y="4518868"/>
          <a:ext cx="3309937" cy="2222500"/>
        </p:xfrm>
        <a:graphic>
          <a:graphicData uri="http://schemas.openxmlformats.org/presentationml/2006/ole">
            <p:oleObj spid="_x0000_s112643" name="Equation" r:id="rId5" imgW="1320480" imgH="888840" progId="Equation.3">
              <p:embed/>
            </p:oleObj>
          </a:graphicData>
        </a:graphic>
      </p:graphicFrame>
      <p:pic>
        <p:nvPicPr>
          <p:cNvPr id="5" name="Picture 2" descr="C:\Users\adaronch\Desktop\NFO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8038" y="3645024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oA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762" y="80962"/>
            <a:ext cx="7610475" cy="6696075"/>
          </a:xfrm>
          <a:prstGeom prst="rect">
            <a:avLst/>
          </a:prstGeom>
        </p:spPr>
      </p:pic>
      <p:sp>
        <p:nvSpPr>
          <p:cNvPr id="8" name="Text Box 4"/>
          <p:cNvSpPr/>
          <p:nvPr/>
        </p:nvSpPr>
        <p:spPr>
          <a:xfrm>
            <a:off x="179512" y="116632"/>
            <a:ext cx="8784976" cy="6115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FOM/ROM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gust response – 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linear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structural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oA_t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762" y="80962"/>
            <a:ext cx="7610475" cy="6696075"/>
          </a:xfrm>
          <a:prstGeom prst="rect">
            <a:avLst/>
          </a:prstGeom>
        </p:spPr>
      </p:pic>
      <p:sp>
        <p:nvSpPr>
          <p:cNvPr id="4" name="Text Box 4"/>
          <p:cNvSpPr/>
          <p:nvPr/>
        </p:nvSpPr>
        <p:spPr>
          <a:xfrm>
            <a:off x="179512" y="116632"/>
            <a:ext cx="8784976" cy="6115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FOM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gust response – 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linear/nonlinear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structural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A_t_nr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762" y="80962"/>
            <a:ext cx="7610475" cy="6696075"/>
          </a:xfrm>
          <a:prstGeom prst="rect">
            <a:avLst/>
          </a:prstGeom>
        </p:spPr>
      </p:pic>
      <p:sp>
        <p:nvSpPr>
          <p:cNvPr id="3" name="Text Box 4"/>
          <p:cNvSpPr/>
          <p:nvPr/>
        </p:nvSpPr>
        <p:spPr>
          <a:xfrm>
            <a:off x="179512" y="116632"/>
            <a:ext cx="8784976" cy="6115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FOM/ROM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gust response – 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nonlinear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structural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185863"/>
            <a:ext cx="60483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/>
          <p:nvPr/>
        </p:nvSpPr>
        <p:spPr>
          <a:xfrm>
            <a:off x="179512" y="116632"/>
            <a:ext cx="8784976" cy="5544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Linear control law - H</a:t>
            </a:r>
            <a:r>
              <a:rPr lang="en-GB" sz="2400" baseline="30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∞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(with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Yinan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Wang and Andrew Wynn)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43808" y="5733256"/>
            <a:ext cx="4320480" cy="864096"/>
            <a:chOff x="2267744" y="5733256"/>
            <a:chExt cx="4320480" cy="864096"/>
          </a:xfrm>
        </p:grpSpPr>
        <p:sp>
          <p:nvSpPr>
            <p:cNvPr id="5" name="Rounded Rectangle 4"/>
            <p:cNvSpPr/>
            <p:nvPr/>
          </p:nvSpPr>
          <p:spPr>
            <a:xfrm>
              <a:off x="3563888" y="5733256"/>
              <a:ext cx="1296144" cy="86409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860032" y="6165304"/>
              <a:ext cx="936104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627784" y="6165304"/>
              <a:ext cx="936104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96136" y="587727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C</a:t>
              </a:r>
              <a:r>
                <a:rPr lang="en-GB" sz="2800" baseline="-25000" dirty="0" smtClean="0"/>
                <a:t>L</a:t>
              </a:r>
              <a:endParaRPr lang="en-GB" sz="2800" baseline="-25000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2267744" y="5877272"/>
            <a:ext cx="352425" cy="511175"/>
          </p:xfrm>
          <a:graphic>
            <a:graphicData uri="http://schemas.openxmlformats.org/presentationml/2006/ole">
              <p:oleObj spid="_x0000_s227329" name="Equation" r:id="rId5" imgW="13968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imStructMode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9886" y="1412776"/>
            <a:ext cx="5568618" cy="4176463"/>
          </a:xfrm>
          <a:prstGeom prst="rect">
            <a:avLst/>
          </a:prstGeom>
        </p:spPr>
      </p:pic>
      <p:sp>
        <p:nvSpPr>
          <p:cNvPr id="2" name="Text Box 4"/>
          <p:cNvSpPr/>
          <p:nvPr/>
        </p:nvSpPr>
        <p:spPr>
          <a:xfrm>
            <a:off x="241920" y="8280"/>
            <a:ext cx="8610840" cy="58253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HALE wing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Linear stability analysis (</a:t>
            </a:r>
            <a:r>
              <a:rPr lang="el-GR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ρ</a:t>
            </a:r>
            <a:r>
              <a:rPr lang="el-GR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∞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=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0.0899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kg/m, h =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20000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)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Times New Roman" pitchFamily="18"/>
                <a:ea typeface="Microsoft YaHei" pitchFamily="2"/>
                <a:cs typeface="Mangal" pitchFamily="2"/>
              </a:rPr>
              <a:t>Stability around trimmed point? → </a:t>
            </a:r>
            <a:r>
              <a:rPr lang="en-GB" sz="2400" b="1" dirty="0" smtClean="0">
                <a:latin typeface="Times New Roman" pitchFamily="18"/>
                <a:ea typeface="Microsoft YaHei" pitchFamily="2"/>
                <a:cs typeface="Mangal" pitchFamily="2"/>
              </a:rPr>
              <a:t>large</a:t>
            </a:r>
            <a:r>
              <a:rPr lang="en-GB" sz="2400" dirty="0" smtClean="0">
                <a:latin typeface="Times New Roman" pitchFamily="18"/>
                <a:ea typeface="Microsoft YaHei" pitchFamily="2"/>
                <a:cs typeface="Mangal" pitchFamily="2"/>
              </a:rPr>
              <a:t> deflection</a:t>
            </a:r>
            <a:endParaRPr lang="en-GB" sz="24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2" y="3104376"/>
          <a:ext cx="393795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667"/>
                <a:gridCol w="1119505"/>
                <a:gridCol w="1287780"/>
              </a:tblGrid>
              <a:tr h="37084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GB" sz="2000" i="1" baseline="-25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GB" sz="2000" i="1" baseline="0" dirty="0" smtClean="0">
                          <a:solidFill>
                            <a:schemeClr val="tx1"/>
                          </a:solidFill>
                        </a:rPr>
                        <a:t>m/s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i="1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GB" sz="2000" i="1" baseline="-25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GB" sz="2000" i="1" dirty="0" err="1" smtClean="0">
                          <a:solidFill>
                            <a:schemeClr val="tx1"/>
                          </a:solidFill>
                        </a:rPr>
                        <a:t>rad</a:t>
                      </a:r>
                      <a:r>
                        <a:rPr lang="en-GB" sz="2000" i="1" dirty="0" smtClean="0">
                          <a:solidFill>
                            <a:schemeClr val="tx1"/>
                          </a:solidFill>
                        </a:rPr>
                        <a:t>/s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Present (2D)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102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69.7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VLM</a:t>
                      </a:r>
                      <a:r>
                        <a:rPr lang="en-GB" sz="2000" b="1" baseline="30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sz="20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104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72.4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 Box 4"/>
          <p:cNvSpPr/>
          <p:nvPr/>
        </p:nvSpPr>
        <p:spPr>
          <a:xfrm>
            <a:off x="179512" y="5877272"/>
            <a:ext cx="8784976" cy="827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1.</a:t>
            </a:r>
            <a:r>
              <a:rPr lang="en-GB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Murua</a:t>
            </a:r>
            <a:r>
              <a:rPr lang="en-GB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et al., “Stability and open-loop dynamics of  very flexible aircraft including free-wake effects,” </a:t>
            </a:r>
            <a:r>
              <a:rPr lang="en-GB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AIAA paper 2011-1915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47050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Conclusions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Nonlinear model reduction (large dynamical system)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Gust alleviation based on ROMs → FOM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Include rigid body dynamics – test model reduction 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Extend aerodynamics to CFD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Control design for beam model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63688" y="4749502"/>
          <a:ext cx="5418138" cy="1847850"/>
        </p:xfrm>
        <a:graphic>
          <a:graphicData uri="http://schemas.openxmlformats.org/presentationml/2006/ole">
            <p:oleObj spid="_x0000_s204802" name="Equation" r:id="rId4" imgW="2158920" imgH="736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33589"/>
            <a:ext cx="1057418" cy="5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1582" y="908720"/>
            <a:ext cx="2228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3375" y="5733256"/>
            <a:ext cx="189099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AIRBUS_logo_blue_vertic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8527" y="764704"/>
            <a:ext cx="1001585" cy="88601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b="13043"/>
          <a:stretch>
            <a:fillRect/>
          </a:stretch>
        </p:blipFill>
        <p:spPr bwMode="auto">
          <a:xfrm>
            <a:off x="430039" y="404664"/>
            <a:ext cx="349388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A4_M0.55_Aileron7.5.jpg"/>
          <p:cNvPicPr>
            <a:picLocks noChangeAspect="1"/>
          </p:cNvPicPr>
          <p:nvPr/>
        </p:nvPicPr>
        <p:blipFill>
          <a:blip r:embed="rId8" cstate="print"/>
          <a:srcRect l="7895" t="932" r="9737" b="1178"/>
          <a:stretch>
            <a:fillRect/>
          </a:stretch>
        </p:blipFill>
        <p:spPr bwMode="auto">
          <a:xfrm>
            <a:off x="827583" y="2924944"/>
            <a:ext cx="283921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5536" y="557007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 be confirmed first quarter 2012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47936" y="198884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Confirmed meeting 2011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755639" y="620688"/>
            <a:ext cx="7601040" cy="48342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0" u="none" strike="noStrike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Nonlinear Model Reduction </a:t>
            </a: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for Flexible Aircraft Control Design</a:t>
            </a:r>
            <a:r>
              <a:rPr lang="en-GB" sz="4400" b="1" i="0" u="none" strike="noStrike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endParaRPr lang="en-GB" sz="4400" b="1" i="0" u="none" strike="noStrike" baseline="0" dirty="0">
              <a:ln>
                <a:noFill/>
              </a:ln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 smtClean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 smtClean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A. </a:t>
            </a:r>
            <a:r>
              <a:rPr lang="en-GB" sz="280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Da</a:t>
            </a:r>
            <a:r>
              <a:rPr lang="en-GB" sz="280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Ronch</a:t>
            </a:r>
            <a:r>
              <a:rPr lang="en-GB" sz="280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and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K.J.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Badcock</a:t>
            </a:r>
            <a:endParaRPr lang="en-GB" sz="280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University of</a:t>
            </a:r>
            <a:r>
              <a:rPr lang="en-GB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L</a:t>
            </a: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iverpool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, </a:t>
            </a: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UK</a:t>
            </a: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Bristol,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8</a:t>
            </a: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December 2011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49280"/>
            <a:ext cx="19802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5736" y="594928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ea typeface="Microsoft YaHei" pitchFamily="2"/>
                <a:cs typeface="Mangal" pitchFamily="2"/>
              </a:rPr>
              <a:t>FlexFlight</a:t>
            </a:r>
            <a:r>
              <a:rPr lang="en-GB" sz="2000" dirty="0" smtClean="0">
                <a:ea typeface="Microsoft YaHei" pitchFamily="2"/>
                <a:cs typeface="Mangal" pitchFamily="2"/>
              </a:rPr>
              <a:t>: Nonlinear Flexibility Effects on Flight Dynamics &amp; Control of Next Generation Aircraft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200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71" y="116632"/>
            <a:ext cx="180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75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 b="13043"/>
          <a:stretch>
            <a:fillRect/>
          </a:stretch>
        </p:blipFill>
        <p:spPr bwMode="auto">
          <a:xfrm>
            <a:off x="1021887" y="5229200"/>
            <a:ext cx="319007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pullup-2.5g-1000m.jpg"/>
          <p:cNvPicPr>
            <a:picLocks noChangeAspect="1"/>
          </p:cNvPicPr>
          <p:nvPr/>
        </p:nvPicPr>
        <p:blipFill>
          <a:blip r:embed="rId4" cstate="print"/>
          <a:srcRect l="3288" r="3947"/>
          <a:stretch>
            <a:fillRect/>
          </a:stretch>
        </p:blipFill>
        <p:spPr bwMode="auto">
          <a:xfrm>
            <a:off x="5940152" y="1124744"/>
            <a:ext cx="30285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4_M0.55_Aileron7.5.jpg"/>
          <p:cNvPicPr>
            <a:picLocks noChangeAspect="1"/>
          </p:cNvPicPr>
          <p:nvPr/>
        </p:nvPicPr>
        <p:blipFill>
          <a:blip r:embed="rId5" cstate="print"/>
          <a:srcRect l="7895" t="932" r="9737" b="1178"/>
          <a:stretch>
            <a:fillRect/>
          </a:stretch>
        </p:blipFill>
        <p:spPr bwMode="auto">
          <a:xfrm>
            <a:off x="6012160" y="5143389"/>
            <a:ext cx="2520280" cy="159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/>
          <p:nvPr/>
        </p:nvSpPr>
        <p:spPr>
          <a:xfrm>
            <a:off x="241920" y="8280"/>
            <a:ext cx="8610840" cy="59114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Overview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dirty="0" smtClean="0">
                <a:latin typeface="Times New Roman" pitchFamily="18"/>
                <a:ea typeface="Microsoft YaHei" pitchFamily="2"/>
                <a:cs typeface="Mangal" pitchFamily="2"/>
              </a:rPr>
              <a:t>Very </a:t>
            </a:r>
            <a:r>
              <a:rPr lang="en-GB" sz="2800" b="1" dirty="0" smtClean="0">
                <a:latin typeface="Times New Roman" pitchFamily="18"/>
                <a:ea typeface="Microsoft YaHei" pitchFamily="2"/>
                <a:cs typeface="Mangal" pitchFamily="2"/>
              </a:rPr>
              <a:t>large</a:t>
            </a:r>
            <a:r>
              <a:rPr lang="en-GB" sz="2800" dirty="0" smtClean="0">
                <a:latin typeface="Times New Roman" pitchFamily="18"/>
                <a:ea typeface="Microsoft YaHei" pitchFamily="2"/>
                <a:cs typeface="Mangal" pitchFamily="2"/>
              </a:rPr>
              <a:t> or very </a:t>
            </a:r>
            <a:r>
              <a:rPr lang="en-GB" sz="2800" b="1" dirty="0" smtClean="0">
                <a:latin typeface="Times New Roman" pitchFamily="18"/>
                <a:ea typeface="Microsoft YaHei" pitchFamily="2"/>
                <a:cs typeface="Mangal" pitchFamily="2"/>
              </a:rPr>
              <a:t>flexible</a:t>
            </a:r>
            <a:r>
              <a:rPr lang="en-GB" sz="2800" dirty="0" smtClean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aircraft</a:t>
            </a:r>
          </a:p>
          <a:p>
            <a:pPr lvl="1">
              <a:lnSpc>
                <a:spcPct val="14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- low frequency modes</a:t>
            </a:r>
          </a:p>
          <a:p>
            <a:pPr lvl="1">
              <a:lnSpc>
                <a:spcPct val="140000"/>
              </a:lnSpc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coupled rigid body/structural dynamics</a:t>
            </a:r>
          </a:p>
          <a:p>
            <a:pPr lvl="1">
              <a:lnSpc>
                <a:spcPct val="140000"/>
              </a:lnSpc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nonlinearities from structure and fluid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Control design for flexible aircraft FCS</a:t>
            </a:r>
            <a:endParaRPr lang="en-GB" dirty="0" smtClean="0"/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Are nonlinear effects important? How much? Time/cost saving?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50928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latin typeface="Times New Roman" pitchFamily="18"/>
                <a:ea typeface="Microsoft YaHei" pitchFamily="2"/>
                <a:cs typeface="Mangal" pitchFamily="2"/>
              </a:rPr>
              <a:t>Nonlinearities from structure and fluid</a:t>
            </a:r>
          </a:p>
          <a:p>
            <a:pPr lvl="1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latin typeface="Times New Roman" pitchFamily="18"/>
                <a:ea typeface="Microsoft YaHei" pitchFamily="2"/>
                <a:cs typeface="Mangal" pitchFamily="2"/>
              </a:rPr>
              <a:t> physics-based simulation</a:t>
            </a:r>
          </a:p>
          <a:p>
            <a:pPr>
              <a:lnSpc>
                <a:spcPct val="140000"/>
              </a:lnSpc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latin typeface="Times New Roman" pitchFamily="18"/>
                <a:ea typeface="Microsoft YaHei" pitchFamily="2"/>
                <a:cs typeface="Mangal" pitchFamily="2"/>
              </a:rPr>
              <a:t>How to reduce size for control design?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latin typeface="Times New Roman" pitchFamily="18"/>
                <a:ea typeface="Microsoft YaHei" pitchFamily="2"/>
                <a:cs typeface="Mangal" pitchFamily="2"/>
              </a:rPr>
              <a:t> nonlinear model reduction</a:t>
            </a:r>
          </a:p>
          <a:p>
            <a:pPr>
              <a:lnSpc>
                <a:spcPct val="140000"/>
              </a:lnSpc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latin typeface="Times New Roman" pitchFamily="18"/>
                <a:ea typeface="Microsoft YaHei" pitchFamily="2"/>
                <a:cs typeface="Mangal" pitchFamily="2"/>
              </a:rPr>
              <a:t>How to test the FCS for 100k runs?</a:t>
            </a:r>
          </a:p>
          <a:p>
            <a:pPr lvl="1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latin typeface="Times New Roman" pitchFamily="18"/>
                <a:ea typeface="Microsoft YaHei" pitchFamily="2"/>
                <a:cs typeface="Mangal" pitchFamily="2"/>
              </a:rPr>
              <a:t> model hierarchy</a:t>
            </a:r>
            <a:r>
              <a:rPr lang="en-GB" sz="2800" b="1" baseline="30000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1,2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672" y="260648"/>
            <a:ext cx="7488832" cy="6552728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Box 4"/>
          <p:cNvSpPr/>
          <p:nvPr/>
        </p:nvSpPr>
        <p:spPr>
          <a:xfrm>
            <a:off x="179512" y="5306102"/>
            <a:ext cx="8784976" cy="14352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1.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Da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Ronch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et al., “On the generation of flight dynamics aerodynamic tables by computational fluid dynamics,” </a:t>
            </a:r>
            <a:r>
              <a:rPr lang="en-GB" sz="16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Progress in Aerospace Sciences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2011; 47(8): 597-620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Mangal" pitchFamily="2"/>
              </a:rPr>
              <a:t>2.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Badcock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et al., “Transonic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aeroelastic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simulation for envelope searches and uncertainty  analysis,” </a:t>
            </a:r>
            <a:r>
              <a:rPr lang="en-GB" sz="16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Progress in Aerospace Sciences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2011; 47(5): 392-423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34985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Full Order Model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Nonlinear system (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aeroelastic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+ rigid body modes)</a:t>
            </a:r>
            <a:endParaRPr lang="en-GB" sz="2400" i="1" baseline="30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Large dimension (CFD)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Expensive to solve in routine manner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51163" y="3861048"/>
          <a:ext cx="3086100" cy="2163762"/>
        </p:xfrm>
        <a:graphic>
          <a:graphicData uri="http://schemas.openxmlformats.org/presentationml/2006/ole">
            <p:oleObj spid="_x0000_s131074" name="Equation" r:id="rId4" imgW="1231560" imgH="8632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34985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Taylor Series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Taylor series expansion of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Equilibrium point,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</a:t>
            </a:r>
            <a:r>
              <a:rPr lang="en-GB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0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: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w’ = w-w</a:t>
            </a:r>
            <a:r>
              <a:rPr lang="en-GB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0</a:t>
            </a:r>
            <a:endParaRPr lang="en-GB" sz="2800" baseline="-25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Manipulable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control,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</a:t>
            </a:r>
            <a:r>
              <a:rPr lang="en-GB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, and external disturbance, </a:t>
            </a:r>
            <a:r>
              <a:rPr lang="en-GB" sz="2800" i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</a:t>
            </a:r>
            <a:r>
              <a:rPr lang="en-GB" sz="2800" i="1" baseline="-250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</a:t>
            </a:r>
            <a:r>
              <a:rPr lang="en-GB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06498" name="Object 4"/>
          <p:cNvGraphicFramePr>
            <a:graphicFrameLocks noChangeAspect="1"/>
          </p:cNvGraphicFramePr>
          <p:nvPr/>
        </p:nvGraphicFramePr>
        <p:xfrm>
          <a:off x="1492250" y="3865563"/>
          <a:ext cx="5886450" cy="2730500"/>
        </p:xfrm>
        <a:graphic>
          <a:graphicData uri="http://schemas.openxmlformats.org/presentationml/2006/ole">
            <p:oleObj spid="_x0000_s106498" name="Equation" r:id="rId4" imgW="2349360" imgH="10918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2080" y="3460938"/>
            <a:ext cx="158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</a:rPr>
              <a:t>Jacobian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8" idx="7"/>
            <a:endCxn id="6" idx="1"/>
          </p:cNvCxnSpPr>
          <p:nvPr/>
        </p:nvCxnSpPr>
        <p:spPr>
          <a:xfrm flipV="1">
            <a:off x="4650935" y="3660993"/>
            <a:ext cx="641145" cy="500442"/>
          </a:xfrm>
          <a:prstGeom prst="straightConnector1">
            <a:avLst/>
          </a:prstGeom>
          <a:ln w="34925" cap="rnd">
            <a:solidFill>
              <a:schemeClr val="tx1"/>
            </a:solidFill>
            <a:bevel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51920" y="4077072"/>
            <a:ext cx="93610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41017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Model Reduction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Eigenvalue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problem of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Jacobian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,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</a:t>
            </a: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Modal matrices, </a:t>
            </a:r>
            <a:r>
              <a:rPr lang="en-GB" sz="2800" b="1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m&lt;n</a:t>
            </a:r>
          </a:p>
          <a:p>
            <a:pPr lvl="1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Biorthogonality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conditions</a:t>
            </a:r>
            <a:endParaRPr lang="en-GB" sz="2800" b="1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6300192" y="4581128"/>
          <a:ext cx="2066925" cy="1714500"/>
        </p:xfrm>
        <a:graphic>
          <a:graphicData uri="http://schemas.openxmlformats.org/presentationml/2006/ole">
            <p:oleObj spid="_x0000_s107523" name="Equation" r:id="rId4" imgW="825480" imgH="685800" progId="Equation.3">
              <p:embed/>
            </p:oleObj>
          </a:graphicData>
        </a:graphic>
      </p:graphicFrame>
      <p:graphicFrame>
        <p:nvGraphicFramePr>
          <p:cNvPr id="107524" name="Object 3"/>
          <p:cNvGraphicFramePr>
            <a:graphicFrameLocks noChangeAspect="1"/>
          </p:cNvGraphicFramePr>
          <p:nvPr/>
        </p:nvGraphicFramePr>
        <p:xfrm>
          <a:off x="6118547" y="2204864"/>
          <a:ext cx="2701925" cy="1143000"/>
        </p:xfrm>
        <a:graphic>
          <a:graphicData uri="http://schemas.openxmlformats.org/presentationml/2006/ole">
            <p:oleObj spid="_x0000_s107524" name="Equation" r:id="rId5" imgW="1079280" imgH="457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94116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Project the FOM onto a small basis of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aeroelastic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eigenmodes</a:t>
            </a:r>
            <a:endParaRPr lang="en-GB" sz="2800" dirty="0" smtClean="0">
              <a:solidFill>
                <a:srgbClr val="00000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43602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Linear Reduced Model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Linear FOM around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</a:t>
            </a:r>
            <a:r>
              <a:rPr lang="en-GB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0</a:t>
            </a: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Transformation of coordinates: linear ROM</a:t>
            </a: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1925638" y="4603750"/>
          <a:ext cx="5056187" cy="1778000"/>
        </p:xfrm>
        <a:graphic>
          <a:graphicData uri="http://schemas.openxmlformats.org/presentationml/2006/ole">
            <p:oleObj spid="_x0000_s108547" name="Equation" r:id="rId4" imgW="2019240" imgH="711000" progId="Equation.3">
              <p:embed/>
            </p:oleObj>
          </a:graphicData>
        </a:graphic>
      </p:graphicFrame>
      <p:graphicFrame>
        <p:nvGraphicFramePr>
          <p:cNvPr id="108549" name="Object 4"/>
          <p:cNvGraphicFramePr>
            <a:graphicFrameLocks noChangeAspect="1"/>
          </p:cNvGraphicFramePr>
          <p:nvPr/>
        </p:nvGraphicFramePr>
        <p:xfrm>
          <a:off x="322263" y="2492896"/>
          <a:ext cx="8267700" cy="950912"/>
        </p:xfrm>
        <a:graphic>
          <a:graphicData uri="http://schemas.openxmlformats.org/presentationml/2006/ole">
            <p:oleObj spid="_x0000_s108549" name="Equation" r:id="rId5" imgW="3746160" imgH="431640" progId="Equation.3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555776" y="2564904"/>
            <a:ext cx="1512168" cy="648072"/>
          </a:xfrm>
          <a:prstGeom prst="straightConnector1">
            <a:avLst/>
          </a:prstGeom>
          <a:ln w="34925" cap="rnd">
            <a:solidFill>
              <a:srgbClr val="FF0000"/>
            </a:solidFill>
            <a:bevel/>
            <a:headEnd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2564904"/>
            <a:ext cx="1512168" cy="648072"/>
          </a:xfrm>
          <a:prstGeom prst="straightConnector1">
            <a:avLst/>
          </a:prstGeom>
          <a:ln w="34925" cap="rnd">
            <a:solidFill>
              <a:srgbClr val="FF0000"/>
            </a:solidFill>
            <a:bevel/>
            <a:headEnd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44033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Nonlinear Reduced Model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Higher order terms in the FOM residual</a:t>
            </a: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involves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~m</a:t>
            </a:r>
            <a:r>
              <a:rPr lang="en-GB" sz="2800" i="1" baseline="30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2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terms and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~m</a:t>
            </a:r>
            <a:r>
              <a:rPr lang="en-GB" sz="2800" i="1" baseline="30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3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(matrix-free products)</a:t>
            </a:r>
          </a:p>
        </p:txBody>
      </p:sp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449263" y="4535264"/>
          <a:ext cx="8080375" cy="1270000"/>
        </p:xfrm>
        <a:graphic>
          <a:graphicData uri="http://schemas.openxmlformats.org/presentationml/2006/ole">
            <p:oleObj spid="_x0000_s122882" name="Equation" r:id="rId4" imgW="3225600" imgH="507960" progId="Equation.3">
              <p:embed/>
            </p:oleObj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1657350" y="2420938"/>
          <a:ext cx="5662613" cy="1079500"/>
        </p:xfrm>
        <a:graphic>
          <a:graphicData uri="http://schemas.openxmlformats.org/presentationml/2006/ole">
            <p:oleObj spid="_x0000_s122883" name="Equation" r:id="rId5" imgW="226044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17675</TotalTime>
  <Words>491</Words>
  <Application>Microsoft Office PowerPoint</Application>
  <PresentationFormat>On-screen Show (4:3)</PresentationFormat>
  <Paragraphs>155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</vt:lpstr>
      <vt:lpstr>Title1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Cfd-Insight</dc:creator>
  <cp:lastModifiedBy>adaronch</cp:lastModifiedBy>
  <cp:revision>2222</cp:revision>
  <dcterms:created xsi:type="dcterms:W3CDTF">2004-06-21T13:34:44Z</dcterms:created>
  <dcterms:modified xsi:type="dcterms:W3CDTF">2012-01-09T12:14:06Z</dcterms:modified>
</cp:coreProperties>
</file>