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57" r:id="rId3"/>
    <p:sldId id="466" r:id="rId4"/>
    <p:sldId id="472" r:id="rId5"/>
    <p:sldId id="483" r:id="rId6"/>
    <p:sldId id="484" r:id="rId7"/>
    <p:sldId id="485" r:id="rId8"/>
    <p:sldId id="486" r:id="rId9"/>
    <p:sldId id="482" r:id="rId10"/>
    <p:sldId id="487" r:id="rId11"/>
    <p:sldId id="494" r:id="rId12"/>
    <p:sldId id="488" r:id="rId13"/>
    <p:sldId id="490" r:id="rId14"/>
    <p:sldId id="491" r:id="rId15"/>
    <p:sldId id="492" r:id="rId16"/>
    <p:sldId id="495" r:id="rId17"/>
    <p:sldId id="474" r:id="rId18"/>
    <p:sldId id="468" r:id="rId19"/>
    <p:sldId id="469" r:id="rId20"/>
    <p:sldId id="470" r:id="rId21"/>
    <p:sldId id="471" r:id="rId22"/>
    <p:sldId id="498" r:id="rId23"/>
    <p:sldId id="496" r:id="rId24"/>
    <p:sldId id="497" r:id="rId25"/>
    <p:sldId id="476" r:id="rId26"/>
    <p:sldId id="477" r:id="rId27"/>
    <p:sldId id="479" r:id="rId28"/>
    <p:sldId id="478" r:id="rId29"/>
    <p:sldId id="499" r:id="rId30"/>
  </p:sldIdLst>
  <p:sldSz cx="9144000" cy="6858000" type="screen4x3"/>
  <p:notesSz cx="6781800"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FF99"/>
    <a:srgbClr val="FF00FF"/>
    <a:srgbClr val="CCFF66"/>
    <a:srgbClr val="99FF66"/>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1000" autoAdjust="0"/>
  </p:normalViewPr>
  <p:slideViewPr>
    <p:cSldViewPr>
      <p:cViewPr varScale="1">
        <p:scale>
          <a:sx n="71" d="100"/>
          <a:sy n="71" d="100"/>
        </p:scale>
        <p:origin x="-11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3000" cy="495720"/>
          </a:xfrm>
          <a:prstGeom prst="rect">
            <a:avLst/>
          </a:prstGeom>
          <a:noFill/>
          <a:ln>
            <a:noFill/>
          </a:ln>
        </p:spPr>
        <p:txBody>
          <a:bodyPr vert="horz" lIns="90000" tIns="45000" rIns="90000" bIns="4500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3" name="Date Placeholder 2"/>
          <p:cNvSpPr txBox="1">
            <a:spLocks noGrp="1"/>
          </p:cNvSpPr>
          <p:nvPr>
            <p:ph type="dt" sz="quarter" idx="1"/>
          </p:nvPr>
        </p:nvSpPr>
        <p:spPr>
          <a:xfrm>
            <a:off x="3839040" y="0"/>
            <a:ext cx="2943000" cy="495720"/>
          </a:xfrm>
          <a:prstGeom prst="rect">
            <a:avLst/>
          </a:prstGeom>
          <a:noFill/>
          <a:ln>
            <a:noFill/>
          </a:ln>
        </p:spPr>
        <p:txBody>
          <a:bodyPr vert="horz" lIns="90000" tIns="45000" rIns="90000" bIns="4500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4" name="Footer Placeholder 3"/>
          <p:cNvSpPr txBox="1">
            <a:spLocks noGrp="1"/>
          </p:cNvSpPr>
          <p:nvPr>
            <p:ph type="ftr" sz="quarter" idx="2"/>
          </p:nvPr>
        </p:nvSpPr>
        <p:spPr>
          <a:xfrm>
            <a:off x="0" y="9429120"/>
            <a:ext cx="2943000" cy="495720"/>
          </a:xfrm>
          <a:prstGeom prst="rect">
            <a:avLst/>
          </a:prstGeom>
          <a:noFill/>
          <a:ln>
            <a:noFill/>
          </a:ln>
        </p:spPr>
        <p:txBody>
          <a:bodyPr vert="horz" lIns="90000" tIns="45000" rIns="90000" bIns="45000"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39040" y="9429120"/>
            <a:ext cx="2943000" cy="495720"/>
          </a:xfrm>
          <a:prstGeom prst="rect">
            <a:avLst/>
          </a:prstGeom>
          <a:noFill/>
          <a:ln>
            <a:noFill/>
          </a:ln>
        </p:spPr>
        <p:txBody>
          <a:bodyPr vert="horz" lIns="90000" tIns="45000" rIns="90000" bIns="45000"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7BBA3243-C468-4447-B2D7-27B27FCB61FD}"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a:t>
            </a:fld>
            <a:endParaRPr lang="en-GB" sz="1400" b="0" i="0" u="none" strike="noStrike" baseline="0">
              <a:ln>
                <a:noFill/>
              </a:ln>
              <a:solidFill>
                <a:srgbClr val="000000"/>
              </a:solidFill>
              <a:latin typeface="Times New Roman"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782400" cy="9925200"/>
          </a:xfrm>
          <a:prstGeom prst="rect">
            <a:avLst/>
          </a:prstGeom>
          <a:solidFill>
            <a:srgbClr val="FFFFFF"/>
          </a:solidFill>
          <a:ln>
            <a:noFill/>
            <a:prstDash val="solid"/>
          </a:ln>
        </p:spPr>
        <p:txBody>
          <a:bodyPr vert="horz" lIns="90000" tIns="45000" rIns="90000" bIns="45000" anchor="ctr" anchorCtr="1"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b="0" i="0" u="none" strike="noStrike" baseline="0">
              <a:ln>
                <a:noFill/>
              </a:ln>
              <a:solidFill>
                <a:srgbClr val="000000"/>
              </a:solidFill>
              <a:latin typeface="Times New Roman" pitchFamily="18"/>
              <a:ea typeface="Microsoft YaHei" pitchFamily="2"/>
              <a:cs typeface="Mangal" pitchFamily="2"/>
            </a:endParaRPr>
          </a:p>
        </p:txBody>
      </p:sp>
      <p:sp>
        <p:nvSpPr>
          <p:cNvPr id="3" name="Header Placeholder 2"/>
          <p:cNvSpPr txBox="1">
            <a:spLocks noGrp="1"/>
          </p:cNvSpPr>
          <p:nvPr>
            <p:ph type="hdr" sz="quarter"/>
          </p:nvPr>
        </p:nvSpPr>
        <p:spPr>
          <a:xfrm>
            <a:off x="0" y="0"/>
            <a:ext cx="2938320" cy="497160"/>
          </a:xfrm>
          <a:prstGeom prst="rect">
            <a:avLst/>
          </a:prstGeom>
          <a:noFill/>
          <a:ln>
            <a:noFill/>
          </a:ln>
        </p:spPr>
        <p:txBody>
          <a:bodyPr vert="horz" wrap="square" lIns="95400" tIns="47880" rIns="95400" bIns="4788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4" name="Date Placeholder 3"/>
          <p:cNvSpPr txBox="1">
            <a:spLocks noGrp="1"/>
          </p:cNvSpPr>
          <p:nvPr>
            <p:ph type="dt" idx="1"/>
          </p:nvPr>
        </p:nvSpPr>
        <p:spPr>
          <a:xfrm>
            <a:off x="3843360" y="0"/>
            <a:ext cx="2938320" cy="497160"/>
          </a:xfrm>
          <a:prstGeom prst="rect">
            <a:avLst/>
          </a:prstGeom>
          <a:noFill/>
          <a:ln>
            <a:noFill/>
          </a:ln>
        </p:spPr>
        <p:txBody>
          <a:bodyPr vert="horz" wrap="square" lIns="95400" tIns="47880" rIns="95400" bIns="4788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5" name="Slide Image Placeholder 4"/>
          <p:cNvSpPr>
            <a:spLocks noGrp="1" noRot="1" noChangeAspect="1"/>
          </p:cNvSpPr>
          <p:nvPr>
            <p:ph type="sldImg" idx="2"/>
          </p:nvPr>
        </p:nvSpPr>
        <p:spPr>
          <a:xfrm>
            <a:off x="907919" y="744120"/>
            <a:ext cx="4964400" cy="3723120"/>
          </a:xfrm>
          <a:prstGeom prst="rect">
            <a:avLst/>
          </a:prstGeom>
          <a:noFill/>
          <a:ln>
            <a:noFill/>
            <a:prstDash val="solid"/>
          </a:ln>
        </p:spPr>
      </p:sp>
      <p:sp>
        <p:nvSpPr>
          <p:cNvPr id="6" name="Notes Placeholder 5"/>
          <p:cNvSpPr txBox="1">
            <a:spLocks noGrp="1"/>
          </p:cNvSpPr>
          <p:nvPr>
            <p:ph type="body" sz="quarter" idx="3"/>
          </p:nvPr>
        </p:nvSpPr>
        <p:spPr>
          <a:xfrm>
            <a:off x="904680" y="4714560"/>
            <a:ext cx="4971960" cy="446760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a:p>
        </p:txBody>
      </p:sp>
      <p:sp>
        <p:nvSpPr>
          <p:cNvPr id="7" name="Footer Placeholder 6"/>
          <p:cNvSpPr txBox="1">
            <a:spLocks noGrp="1"/>
          </p:cNvSpPr>
          <p:nvPr>
            <p:ph type="ftr" sz="quarter" idx="4"/>
          </p:nvPr>
        </p:nvSpPr>
        <p:spPr>
          <a:xfrm>
            <a:off x="0" y="9429480"/>
            <a:ext cx="2938320" cy="497160"/>
          </a:xfrm>
          <a:prstGeom prst="rect">
            <a:avLst/>
          </a:prstGeom>
          <a:noFill/>
          <a:ln>
            <a:noFill/>
          </a:ln>
        </p:spPr>
        <p:txBody>
          <a:bodyPr vert="horz" wrap="square" lIns="95400" tIns="47880" rIns="95400" bIns="47880" anchor="b"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8" name="Slide Number Placeholder 7"/>
          <p:cNvSpPr txBox="1">
            <a:spLocks noGrp="1"/>
          </p:cNvSpPr>
          <p:nvPr>
            <p:ph type="sldNum" sz="quarter" idx="5"/>
          </p:nvPr>
        </p:nvSpPr>
        <p:spPr>
          <a:xfrm>
            <a:off x="3843360" y="9429480"/>
            <a:ext cx="2938320" cy="497160"/>
          </a:xfrm>
          <a:prstGeom prst="rect">
            <a:avLst/>
          </a:prstGeom>
          <a:noFill/>
          <a:ln>
            <a:noFill/>
          </a:ln>
        </p:spPr>
        <p:txBody>
          <a:bodyPr vert="horz" wrap="square" lIns="95400" tIns="47880" rIns="95400" bIns="47880" anchor="b"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1300" b="0" i="0" u="none" strike="noStrike" baseline="0">
                <a:solidFill>
                  <a:srgbClr val="000000"/>
                </a:solidFill>
                <a:latin typeface="Times New Roman" pitchFamily="18"/>
                <a:ea typeface="Arial Unicode MS" pitchFamily="2"/>
                <a:cs typeface="Tahoma" pitchFamily="2"/>
              </a:defRPr>
            </a:lvl1pPr>
          </a:lstStyle>
          <a:p>
            <a:pPr lvl="0"/>
            <a:fld id="{246CD911-CE28-4824-AF78-E9CB2697FD9E}" type="slidenum">
              <a:rPr/>
              <a:pPr lvl="0"/>
              <a:t>‹#›</a:t>
            </a:fld>
            <a:endParaRPr lang="fr-FR"/>
          </a:p>
        </p:txBody>
      </p:sp>
    </p:spTree>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200" b="0" i="0" u="none" strike="noStrike" baseline="0">
        <a:ln>
          <a:noFill/>
        </a:ln>
        <a:solidFill>
          <a:srgbClr val="000000"/>
        </a:solidFill>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04680" y="4714560"/>
            <a:ext cx="4971960" cy="446796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baseline="0" dirty="0" smtClean="0"/>
              <a:t>This presentation is about gust loads prediction and alleviation using a reduced model, which potentially comes from a CFD model.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We have in mind very flexible aircraft, which are the</a:t>
            </a:r>
            <a:r>
              <a:rPr lang="en-GB" kern="1200" baseline="0" dirty="0" smtClean="0"/>
              <a:t> main driver for the computational framework that I am going to illustrate. Very flexible aircraft can be intrinsically unstable, requiring a stability augmentation system, and sensible to atmospheric gust, you are possibly familiar with the failure of the NASA HELIOS. In addition to these key aspects, very flexible aircraft exhibit low frequency natural modes which are close, or even overlapping, the modes of the flight mechanics. Therefore, it is suspect or erroneous to design a conventional flight control system filtering out the frequencies of structural vibrations. An integrated approach has to be used.</a:t>
            </a:r>
          </a:p>
          <a:p>
            <a:endParaRPr lang="en-GB" kern="1200" baseline="0" dirty="0" smtClean="0"/>
          </a:p>
          <a:p>
            <a:r>
              <a:rPr lang="en-GB" kern="1200" dirty="0" smtClean="0"/>
              <a:t>The target we have set is to use a physics-based formulation</a:t>
            </a:r>
            <a:r>
              <a:rPr lang="en-GB" kern="1200" baseline="0" dirty="0" smtClean="0"/>
              <a:t> to realistically predict nonlinearities arising from the structure, large deformations, and the fluid, separation and shock motion. The mathematical model of the coupled system based on nonlinear beams, from IC, and CFD is potentially very large in dimension and expensive to solve. The role of a model reduction for control design is therefore fundamental. The approach based on the manipulation of the coupled residual is chosen, retaining the ability to describe relevant nonlinearities. The other approach to model reduction is system identification, but the lack of robustness and dependence on the training data are well-known issues.</a:t>
            </a:r>
          </a:p>
          <a:p>
            <a:endParaRPr lang="en-GB" kern="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CFD solver used is a research code developed at</a:t>
            </a:r>
            <a:r>
              <a:rPr lang="en-GB" kern="1200" baseline="0" dirty="0" smtClean="0"/>
              <a:t> the </a:t>
            </a:r>
            <a:r>
              <a:rPr lang="en-GB" kern="1200" baseline="0" dirty="0" err="1" smtClean="0"/>
              <a:t>UoL</a:t>
            </a:r>
            <a:r>
              <a:rPr lang="en-GB" kern="1200" baseline="0" dirty="0" smtClean="0"/>
              <a:t>. It has been developed to overcome the burden of grid generation and to enable flow simulations around complex geometries in relative motion, like the store release from an aircraft. It solves the Euler, laminar and RANS </a:t>
            </a:r>
            <a:r>
              <a:rPr lang="en-GB" kern="1200" baseline="0" dirty="0" err="1" smtClean="0"/>
              <a:t>eqs</a:t>
            </a:r>
            <a:r>
              <a:rPr lang="en-GB" kern="1200" baseline="0" dirty="0" smtClean="0"/>
              <a:t> on clouds of points as opposed to traditional finite volume grids. The solver is implicit and uses a preconditioned </a:t>
            </a:r>
            <a:r>
              <a:rPr lang="en-GB" kern="1200" baseline="0" dirty="0" err="1" smtClean="0"/>
              <a:t>Krylov</a:t>
            </a:r>
            <a:r>
              <a:rPr lang="en-GB" kern="1200" baseline="0" dirty="0" smtClean="0"/>
              <a:t> subspace method and dual-time stepping to perform the time integration.</a:t>
            </a:r>
          </a:p>
          <a:p>
            <a:endParaRPr lang="en-GB" kern="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Coming</a:t>
            </a:r>
            <a:r>
              <a:rPr lang="en-GB" kern="1200" baseline="0" dirty="0" smtClean="0"/>
              <a:t> to the last application example, which features a pitch-plunge aerofoil model coupled with CFD where a dramatic reduction of number of states can be made. The Euler </a:t>
            </a:r>
            <a:r>
              <a:rPr lang="en-GB" kern="1200" baseline="0" dirty="0" err="1" smtClean="0"/>
              <a:t>eqs</a:t>
            </a:r>
            <a:r>
              <a:rPr lang="en-GB" kern="1200" baseline="0" dirty="0" smtClean="0"/>
              <a:t> are solved on a distribution of about 8000 points. The </a:t>
            </a:r>
            <a:r>
              <a:rPr lang="en-GB" kern="1200" baseline="0" dirty="0" err="1" smtClean="0"/>
              <a:t>aeroelastic</a:t>
            </a:r>
            <a:r>
              <a:rPr lang="en-GB" kern="1200" baseline="0" dirty="0" smtClean="0"/>
              <a:t> parameters correspond to the heavy case described in previous work. </a:t>
            </a:r>
            <a:endParaRPr lang="en-GB" kern="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a:t>
            </a:r>
            <a:r>
              <a:rPr lang="en-GB" kern="1200" baseline="0" dirty="0" smtClean="0"/>
              <a:t> performance of the 2 approaches was tested for a relatively short gust, about 12 times the aerofoil semi-chord. The approximation introduced with the ROM in vector form has a negative impact in this case. The ROM in matrix form is found to have a good agreement. ROMs were generated at a fraction of the cost of the FOM calculation, and their use in searching for a worst-case is possible.</a:t>
            </a:r>
            <a:endParaRPr lang="en-GB" kern="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a:t>
            </a:r>
            <a:r>
              <a:rPr lang="en-GB" kern="1200" baseline="0" dirty="0" smtClean="0"/>
              <a:t> performance of the 2 approaches was tested for a relatively short gust, about 12 times the aerofoil semi-chord. The approximation introduced with the ROM in vector form has a negative impact in this case. The ROM in matrix form is found to have a good agreement. ROMs were generated at a fraction of the cost of the FOM calculation, and their use in searching for a worst-case is possible.</a:t>
            </a:r>
            <a:endParaRPr lang="en-GB" kern="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a:t>
            </a:r>
            <a:r>
              <a:rPr lang="en-GB" kern="1200" baseline="0" dirty="0" smtClean="0"/>
              <a:t> performance of the 2 approaches was tested for a relatively short gust, about 12 times the aerofoil semi-chord. The approximation introduced with the ROM in vector form has a negative impact in this case. The ROM in matrix form is found to have a good agreement. ROMs were generated at a fraction of the cost of the FOM calculation, and their use in searching for a worst-case is possible.</a:t>
            </a:r>
            <a:endParaRPr lang="en-GB" kern="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7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3050"/>
            <a:ext cx="60198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liv.ac.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Box 41"/>
          <p:cNvSpPr/>
          <p:nvPr/>
        </p:nvSpPr>
        <p:spPr>
          <a:xfrm>
            <a:off x="291960" y="6123600"/>
            <a:ext cx="3816359" cy="64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1" i="0" u="none" strike="noStrike" baseline="0">
              <a:ln>
                <a:noFill/>
              </a:ln>
              <a:solidFill>
                <a:srgbClr val="0000FF"/>
              </a:solidFill>
              <a:latin typeface="Arial" pitchFamily="18"/>
              <a:ea typeface="Microsoft YaHei" pitchFamily="2"/>
              <a:cs typeface="Mangal" pitchFamily="2"/>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1" i="0" u="none" strike="noStrike" baseline="0">
                <a:ln>
                  <a:noFill/>
                </a:ln>
                <a:solidFill>
                  <a:srgbClr val="0000FF"/>
                </a:solidFill>
                <a:latin typeface="Arial" pitchFamily="18"/>
                <a:ea typeface="Microsoft YaHei" pitchFamily="2"/>
                <a:cs typeface="Mangal" pitchFamily="2"/>
              </a:rPr>
              <a:t>Duke University, July 2010</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1" i="0" u="none" strike="noStrike" baseline="0">
                <a:ln>
                  <a:noFill/>
                </a:ln>
                <a:solidFill>
                  <a:srgbClr val="0000FF"/>
                </a:solidFill>
                <a:latin typeface="Arial" pitchFamily="18"/>
                <a:ea typeface="Microsoft YaHei" pitchFamily="2"/>
                <a:cs typeface="Mangal" pitchFamily="2"/>
              </a:rPr>
              <a:t>A.Da-Ronch@liverpool.ac.uk</a:t>
            </a:r>
          </a:p>
        </p:txBody>
      </p:sp>
      <p:sp>
        <p:nvSpPr>
          <p:cNvPr id="3" name="Line 42"/>
          <p:cNvSpPr/>
          <p:nvPr/>
        </p:nvSpPr>
        <p:spPr>
          <a:xfrm>
            <a:off x="304920" y="6031080"/>
            <a:ext cx="8534160" cy="0"/>
          </a:xfrm>
          <a:prstGeom prst="line">
            <a:avLst/>
          </a:prstGeom>
          <a:noFill/>
          <a:ln w="25560">
            <a:solidFill>
              <a:srgbClr val="0000FF"/>
            </a:solidFill>
            <a:prstDash val="solid"/>
            <a:miter/>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b="0" i="0" u="none" strike="noStrike" baseline="0">
              <a:ln>
                <a:noFill/>
              </a:ln>
              <a:solidFill>
                <a:srgbClr val="000000"/>
              </a:solidFill>
              <a:latin typeface="Times New Roman" pitchFamily="18"/>
              <a:ea typeface="Microsoft YaHei" pitchFamily="2"/>
              <a:cs typeface="Mangal" pitchFamily="2"/>
            </a:endParaRPr>
          </a:p>
        </p:txBody>
      </p:sp>
      <p:sp>
        <p:nvSpPr>
          <p:cNvPr id="4" name="Rectangle 43"/>
          <p:cNvSpPr/>
          <p:nvPr/>
        </p:nvSpPr>
        <p:spPr>
          <a:xfrm>
            <a:off x="3971520" y="6245280"/>
            <a:ext cx="991440"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760B71BE-A719-4E52-AC38-8D91D224C966}" type="slidenum">
              <a:rPr/>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a:t>
            </a:fld>
            <a:endParaRPr lang="en-GB" sz="1400" b="0" i="0" u="none" strike="noStrike" baseline="0">
              <a:ln>
                <a:noFill/>
              </a:ln>
              <a:solidFill>
                <a:srgbClr val="0000FF"/>
              </a:solidFill>
              <a:latin typeface="Arial" pitchFamily="18"/>
              <a:ea typeface="Microsoft YaHei" pitchFamily="2"/>
              <a:cs typeface="Mangal" pitchFamily="2"/>
            </a:endParaRPr>
          </a:p>
        </p:txBody>
      </p:sp>
      <p:pic>
        <p:nvPicPr>
          <p:cNvPr id="5" name="Picture 14">
            <a:hlinkClick r:id="rId13" action="ppaction://program"/>
          </p:cNvPr>
          <p:cNvPicPr>
            <a:picLocks noChangeAspect="1"/>
          </p:cNvPicPr>
          <p:nvPr/>
        </p:nvPicPr>
        <p:blipFill>
          <a:blip r:embed="rId14" cstate="print">
            <a:alphaModFix/>
            <a:lum/>
          </a:blip>
          <a:srcRect/>
          <a:stretch>
            <a:fillRect/>
          </a:stretch>
        </p:blipFill>
        <p:spPr>
          <a:xfrm>
            <a:off x="5504040" y="6191280"/>
            <a:ext cx="1977840" cy="495360"/>
          </a:xfrm>
          <a:prstGeom prst="rect">
            <a:avLst/>
          </a:prstGeom>
          <a:noFill/>
          <a:ln>
            <a:noFill/>
          </a:ln>
        </p:spPr>
      </p:pic>
      <p:pic>
        <p:nvPicPr>
          <p:cNvPr id="6" name="Picture 1"/>
          <p:cNvPicPr>
            <a:picLocks noChangeAspect="1"/>
          </p:cNvPicPr>
          <p:nvPr/>
        </p:nvPicPr>
        <p:blipFill>
          <a:blip r:embed="rId15" cstate="print">
            <a:alphaModFix/>
            <a:lum/>
          </a:blip>
          <a:srcRect/>
          <a:stretch>
            <a:fillRect/>
          </a:stretch>
        </p:blipFill>
        <p:spPr>
          <a:xfrm>
            <a:off x="7807320" y="5834160"/>
            <a:ext cx="1146240" cy="8856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600"/>
            <a:ext cx="8229240" cy="1144800"/>
          </a:xfrm>
          <a:prstGeom prst="rect">
            <a:avLst/>
          </a:prstGeom>
          <a:noFill/>
          <a:ln>
            <a:noFill/>
          </a:ln>
        </p:spPr>
        <p:txBody>
          <a:bodyPr vert="horz" lIns="0" tIns="0" rIns="0" bIns="0" anchor="ctr"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457200" y="1604520"/>
            <a:ext cx="8229240" cy="4525920"/>
          </a:xfrm>
          <a:prstGeom prst="rect">
            <a:avLst/>
          </a:prstGeom>
          <a:noFill/>
          <a:ln>
            <a:noFill/>
          </a:ln>
        </p:spPr>
        <p:txBody>
          <a:bodyPr vert="horz" lIns="0" tIns="0" rIns="0" bIns="0" compatLnSpc="1"/>
          <a:lstStyle>
            <a:defPPr marL="342720" marR="0" lvl="0" indent="-342720" algn="l" rtl="0" hangingPunct="0">
              <a:lnSpc>
                <a:spcPct val="100000"/>
              </a:lnSpc>
              <a:spcBef>
                <a:spcPts val="799"/>
              </a:spcBef>
              <a:spcAft>
                <a:spcPts val="0"/>
              </a:spcAft>
              <a:buClr>
                <a:srgbClr val="0099CC"/>
              </a:buClr>
              <a:buSzPct val="7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Microsoft YaHei" pitchFamily="2"/>
                <a:cs typeface="Mangal" pitchFamily="2"/>
              </a:defRPr>
            </a:defPPr>
            <a:lvl1pPr marL="342720" marR="0" lvl="0" indent="-342720" algn="l" rtl="0" hangingPunct="0">
              <a:lnSpc>
                <a:spcPct val="100000"/>
              </a:lnSpc>
              <a:spcBef>
                <a:spcPts val="799"/>
              </a:spcBef>
              <a:spcAft>
                <a:spcPts val="0"/>
              </a:spcAft>
              <a:buClr>
                <a:srgbClr val="0099CC"/>
              </a:buClr>
              <a:buSzPct val="7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Microsoft YaHei" pitchFamily="2"/>
                <a:cs typeface="Mangal"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GB" sz="2800" b="0" i="0" u="none" strike="noStrike" kern="1200" baseline="0">
                <a:ln>
                  <a:noFill/>
                </a:ln>
                <a:solidFill>
                  <a:srgbClr val="000000"/>
                </a:solidFill>
                <a:latin typeface="Arial" pitchFamily="2"/>
                <a:ea typeface="Microsoft YaHei" pitchFamily="2"/>
                <a:cs typeface="Mangal"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GB" sz="2400" b="0" i="0" u="none" strike="noStrike" kern="1200" baseline="0">
                <a:ln>
                  <a:noFill/>
                </a:ln>
                <a:solidFill>
                  <a:srgbClr val="000000"/>
                </a:solidFill>
                <a:latin typeface="Arial" pitchFamily="2"/>
                <a:ea typeface="Microsoft YaHei" pitchFamily="2"/>
                <a:cs typeface="Mangal"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GB" sz="2000" b="0" i="0" u="none" strike="noStrike" kern="1200" baseline="0">
                <a:ln>
                  <a:noFill/>
                </a:ln>
                <a:solidFill>
                  <a:srgbClr val="000000"/>
                </a:solidFill>
                <a:latin typeface="Arial" pitchFamily="2"/>
                <a:ea typeface="Microsoft YaHei" pitchFamily="2"/>
                <a:cs typeface="Mangal"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indent="0" algn="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600" b="1" i="0" u="none" strike="noStrike" kern="1200" baseline="0">
          <a:ln>
            <a:noFill/>
          </a:ln>
          <a:solidFill>
            <a:srgbClr val="3366CC"/>
          </a:solidFill>
          <a:latin typeface="Times New Roman" pitchFamily="18"/>
          <a:ea typeface="Microsoft YaHei" pitchFamily="2"/>
          <a:cs typeface="Mangal" pitchFamily="2"/>
        </a:defRPr>
      </a:lvl1pPr>
    </p:titleStyle>
    <p:bodyStyle>
      <a:lvl1pPr marL="0" marR="0" indent="0" algn="l" rtl="0" hangingPunct="0">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http://www.cfd4aircraft.com/" TargetMode="External"/><Relationship Id="rId5" Type="http://schemas.openxmlformats.org/officeDocument/2006/relationships/hyperlink" Target="mailto:andreadr@liverpool.ac.uk"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ideo" Target="file:///C:\Users\adaronch\Documents\FlexFlight\Meeting\2013-02-07_IC\data\overlap2.wmv"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18.xml"/><Relationship Id="rId4" Type="http://schemas.openxmlformats.org/officeDocument/2006/relationships/hyperlink" Target="http://www.cfd4aircraft.com/research_flexflight_fsi.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www.cfd4aircraft.com/" TargetMode="External"/><Relationship Id="rId2" Type="http://schemas.openxmlformats.org/officeDocument/2006/relationships/hyperlink" Target="mailto:andreadr@liverpool.ac.uk"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Box 2"/>
          <p:cNvSpPr/>
          <p:nvPr/>
        </p:nvSpPr>
        <p:spPr>
          <a:xfrm>
            <a:off x="179512" y="0"/>
            <a:ext cx="8784976" cy="64654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000" b="1" dirty="0" smtClean="0">
                <a:solidFill>
                  <a:srgbClr val="0070C0"/>
                </a:solidFill>
                <a:latin typeface="Times New Roman" pitchFamily="18"/>
                <a:ea typeface="Microsoft YaHei" pitchFamily="2"/>
                <a:cs typeface="Mangal" pitchFamily="2"/>
              </a:rPr>
              <a:t>Python-based Framework for CFD-based Simulation of Free-Flying Flexible Aircraft: Progress</a:t>
            </a: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strike="noStrike" baseline="0" dirty="0" smtClean="0">
                <a:ln>
                  <a:noFill/>
                </a:ln>
                <a:solidFill>
                  <a:srgbClr val="000000"/>
                </a:solidFill>
                <a:latin typeface="Times New Roman" pitchFamily="18"/>
                <a:ea typeface="Microsoft YaHei" pitchFamily="2"/>
                <a:cs typeface="Mangal" pitchFamily="2"/>
              </a:rPr>
              <a:t>A. </a:t>
            </a:r>
            <a:r>
              <a:rPr lang="en-GB" sz="2400" strike="noStrike" baseline="0" dirty="0">
                <a:ln>
                  <a:noFill/>
                </a:ln>
                <a:solidFill>
                  <a:srgbClr val="000000"/>
                </a:solidFill>
                <a:latin typeface="Times New Roman" pitchFamily="18"/>
                <a:ea typeface="Microsoft YaHei" pitchFamily="2"/>
                <a:cs typeface="Mangal" pitchFamily="2"/>
              </a:rPr>
              <a:t>Da </a:t>
            </a:r>
            <a:r>
              <a:rPr lang="en-GB" sz="2400" strike="noStrike" baseline="0" dirty="0" smtClean="0">
                <a:ln>
                  <a:noFill/>
                </a:ln>
                <a:solidFill>
                  <a:srgbClr val="000000"/>
                </a:solidFill>
                <a:latin typeface="Times New Roman" pitchFamily="18"/>
                <a:ea typeface="Microsoft YaHei" pitchFamily="2"/>
                <a:cs typeface="Mangal" pitchFamily="2"/>
              </a:rPr>
              <a:t>Ronch</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University of Liverpool, U.K.</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strike="noStrike" baseline="0" dirty="0" smtClean="0">
              <a:ln>
                <a:noFill/>
              </a:ln>
              <a:solidFill>
                <a:srgbClr val="000000"/>
              </a:solidFill>
              <a:latin typeface="Times New Roman" pitchFamily="18"/>
              <a:ea typeface="Microsoft YaHei" pitchFamily="2"/>
              <a:cs typeface="Mangal" pitchFamily="2"/>
            </a:endParaRPr>
          </a:p>
        </p:txBody>
      </p:sp>
      <p:pic>
        <p:nvPicPr>
          <p:cNvPr id="11" name="Picture 2"/>
          <p:cNvPicPr>
            <a:picLocks noChangeAspect="1" noChangeArrowheads="1"/>
          </p:cNvPicPr>
          <p:nvPr/>
        </p:nvPicPr>
        <p:blipFill>
          <a:blip r:embed="rId3" cstate="print"/>
          <a:srcRect/>
          <a:stretch>
            <a:fillRect/>
          </a:stretch>
        </p:blipFill>
        <p:spPr bwMode="auto">
          <a:xfrm>
            <a:off x="107504" y="6328335"/>
            <a:ext cx="1800200" cy="413033"/>
          </a:xfrm>
          <a:prstGeom prst="rect">
            <a:avLst/>
          </a:prstGeom>
          <a:noFill/>
          <a:ln w="9525">
            <a:noFill/>
            <a:miter lim="800000"/>
            <a:headEnd/>
            <a:tailEnd/>
          </a:ln>
        </p:spPr>
      </p:pic>
      <p:sp>
        <p:nvSpPr>
          <p:cNvPr id="9" name="TextBox 8"/>
          <p:cNvSpPr txBox="1"/>
          <p:nvPr/>
        </p:nvSpPr>
        <p:spPr>
          <a:xfrm>
            <a:off x="0" y="6039283"/>
            <a:ext cx="9144000" cy="800219"/>
          </a:xfrm>
          <a:prstGeom prst="rect">
            <a:avLst/>
          </a:prstGeom>
          <a:noFill/>
        </p:spPr>
        <p:txBody>
          <a:bodyPr wrap="square" rtlCol="0">
            <a:spAutoFit/>
          </a:bodyPr>
          <a:lstStyle/>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IC, London, U.K.</a:t>
            </a: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07 February 2013</a:t>
            </a:r>
            <a:endParaRPr lang="en-GB" sz="1000" dirty="0" smtClean="0">
              <a:solidFill>
                <a:srgbClr val="0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p:txBody>
      </p:sp>
      <p:pic>
        <p:nvPicPr>
          <p:cNvPr id="12" name="Picture 3"/>
          <p:cNvPicPr>
            <a:picLocks noChangeAspect="1" noChangeArrowheads="1"/>
          </p:cNvPicPr>
          <p:nvPr/>
        </p:nvPicPr>
        <p:blipFill>
          <a:blip r:embed="rId4" cstate="print"/>
          <a:srcRect/>
          <a:stretch>
            <a:fillRect/>
          </a:stretch>
        </p:blipFill>
        <p:spPr bwMode="auto">
          <a:xfrm>
            <a:off x="7396151" y="6335446"/>
            <a:ext cx="1666471" cy="432048"/>
          </a:xfrm>
          <a:prstGeom prst="rect">
            <a:avLst/>
          </a:prstGeom>
          <a:noFill/>
          <a:ln w="9525">
            <a:noFill/>
            <a:miter lim="800000"/>
            <a:headEnd/>
            <a:tailEnd/>
          </a:ln>
        </p:spPr>
      </p:pic>
      <p:sp>
        <p:nvSpPr>
          <p:cNvPr id="8" name="TextBox 7"/>
          <p:cNvSpPr txBox="1"/>
          <p:nvPr/>
        </p:nvSpPr>
        <p:spPr>
          <a:xfrm>
            <a:off x="0" y="5301208"/>
            <a:ext cx="9144000" cy="369332"/>
          </a:xfrm>
          <a:prstGeom prst="rect">
            <a:avLst/>
          </a:prstGeom>
          <a:noFill/>
        </p:spPr>
        <p:txBody>
          <a:bodyPr wrap="square" rtlCol="0">
            <a:spAutoFit/>
          </a:bodyPr>
          <a:lstStyle/>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ea typeface="Microsoft YaHei" pitchFamily="2"/>
                <a:cs typeface="Times New Roman" pitchFamily="18" charset="0"/>
                <a:sym typeface="Wingdings" pitchFamily="2" charset="2"/>
              </a:rPr>
              <a:t>email: </a:t>
            </a:r>
            <a:r>
              <a:rPr lang="en-GB" dirty="0" smtClean="0">
                <a:solidFill>
                  <a:srgbClr val="000000"/>
                </a:solidFill>
                <a:latin typeface="Times New Roman" pitchFamily="18" charset="0"/>
                <a:ea typeface="Microsoft YaHei" pitchFamily="2"/>
                <a:cs typeface="Times New Roman" pitchFamily="18" charset="0"/>
                <a:hlinkClick r:id="rId5"/>
              </a:rPr>
              <a:t>andreadr@liverpool.ac.uk</a:t>
            </a:r>
            <a:r>
              <a:rPr lang="en-GB" dirty="0" smtClean="0">
                <a:solidFill>
                  <a:srgbClr val="000000"/>
                </a:solidFill>
                <a:latin typeface="Times New Roman" pitchFamily="18" charset="0"/>
                <a:ea typeface="Microsoft YaHei" pitchFamily="2"/>
                <a:cs typeface="Times New Roman" pitchFamily="18" charset="0"/>
              </a:rPr>
              <a:t>                        w</a:t>
            </a:r>
            <a:r>
              <a:rPr lang="en-GB" dirty="0" smtClean="0">
                <a:latin typeface="Times New Roman" pitchFamily="18" charset="0"/>
                <a:ea typeface="Microsoft YaHei" pitchFamily="2"/>
                <a:cs typeface="Times New Roman" pitchFamily="18" charset="0"/>
                <a:sym typeface="Wingdings" pitchFamily="2" charset="2"/>
              </a:rPr>
              <a:t>eb: </a:t>
            </a:r>
            <a:r>
              <a:rPr lang="en-GB" u="sng" dirty="0" smtClean="0">
                <a:latin typeface="Times New Roman" pitchFamily="18" charset="0"/>
                <a:cs typeface="Times New Roman" pitchFamily="18" charset="0"/>
                <a:hlinkClick r:id="rId6"/>
              </a:rPr>
              <a:t>http://www.cfd4aircraft.com/</a:t>
            </a:r>
            <a:endParaRPr lang="en-GB" dirty="0" smtClean="0">
              <a:solidFill>
                <a:srgbClr val="000000"/>
              </a:solidFill>
              <a:latin typeface="Times New Roman" pitchFamily="18" charset="0"/>
              <a:ea typeface="Microsoft YaHei" pitchFamily="2"/>
              <a:cs typeface="Times New Roman" pitchFamily="18" charset="0"/>
            </a:endParaRPr>
          </a:p>
        </p:txBody>
      </p:sp>
      <p:pic>
        <p:nvPicPr>
          <p:cNvPr id="10" name="Picture 1"/>
          <p:cNvPicPr>
            <a:picLocks noChangeAspect="1" noChangeArrowheads="1"/>
          </p:cNvPicPr>
          <p:nvPr/>
        </p:nvPicPr>
        <p:blipFill>
          <a:blip r:embed="rId7" cstate="print"/>
          <a:srcRect/>
          <a:stretch>
            <a:fillRect/>
          </a:stretch>
        </p:blipFill>
        <p:spPr bwMode="auto">
          <a:xfrm>
            <a:off x="7236296" y="97199"/>
            <a:ext cx="1800200" cy="7200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SF-full.jpg"/>
          <p:cNvPicPr>
            <a:picLocks noChangeAspect="1"/>
          </p:cNvPicPr>
          <p:nvPr/>
        </p:nvPicPr>
        <p:blipFill>
          <a:blip r:embed="rId4" cstate="print"/>
          <a:srcRect l="4995" t="19440" r="3209" b="35195"/>
          <a:stretch>
            <a:fillRect/>
          </a:stretch>
        </p:blipFill>
        <p:spPr>
          <a:xfrm>
            <a:off x="107504" y="3836066"/>
            <a:ext cx="3200472" cy="1393134"/>
          </a:xfrm>
          <a:prstGeom prst="rect">
            <a:avLst/>
          </a:prstGeom>
        </p:spPr>
      </p:pic>
      <p:sp>
        <p:nvSpPr>
          <p:cNvPr id="2" name="Text Box 4"/>
          <p:cNvSpPr/>
          <p:nvPr/>
        </p:nvSpPr>
        <p:spPr>
          <a:xfrm>
            <a:off x="241920" y="8280"/>
            <a:ext cx="8610840" cy="31969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PML: Parallel </a:t>
            </a:r>
            <a:r>
              <a:rPr lang="en-GB" sz="3600" b="1" dirty="0" err="1" smtClean="0">
                <a:solidFill>
                  <a:srgbClr val="0070C0"/>
                </a:solidFill>
                <a:latin typeface="Times New Roman" pitchFamily="18"/>
                <a:ea typeface="Microsoft YaHei" pitchFamily="2"/>
                <a:cs typeface="Mangal" pitchFamily="2"/>
              </a:rPr>
              <a:t>MeshLess</a:t>
            </a:r>
            <a:endParaRPr lang="en-GB" sz="3600" b="1" dirty="0" smtClean="0">
              <a:solidFill>
                <a:srgbClr val="0070C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dirty="0" smtClean="0">
              <a:solidFill>
                <a:srgbClr val="000000"/>
              </a:solidFill>
              <a:latin typeface="Times New Roman" pitchFamily="18"/>
              <a:ea typeface="Microsoft YaHei" pitchFamily="2"/>
              <a:cs typeface="Mangal" pitchFamily="2"/>
            </a:endParaRPr>
          </a:p>
          <a:p>
            <a:pPr lvl="0">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Simulation of complex geometries in relative motion</a:t>
            </a:r>
          </a:p>
          <a:p>
            <a:pPr lvl="0">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Cloud of points</a:t>
            </a:r>
          </a:p>
          <a:p>
            <a:pPr lvl="0">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Euler, laminar and RANS</a:t>
            </a:r>
          </a:p>
          <a:p>
            <a:pPr lvl="0">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a:t>
            </a:r>
            <a:r>
              <a:rPr lang="en-GB" sz="2000" dirty="0" err="1" smtClean="0">
                <a:solidFill>
                  <a:srgbClr val="000000"/>
                </a:solidFill>
                <a:latin typeface="Times New Roman" pitchFamily="18"/>
                <a:ea typeface="Microsoft YaHei" pitchFamily="2"/>
                <a:cs typeface="Mangal" pitchFamily="2"/>
              </a:rPr>
              <a:t>Schur</a:t>
            </a:r>
            <a:r>
              <a:rPr lang="en-GB" sz="2000" dirty="0" smtClean="0">
                <a:solidFill>
                  <a:srgbClr val="000000"/>
                </a:solidFill>
                <a:latin typeface="Times New Roman" pitchFamily="18"/>
                <a:ea typeface="Microsoft YaHei" pitchFamily="2"/>
                <a:cs typeface="Mangal" pitchFamily="2"/>
              </a:rPr>
              <a:t> complement</a:t>
            </a:r>
          </a:p>
        </p:txBody>
      </p:sp>
      <p:sp>
        <p:nvSpPr>
          <p:cNvPr id="9"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Kennett et al., “An Implicit </a:t>
            </a:r>
            <a:r>
              <a:rPr lang="en-GB" dirty="0" err="1" smtClean="0">
                <a:cs typeface="Times New Roman" pitchFamily="18" charset="0"/>
              </a:rPr>
              <a:t>Meshless</a:t>
            </a:r>
            <a:r>
              <a:rPr lang="en-GB" dirty="0" smtClean="0">
                <a:cs typeface="Times New Roman" pitchFamily="18" charset="0"/>
              </a:rPr>
              <a:t> Method for Application in Computational Fluid Dynamics”, </a:t>
            </a:r>
            <a:r>
              <a:rPr lang="en-GB" b="1" dirty="0" smtClean="0">
                <a:cs typeface="Times New Roman" pitchFamily="18" charset="0"/>
              </a:rPr>
              <a:t>International Journal for Numerical Methods in Fluids</a:t>
            </a:r>
            <a:r>
              <a:rPr lang="en-GB" dirty="0" smtClean="0">
                <a:cs typeface="Times New Roman" pitchFamily="18" charset="0"/>
              </a:rPr>
              <a:t>; 2012</a:t>
            </a:r>
          </a:p>
        </p:txBody>
      </p:sp>
      <p:pic>
        <p:nvPicPr>
          <p:cNvPr id="8" name="overlap2.wmv">
            <a:hlinkClick r:id="" action="ppaction://media"/>
          </p:cNvPr>
          <p:cNvPicPr>
            <a:picLocks noRot="1" noChangeAspect="1"/>
          </p:cNvPicPr>
          <p:nvPr>
            <a:videoFile r:link="rId1"/>
          </p:nvPr>
        </p:nvPicPr>
        <p:blipFill>
          <a:blip r:embed="rId5" cstate="print"/>
          <a:stretch>
            <a:fillRect/>
          </a:stretch>
        </p:blipFill>
        <p:spPr>
          <a:xfrm>
            <a:off x="3635896" y="1988840"/>
            <a:ext cx="5327915" cy="39959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345543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Pitch-Plunge Aerofoil with CFD</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Structure: linear/nonlinear</a:t>
            </a:r>
            <a:endParaRPr lang="en-GB" sz="1000" dirty="0" smtClean="0">
              <a:solidFill>
                <a:srgbClr val="000000"/>
              </a:solidFill>
              <a:latin typeface="Times New Roman" pitchFamily="18"/>
              <a:ea typeface="Microsoft YaHei" pitchFamily="2"/>
              <a:cs typeface="Mangal" pitchFamily="2"/>
            </a:endParaRPr>
          </a:p>
          <a:p>
            <a:pPr>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Euler equations</a:t>
            </a:r>
          </a:p>
          <a:p>
            <a:pPr>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7974 points</a:t>
            </a: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p:txBody>
      </p:sp>
      <p:pic>
        <p:nvPicPr>
          <p:cNvPr id="4" name="Picture 3" descr="mesh.png"/>
          <p:cNvPicPr>
            <a:picLocks noChangeAspect="1"/>
          </p:cNvPicPr>
          <p:nvPr/>
        </p:nvPicPr>
        <p:blipFill>
          <a:blip r:embed="rId3" cstate="print"/>
          <a:stretch>
            <a:fillRect/>
          </a:stretch>
        </p:blipFill>
        <p:spPr>
          <a:xfrm>
            <a:off x="323528" y="4149080"/>
            <a:ext cx="2700762" cy="2376264"/>
          </a:xfrm>
          <a:prstGeom prst="rect">
            <a:avLst/>
          </a:prstGeom>
          <a:ln>
            <a:solidFill>
              <a:schemeClr val="tx1"/>
            </a:solidFill>
          </a:ln>
        </p:spPr>
      </p:pic>
      <p:pic>
        <p:nvPicPr>
          <p:cNvPr id="7" name="Picture 6" descr="pitch_cfd.png"/>
          <p:cNvPicPr>
            <a:picLocks noChangeAspect="1"/>
          </p:cNvPicPr>
          <p:nvPr/>
        </p:nvPicPr>
        <p:blipFill>
          <a:blip r:embed="rId4" cstate="print"/>
          <a:stretch>
            <a:fillRect/>
          </a:stretch>
        </p:blipFill>
        <p:spPr>
          <a:xfrm>
            <a:off x="3538562" y="1926056"/>
            <a:ext cx="5605438" cy="4931944"/>
          </a:xfrm>
          <a:prstGeom prst="rect">
            <a:avLst/>
          </a:prstGeom>
        </p:spPr>
      </p:pic>
      <p:sp>
        <p:nvSpPr>
          <p:cNvPr id="8" name="TextBox 7"/>
          <p:cNvSpPr txBox="1"/>
          <p:nvPr/>
        </p:nvSpPr>
        <p:spPr>
          <a:xfrm>
            <a:off x="7514452" y="4820959"/>
            <a:ext cx="1580605" cy="1200329"/>
          </a:xfrm>
          <a:prstGeom prst="rect">
            <a:avLst/>
          </a:prstGeom>
          <a:solidFill>
            <a:schemeClr val="bg1"/>
          </a:solidFill>
          <a:ln>
            <a:solidFill>
              <a:srgbClr val="FF0000"/>
            </a:solidFill>
          </a:ln>
        </p:spPr>
        <p:txBody>
          <a:bodyPr wrap="square" rtlCol="0">
            <a:spAutoFit/>
          </a:bodyPr>
          <a:lstStyle/>
          <a:p>
            <a:pPr fontAlgn="base"/>
            <a:r>
              <a:rPr lang="en-GB" dirty="0" smtClean="0"/>
              <a:t>“Heavy” case</a:t>
            </a:r>
          </a:p>
          <a:p>
            <a:pPr fontAlgn="base"/>
            <a:r>
              <a:rPr lang="en-GB" i="1" dirty="0" smtClean="0"/>
              <a:t>r</a:t>
            </a:r>
            <a:r>
              <a:rPr lang="el-GR" i="1" baseline="-25000" dirty="0" smtClean="0"/>
              <a:t>α</a:t>
            </a:r>
            <a:r>
              <a:rPr lang="en-GB" i="1" dirty="0" smtClean="0"/>
              <a:t> = </a:t>
            </a:r>
            <a:r>
              <a:rPr lang="en-GB" dirty="0" smtClean="0"/>
              <a:t>0.539</a:t>
            </a:r>
          </a:p>
          <a:p>
            <a:pPr fontAlgn="base"/>
            <a:r>
              <a:rPr lang="en-GB" i="1" dirty="0" smtClean="0"/>
              <a:t>µ = </a:t>
            </a:r>
            <a:r>
              <a:rPr lang="en-GB" dirty="0" smtClean="0"/>
              <a:t>100</a:t>
            </a:r>
          </a:p>
          <a:p>
            <a:pPr fontAlgn="base"/>
            <a:r>
              <a:rPr lang="el-GR" i="1" dirty="0" smtClean="0"/>
              <a:t>ω</a:t>
            </a:r>
            <a:r>
              <a:rPr lang="el-GR" i="1" baseline="-25000" dirty="0" smtClean="0"/>
              <a:t>ξ</a:t>
            </a:r>
            <a:r>
              <a:rPr lang="en-GB" i="1" dirty="0" smtClean="0"/>
              <a:t>/</a:t>
            </a:r>
            <a:r>
              <a:rPr lang="el-GR" i="1" dirty="0" smtClean="0"/>
              <a:t>ω</a:t>
            </a:r>
            <a:r>
              <a:rPr lang="el-GR" i="1" baseline="-25000" dirty="0" smtClean="0"/>
              <a:t>α</a:t>
            </a:r>
            <a:r>
              <a:rPr lang="en-GB" i="1" dirty="0" smtClean="0"/>
              <a:t> = </a:t>
            </a:r>
            <a:r>
              <a:rPr lang="en-GB" dirty="0" smtClean="0"/>
              <a:t>0.343</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OM_plunge_color1.png"/>
          <p:cNvPicPr>
            <a:picLocks noChangeAspect="1"/>
          </p:cNvPicPr>
          <p:nvPr/>
        </p:nvPicPr>
        <p:blipFill>
          <a:blip r:embed="rId3" cstate="print"/>
          <a:stretch>
            <a:fillRect/>
          </a:stretch>
        </p:blipFill>
        <p:spPr>
          <a:xfrm>
            <a:off x="766762" y="80962"/>
            <a:ext cx="7610475" cy="6696075"/>
          </a:xfrm>
          <a:prstGeom prst="rect">
            <a:avLst/>
          </a:prstGeom>
        </p:spPr>
      </p:pic>
      <p:sp>
        <p:nvSpPr>
          <p:cNvPr id="8" name="TextBox 7"/>
          <p:cNvSpPr txBox="1"/>
          <p:nvPr/>
        </p:nvSpPr>
        <p:spPr>
          <a:xfrm>
            <a:off x="7524328" y="1458650"/>
            <a:ext cx="1567420" cy="1754326"/>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Parameter:</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α</a:t>
            </a:r>
            <a:r>
              <a:rPr lang="en-GB" baseline="-25000" dirty="0" smtClean="0">
                <a:latin typeface="Times New Roman" pitchFamily="18" charset="0"/>
                <a:cs typeface="Times New Roman" pitchFamily="18" charset="0"/>
              </a:rPr>
              <a:t>0</a:t>
            </a:r>
            <a:r>
              <a:rPr lang="en-GB" dirty="0" smtClean="0">
                <a:latin typeface="Times New Roman" pitchFamily="18" charset="0"/>
                <a:cs typeface="Times New Roman" pitchFamily="18" charset="0"/>
              </a:rPr>
              <a:t> = 15 deg</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U</a:t>
            </a:r>
            <a:r>
              <a:rPr lang="en-GB" baseline="30000"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 2.0</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 = 0.3</a:t>
            </a:r>
          </a:p>
          <a:p>
            <a:r>
              <a:rPr lang="en-GB" dirty="0" smtClean="0"/>
              <a:t>Nonlinear:</a:t>
            </a:r>
          </a:p>
          <a:p>
            <a:pPr>
              <a:buFont typeface="Arial" pitchFamily="34" charset="0"/>
              <a:buChar char="•"/>
            </a:pPr>
            <a:r>
              <a:rPr lang="en-GB" dirty="0" smtClean="0"/>
              <a:t> </a:t>
            </a:r>
            <a:r>
              <a:rPr lang="el-GR" dirty="0" smtClean="0"/>
              <a:t>β</a:t>
            </a:r>
            <a:r>
              <a:rPr lang="el-GR" i="1" baseline="-25000" dirty="0" smtClean="0"/>
              <a:t>ξ</a:t>
            </a:r>
            <a:r>
              <a:rPr lang="en-GB" i="1" baseline="-25000" dirty="0" smtClean="0"/>
              <a:t>3</a:t>
            </a:r>
            <a:r>
              <a:rPr lang="en-GB" i="1" dirty="0" smtClean="0"/>
              <a:t> = </a:t>
            </a:r>
            <a:r>
              <a:rPr lang="en-GB" dirty="0" smtClean="0"/>
              <a:t>10</a:t>
            </a:r>
          </a:p>
        </p:txBody>
      </p:sp>
      <p:pic>
        <p:nvPicPr>
          <p:cNvPr id="6" name="Picture 5" descr="PPafoil_LinNln.gif"/>
          <p:cNvPicPr>
            <a:picLocks noChangeAspect="1"/>
          </p:cNvPicPr>
          <p:nvPr/>
        </p:nvPicPr>
        <p:blipFill>
          <a:blip r:embed="rId4" cstate="print"/>
          <a:stretch>
            <a:fillRect/>
          </a:stretch>
        </p:blipFill>
        <p:spPr>
          <a:xfrm>
            <a:off x="5868144" y="4279659"/>
            <a:ext cx="3160086" cy="2434324"/>
          </a:xfrm>
          <a:prstGeom prst="rect">
            <a:avLst/>
          </a:prstGeom>
          <a:ln>
            <a:solidFill>
              <a:schemeClr val="tx1"/>
            </a:solidFill>
          </a:ln>
        </p:spPr>
      </p:pic>
      <p:sp>
        <p:nvSpPr>
          <p:cNvPr id="10" name="Text Box 4"/>
          <p:cNvSpPr/>
          <p:nvPr/>
        </p:nvSpPr>
        <p:spPr>
          <a:xfrm>
            <a:off x="107504" y="108000"/>
            <a:ext cx="446449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solidFill>
                  <a:srgbClr val="000000"/>
                </a:solidFill>
                <a:latin typeface="Times New Roman" pitchFamily="18"/>
                <a:ea typeface="Microsoft YaHei" pitchFamily="2"/>
                <a:cs typeface="Mangal" pitchFamily="2"/>
              </a:rPr>
              <a:t>Free response - </a:t>
            </a:r>
            <a:r>
              <a:rPr lang="en-GB" sz="2000" dirty="0" smtClean="0">
                <a:solidFill>
                  <a:srgbClr val="000000"/>
                </a:solidFill>
                <a:latin typeface="Times New Roman" pitchFamily="18"/>
                <a:ea typeface="Microsoft YaHei" pitchFamily="2"/>
                <a:cs typeface="Mangal" pitchFamily="2"/>
              </a:rPr>
              <a:t>full model</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_plunge_color2.png"/>
          <p:cNvPicPr>
            <a:picLocks noChangeAspect="1"/>
          </p:cNvPicPr>
          <p:nvPr/>
        </p:nvPicPr>
        <p:blipFill>
          <a:blip r:embed="rId3" cstate="print"/>
          <a:stretch>
            <a:fillRect/>
          </a:stretch>
        </p:blipFill>
        <p:spPr>
          <a:xfrm>
            <a:off x="766762" y="80962"/>
            <a:ext cx="7610475" cy="6696075"/>
          </a:xfrm>
          <a:prstGeom prst="rect">
            <a:avLst/>
          </a:prstGeom>
        </p:spPr>
      </p:pic>
      <p:sp>
        <p:nvSpPr>
          <p:cNvPr id="5" name="TextBox 4"/>
          <p:cNvSpPr txBox="1"/>
          <p:nvPr/>
        </p:nvSpPr>
        <p:spPr>
          <a:xfrm>
            <a:off x="4427984" y="5157192"/>
            <a:ext cx="3384376" cy="646331"/>
          </a:xfrm>
          <a:prstGeom prst="rect">
            <a:avLst/>
          </a:prstGeom>
          <a:noFill/>
        </p:spPr>
        <p:txBody>
          <a:bodyPr wrap="square" rtlCol="0">
            <a:spAutoFit/>
          </a:bodyPr>
          <a:lstStyle/>
          <a:p>
            <a:r>
              <a:rPr lang="en-GB" dirty="0" smtClean="0">
                <a:solidFill>
                  <a:srgbClr val="FF0000"/>
                </a:solidFill>
                <a:latin typeface="Times New Roman" pitchFamily="18" charset="0"/>
                <a:cs typeface="Times New Roman" pitchFamily="18" charset="0"/>
              </a:rPr>
              <a:t>Full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&gt; </a:t>
            </a:r>
            <a:r>
              <a:rPr lang="en-GB" b="1" dirty="0" smtClean="0">
                <a:solidFill>
                  <a:srgbClr val="FF0000"/>
                </a:solidFill>
                <a:latin typeface="Times New Roman" pitchFamily="18" charset="0"/>
                <a:cs typeface="Times New Roman" pitchFamily="18" charset="0"/>
              </a:rPr>
              <a:t>32,000</a:t>
            </a:r>
          </a:p>
          <a:p>
            <a:r>
              <a:rPr lang="en-GB" dirty="0" smtClean="0">
                <a:solidFill>
                  <a:srgbClr val="FF0000"/>
                </a:solidFill>
                <a:latin typeface="Times New Roman" pitchFamily="18" charset="0"/>
                <a:cs typeface="Times New Roman" pitchFamily="18" charset="0"/>
              </a:rPr>
              <a:t>Reduced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 </a:t>
            </a:r>
            <a:r>
              <a:rPr lang="en-GB" b="1" dirty="0" smtClean="0">
                <a:solidFill>
                  <a:srgbClr val="FF0000"/>
                </a:solidFill>
                <a:latin typeface="Times New Roman" pitchFamily="18" charset="0"/>
                <a:cs typeface="Times New Roman" pitchFamily="18" charset="0"/>
              </a:rPr>
              <a:t>2</a:t>
            </a:r>
          </a:p>
        </p:txBody>
      </p:sp>
      <p:sp>
        <p:nvSpPr>
          <p:cNvPr id="6" name="Text Box 4"/>
          <p:cNvSpPr/>
          <p:nvPr/>
        </p:nvSpPr>
        <p:spPr>
          <a:xfrm>
            <a:off x="107504" y="108000"/>
            <a:ext cx="446449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solidFill>
                  <a:srgbClr val="000000"/>
                </a:solidFill>
                <a:latin typeface="Times New Roman" pitchFamily="18"/>
                <a:ea typeface="Microsoft YaHei" pitchFamily="2"/>
                <a:cs typeface="Mangal" pitchFamily="2"/>
              </a:rPr>
              <a:t>Free response - </a:t>
            </a:r>
            <a:r>
              <a:rPr lang="en-GB" sz="2000" dirty="0" smtClean="0">
                <a:solidFill>
                  <a:srgbClr val="000000"/>
                </a:solidFill>
                <a:latin typeface="Times New Roman" pitchFamily="18"/>
                <a:ea typeface="Microsoft YaHei" pitchFamily="2"/>
                <a:cs typeface="Mangal" pitchFamily="2"/>
              </a:rPr>
              <a:t>full/reduced model</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tch_cfd_MatOnly.png"/>
          <p:cNvPicPr>
            <a:picLocks noChangeAspect="1"/>
          </p:cNvPicPr>
          <p:nvPr/>
        </p:nvPicPr>
        <p:blipFill>
          <a:blip r:embed="rId3" cstate="print"/>
          <a:stretch>
            <a:fillRect/>
          </a:stretch>
        </p:blipFill>
        <p:spPr>
          <a:xfrm>
            <a:off x="766762" y="80962"/>
            <a:ext cx="7610475" cy="6696075"/>
          </a:xfrm>
          <a:prstGeom prst="rect">
            <a:avLst/>
          </a:prstGeom>
        </p:spPr>
      </p:pic>
      <p:sp>
        <p:nvSpPr>
          <p:cNvPr id="11" name="TextBox 10"/>
          <p:cNvSpPr txBox="1"/>
          <p:nvPr/>
        </p:nvSpPr>
        <p:spPr>
          <a:xfrm>
            <a:off x="7511143" y="1458650"/>
            <a:ext cx="1580605" cy="1200329"/>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Gust </a:t>
            </a:r>
            <a:r>
              <a:rPr lang="en-GB" dirty="0" err="1" smtClean="0">
                <a:latin typeface="Times New Roman" pitchFamily="18" charset="0"/>
                <a:cs typeface="Times New Roman" pitchFamily="18" charset="0"/>
              </a:rPr>
              <a:t>param</a:t>
            </a:r>
            <a:r>
              <a:rPr lang="en-GB" dirty="0" smtClean="0">
                <a:latin typeface="Times New Roman" pitchFamily="18" charset="0"/>
                <a:cs typeface="Times New Roman" pitchFamily="18" charset="0"/>
              </a:rPr>
              <a:t>:</a:t>
            </a:r>
          </a:p>
          <a:p>
            <a:pPr>
              <a:buFont typeface="Arial" pitchFamily="34" charset="0"/>
              <a:buChar char="•"/>
            </a:pPr>
            <a:r>
              <a:rPr lang="en-GB" dirty="0" smtClean="0">
                <a:latin typeface="Times New Roman" pitchFamily="18" charset="0"/>
                <a:cs typeface="Times New Roman" pitchFamily="18" charset="0"/>
              </a:rPr>
              <a:t> “1-cos”</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h</a:t>
            </a:r>
            <a:r>
              <a:rPr lang="en-GB" baseline="-25000" dirty="0" smtClean="0">
                <a:latin typeface="Times New Roman" pitchFamily="18" charset="0"/>
                <a:cs typeface="Times New Roman" pitchFamily="18" charset="0"/>
              </a:rPr>
              <a:t>g</a:t>
            </a:r>
            <a:r>
              <a:rPr lang="en-GB" dirty="0" smtClean="0">
                <a:latin typeface="Times New Roman" pitchFamily="18" charset="0"/>
                <a:cs typeface="Times New Roman" pitchFamily="18" charset="0"/>
              </a:rPr>
              <a:t> = 12.5</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w</a:t>
            </a:r>
            <a:r>
              <a:rPr lang="en-GB" baseline="-25000" dirty="0" smtClean="0">
                <a:latin typeface="Times New Roman" pitchFamily="18" charset="0"/>
                <a:cs typeface="Times New Roman" pitchFamily="18" charset="0"/>
              </a:rPr>
              <a:t>0</a:t>
            </a:r>
            <a:r>
              <a:rPr lang="en-GB" dirty="0" smtClean="0">
                <a:latin typeface="Times New Roman" pitchFamily="18" charset="0"/>
                <a:cs typeface="Times New Roman" pitchFamily="18" charset="0"/>
              </a:rPr>
              <a:t> = 0.01</a:t>
            </a:r>
          </a:p>
        </p:txBody>
      </p:sp>
      <p:sp>
        <p:nvSpPr>
          <p:cNvPr id="13" name="TextBox 12"/>
          <p:cNvSpPr txBox="1"/>
          <p:nvPr/>
        </p:nvSpPr>
        <p:spPr>
          <a:xfrm>
            <a:off x="4427984" y="5157192"/>
            <a:ext cx="3384376" cy="646331"/>
          </a:xfrm>
          <a:prstGeom prst="rect">
            <a:avLst/>
          </a:prstGeom>
          <a:noFill/>
        </p:spPr>
        <p:txBody>
          <a:bodyPr wrap="square" rtlCol="0">
            <a:spAutoFit/>
          </a:bodyPr>
          <a:lstStyle/>
          <a:p>
            <a:r>
              <a:rPr lang="en-GB" dirty="0" smtClean="0">
                <a:solidFill>
                  <a:srgbClr val="FF0000"/>
                </a:solidFill>
                <a:latin typeface="Times New Roman" pitchFamily="18" charset="0"/>
                <a:cs typeface="Times New Roman" pitchFamily="18" charset="0"/>
              </a:rPr>
              <a:t>Full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&gt; </a:t>
            </a:r>
            <a:r>
              <a:rPr lang="en-GB" b="1" dirty="0" smtClean="0">
                <a:solidFill>
                  <a:srgbClr val="FF0000"/>
                </a:solidFill>
                <a:latin typeface="Times New Roman" pitchFamily="18" charset="0"/>
                <a:cs typeface="Times New Roman" pitchFamily="18" charset="0"/>
              </a:rPr>
              <a:t>32,000</a:t>
            </a:r>
          </a:p>
          <a:p>
            <a:r>
              <a:rPr lang="en-GB" dirty="0" smtClean="0">
                <a:solidFill>
                  <a:srgbClr val="FF0000"/>
                </a:solidFill>
                <a:latin typeface="Times New Roman" pitchFamily="18" charset="0"/>
                <a:cs typeface="Times New Roman" pitchFamily="18" charset="0"/>
              </a:rPr>
              <a:t>Reduced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 </a:t>
            </a:r>
            <a:r>
              <a:rPr lang="en-GB" b="1" dirty="0" smtClean="0">
                <a:solidFill>
                  <a:srgbClr val="FF0000"/>
                </a:solidFill>
                <a:latin typeface="Times New Roman" pitchFamily="18" charset="0"/>
                <a:cs typeface="Times New Roman" pitchFamily="18" charset="0"/>
              </a:rPr>
              <a:t>2</a:t>
            </a:r>
          </a:p>
        </p:txBody>
      </p:sp>
      <p:sp>
        <p:nvSpPr>
          <p:cNvPr id="6" name="Text Box 4"/>
          <p:cNvSpPr/>
          <p:nvPr/>
        </p:nvSpPr>
        <p:spPr>
          <a:xfrm>
            <a:off x="107504" y="108000"/>
            <a:ext cx="446449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solidFill>
                  <a:srgbClr val="000000"/>
                </a:solidFill>
                <a:latin typeface="Times New Roman" pitchFamily="18"/>
                <a:ea typeface="Microsoft YaHei" pitchFamily="2"/>
                <a:cs typeface="Mangal" pitchFamily="2"/>
              </a:rPr>
              <a:t>Gust response - </a:t>
            </a:r>
            <a:r>
              <a:rPr lang="en-GB" sz="2000" dirty="0" smtClean="0">
                <a:solidFill>
                  <a:srgbClr val="000000"/>
                </a:solidFill>
                <a:latin typeface="Times New Roman" pitchFamily="18"/>
                <a:ea typeface="Microsoft YaHei" pitchFamily="2"/>
                <a:cs typeface="Mangal" pitchFamily="2"/>
              </a:rPr>
              <a:t>full/reduced model</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1_1minusCos_colornew.png"/>
          <p:cNvPicPr>
            <a:picLocks noChangeAspect="1"/>
          </p:cNvPicPr>
          <p:nvPr/>
        </p:nvPicPr>
        <p:blipFill>
          <a:blip r:embed="rId2" cstate="print"/>
          <a:stretch>
            <a:fillRect/>
          </a:stretch>
        </p:blipFill>
        <p:spPr>
          <a:xfrm>
            <a:off x="0" y="1260000"/>
            <a:ext cx="4566285" cy="4017645"/>
          </a:xfrm>
          <a:prstGeom prst="rect">
            <a:avLst/>
          </a:prstGeom>
        </p:spPr>
      </p:pic>
      <p:pic>
        <p:nvPicPr>
          <p:cNvPr id="3" name="Picture 2" descr="Mode2_1minusCos_colornew.png"/>
          <p:cNvPicPr>
            <a:picLocks noChangeAspect="1"/>
          </p:cNvPicPr>
          <p:nvPr/>
        </p:nvPicPr>
        <p:blipFill>
          <a:blip r:embed="rId3" cstate="print"/>
          <a:stretch>
            <a:fillRect/>
          </a:stretch>
        </p:blipFill>
        <p:spPr>
          <a:xfrm>
            <a:off x="4577715" y="2840355"/>
            <a:ext cx="4566285" cy="4017645"/>
          </a:xfrm>
          <a:prstGeom prst="rect">
            <a:avLst/>
          </a:prstGeom>
        </p:spPr>
      </p:pic>
      <p:pic>
        <p:nvPicPr>
          <p:cNvPr id="5" name="Picture 4" descr="goland.jpg"/>
          <p:cNvPicPr>
            <a:picLocks noChangeAspect="1"/>
          </p:cNvPicPr>
          <p:nvPr/>
        </p:nvPicPr>
        <p:blipFill>
          <a:blip r:embed="rId4" cstate="print"/>
          <a:stretch>
            <a:fillRect/>
          </a:stretch>
        </p:blipFill>
        <p:spPr>
          <a:xfrm>
            <a:off x="6771926" y="1150635"/>
            <a:ext cx="2264570" cy="1990333"/>
          </a:xfrm>
          <a:prstGeom prst="rect">
            <a:avLst/>
          </a:prstGeom>
        </p:spPr>
      </p:pic>
      <p:sp>
        <p:nvSpPr>
          <p:cNvPr id="7" name="Text Box 4"/>
          <p:cNvSpPr/>
          <p:nvPr/>
        </p:nvSpPr>
        <p:spPr>
          <a:xfrm>
            <a:off x="241920" y="8280"/>
            <a:ext cx="8610840" cy="9998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err="1" smtClean="0">
                <a:solidFill>
                  <a:srgbClr val="0070C0"/>
                </a:solidFill>
                <a:latin typeface="Times New Roman" pitchFamily="18"/>
                <a:ea typeface="Microsoft YaHei" pitchFamily="2"/>
                <a:cs typeface="Mangal" pitchFamily="2"/>
              </a:rPr>
              <a:t>Goland</a:t>
            </a:r>
            <a:r>
              <a:rPr lang="en-GB" sz="3600" b="1" dirty="0" smtClean="0">
                <a:solidFill>
                  <a:srgbClr val="0070C0"/>
                </a:solidFill>
                <a:latin typeface="Times New Roman" pitchFamily="18"/>
                <a:ea typeface="Microsoft YaHei" pitchFamily="2"/>
                <a:cs typeface="Mangal" pitchFamily="2"/>
              </a:rPr>
              <a:t> Wing with CFD</a:t>
            </a:r>
            <a:endParaRPr lang="en-GB" sz="1000" b="0" i="0" u="none" strike="noStrike" baseline="0" dirty="0" smtClean="0">
              <a:ln>
                <a:noFill/>
              </a:ln>
              <a:solidFill>
                <a:srgbClr val="000000"/>
              </a:solidFill>
              <a:latin typeface="Times New Roman" pitchFamily="18"/>
              <a:ea typeface="Microsoft YaHei" pitchFamily="2"/>
              <a:cs typeface="Mangal" pitchFamily="2"/>
            </a:endParaRPr>
          </a:p>
        </p:txBody>
      </p:sp>
      <p:sp>
        <p:nvSpPr>
          <p:cNvPr id="8" name="TextBox 7"/>
          <p:cNvSpPr txBox="1"/>
          <p:nvPr/>
        </p:nvSpPr>
        <p:spPr>
          <a:xfrm>
            <a:off x="395536" y="5621178"/>
            <a:ext cx="4104456" cy="400110"/>
          </a:xfrm>
          <a:prstGeom prst="rect">
            <a:avLst/>
          </a:prstGeom>
          <a:noFill/>
          <a:ln>
            <a:noFill/>
          </a:ln>
        </p:spPr>
        <p:txBody>
          <a:bodyPr wrap="square" rtlCol="0">
            <a:spAutoFit/>
          </a:bodyPr>
          <a:lstStyle/>
          <a:p>
            <a:r>
              <a:rPr lang="en-GB" sz="2000" b="1" dirty="0" smtClean="0">
                <a:latin typeface="Times New Roman" pitchFamily="18" charset="0"/>
                <a:cs typeface="Times New Roman" pitchFamily="18" charset="0"/>
              </a:rPr>
              <a:t>Gust response -</a:t>
            </a:r>
            <a:r>
              <a:rPr lang="en-GB" sz="2000" dirty="0" smtClean="0">
                <a:latin typeface="Times New Roman" pitchFamily="18" charset="0"/>
                <a:cs typeface="Times New Roman" pitchFamily="18" charset="0"/>
              </a:rPr>
              <a:t> full/reduced model</a:t>
            </a:r>
            <a:endParaRPr lang="en-GB" sz="2000" dirty="0">
              <a:latin typeface="Times New Roman" pitchFamily="18" charset="0"/>
              <a:cs typeface="Times New Roman" pitchFamily="18" charset="0"/>
            </a:endParaRPr>
          </a:p>
        </p:txBody>
      </p:sp>
      <p:sp>
        <p:nvSpPr>
          <p:cNvPr id="9" name="TextBox 8"/>
          <p:cNvSpPr txBox="1"/>
          <p:nvPr/>
        </p:nvSpPr>
        <p:spPr>
          <a:xfrm>
            <a:off x="179512" y="6023029"/>
            <a:ext cx="3384376" cy="646331"/>
          </a:xfrm>
          <a:prstGeom prst="rect">
            <a:avLst/>
          </a:prstGeom>
          <a:noFill/>
        </p:spPr>
        <p:txBody>
          <a:bodyPr wrap="square" rtlCol="0">
            <a:spAutoFit/>
          </a:bodyPr>
          <a:lstStyle/>
          <a:p>
            <a:r>
              <a:rPr lang="en-GB" dirty="0" smtClean="0">
                <a:solidFill>
                  <a:srgbClr val="FF0000"/>
                </a:solidFill>
                <a:latin typeface="Times New Roman" pitchFamily="18" charset="0"/>
                <a:cs typeface="Times New Roman" pitchFamily="18" charset="0"/>
              </a:rPr>
              <a:t>Full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&gt; </a:t>
            </a:r>
            <a:r>
              <a:rPr lang="en-GB" b="1" dirty="0" smtClean="0">
                <a:solidFill>
                  <a:srgbClr val="FF0000"/>
                </a:solidFill>
                <a:latin typeface="Times New Roman" pitchFamily="18" charset="0"/>
                <a:cs typeface="Times New Roman" pitchFamily="18" charset="0"/>
              </a:rPr>
              <a:t>100</a:t>
            </a:r>
            <a:r>
              <a:rPr lang="en-GB" b="1" dirty="0" smtClean="0">
                <a:solidFill>
                  <a:srgbClr val="FF0000"/>
                </a:solidFill>
                <a:latin typeface="Times New Roman" pitchFamily="18" charset="0"/>
                <a:cs typeface="Times New Roman" pitchFamily="18" charset="0"/>
              </a:rPr>
              <a:t>,000</a:t>
            </a:r>
            <a:endParaRPr lang="en-GB" b="1" dirty="0" smtClean="0">
              <a:solidFill>
                <a:srgbClr val="FF0000"/>
              </a:solidFill>
              <a:latin typeface="Times New Roman" pitchFamily="18" charset="0"/>
              <a:cs typeface="Times New Roman" pitchFamily="18" charset="0"/>
            </a:endParaRPr>
          </a:p>
          <a:p>
            <a:r>
              <a:rPr lang="en-GB" dirty="0" smtClean="0">
                <a:solidFill>
                  <a:srgbClr val="FF0000"/>
                </a:solidFill>
                <a:latin typeface="Times New Roman" pitchFamily="18" charset="0"/>
                <a:cs typeface="Times New Roman" pitchFamily="18" charset="0"/>
              </a:rPr>
              <a:t>Reduced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 </a:t>
            </a:r>
            <a:r>
              <a:rPr lang="en-GB" b="1" dirty="0" smtClean="0">
                <a:solidFill>
                  <a:srgbClr val="FF0000"/>
                </a:solidFill>
                <a:latin typeface="Times New Roman" pitchFamily="18" charset="0"/>
                <a:cs typeface="Times New Roman" pitchFamily="18" charset="0"/>
              </a:rPr>
              <a:t>2</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am.png"/>
          <p:cNvPicPr>
            <a:picLocks noChangeAspect="1"/>
          </p:cNvPicPr>
          <p:nvPr/>
        </p:nvPicPr>
        <p:blipFill>
          <a:blip r:embed="rId3" cstate="print"/>
          <a:srcRect t="20834"/>
          <a:stretch>
            <a:fillRect/>
          </a:stretch>
        </p:blipFill>
        <p:spPr>
          <a:xfrm>
            <a:off x="3851920" y="1017875"/>
            <a:ext cx="5112568" cy="3563253"/>
          </a:xfrm>
          <a:prstGeom prst="rect">
            <a:avLst/>
          </a:prstGeom>
        </p:spPr>
      </p:pic>
      <p:sp>
        <p:nvSpPr>
          <p:cNvPr id="6"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Fluid-Structure Interaction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Coupling CFD + CSD</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incompatible topology</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transfer forces/displacements between domains</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457200" indent="-457200">
              <a:lnSpc>
                <a:spcPct val="140000"/>
              </a:lnSpc>
              <a:buFont typeface="+mj-lt"/>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Surface mesh deformation</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Moving Least Square method (MLS) </a:t>
            </a:r>
            <a:r>
              <a:rPr lang="en-GB" dirty="0" smtClean="0">
                <a:solidFill>
                  <a:srgbClr val="FF0000"/>
                </a:solidFill>
                <a:latin typeface="Times New Roman" pitchFamily="18"/>
                <a:ea typeface="Microsoft YaHei" pitchFamily="2"/>
                <a:cs typeface="Mangal" pitchFamily="2"/>
              </a:rPr>
              <a:t>[1]</a:t>
            </a:r>
          </a:p>
          <a:p>
            <a:pPr lvl="2">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mesh-free, conservative, linear, ...</a:t>
            </a:r>
            <a:endParaRPr lang="en-GB" sz="1000" dirty="0" smtClean="0">
              <a:solidFill>
                <a:srgbClr val="000000"/>
              </a:solidFill>
              <a:latin typeface="Times New Roman" pitchFamily="18"/>
              <a:ea typeface="Microsoft YaHei" pitchFamily="2"/>
              <a:cs typeface="Mangal" pitchFamily="2"/>
            </a:endParaRPr>
          </a:p>
          <a:p>
            <a:pPr marL="457200" indent="-457200">
              <a:lnSpc>
                <a:spcPct val="140000"/>
              </a:lnSpc>
              <a:buFont typeface="+mj-lt"/>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457200" indent="-457200">
              <a:lnSpc>
                <a:spcPct val="140000"/>
              </a:lnSpc>
              <a:buFont typeface="+mj-lt"/>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Volume mesh deformation</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Inverse Distance Weighting (IDW) </a:t>
            </a:r>
            <a:r>
              <a:rPr lang="en-GB" dirty="0" smtClean="0">
                <a:solidFill>
                  <a:srgbClr val="FF0000"/>
                </a:solidFill>
                <a:latin typeface="Times New Roman" pitchFamily="18"/>
                <a:ea typeface="Microsoft YaHei" pitchFamily="2"/>
                <a:cs typeface="Mangal" pitchFamily="2"/>
              </a:rPr>
              <a:t>[2]</a:t>
            </a:r>
            <a:r>
              <a:rPr lang="en-GB" dirty="0" smtClean="0">
                <a:latin typeface="Times New Roman" pitchFamily="18"/>
                <a:ea typeface="Microsoft YaHei" pitchFamily="2"/>
                <a:cs typeface="Mangal" pitchFamily="2"/>
              </a:rPr>
              <a:t> or MLS</a:t>
            </a:r>
            <a:endParaRPr lang="en-GB" sz="2000" dirty="0" smtClean="0">
              <a:solidFill>
                <a:srgbClr val="000000"/>
              </a:solidFill>
              <a:latin typeface="Times New Roman" pitchFamily="18"/>
              <a:ea typeface="Microsoft YaHei" pitchFamily="2"/>
              <a:cs typeface="Mangal" pitchFamily="2"/>
            </a:endParaRPr>
          </a:p>
          <a:p>
            <a:pPr marL="457200" indent="-45720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p:txBody>
      </p:sp>
      <p:sp>
        <p:nvSpPr>
          <p:cNvPr id="4" name="TextBox 12"/>
          <p:cNvSpPr txBox="1">
            <a:spLocks noChangeArrowheads="1"/>
          </p:cNvSpPr>
          <p:nvPr/>
        </p:nvSpPr>
        <p:spPr bwMode="auto">
          <a:xfrm>
            <a:off x="144016" y="5402540"/>
            <a:ext cx="8820472" cy="133882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solidFill>
                  <a:srgbClr val="FF0000"/>
                </a:solidFill>
                <a:cs typeface="Times New Roman" pitchFamily="18" charset="0"/>
              </a:rPr>
              <a:t>[1]</a:t>
            </a:r>
            <a:r>
              <a:rPr lang="en-GB" dirty="0" smtClean="0">
                <a:cs typeface="Times New Roman" pitchFamily="18" charset="0"/>
              </a:rPr>
              <a:t> </a:t>
            </a:r>
            <a:r>
              <a:rPr lang="en-GB" dirty="0" err="1" smtClean="0">
                <a:cs typeface="Times New Roman" pitchFamily="18" charset="0"/>
              </a:rPr>
              <a:t>Quaranta</a:t>
            </a:r>
            <a:r>
              <a:rPr lang="en-GB" dirty="0" smtClean="0">
                <a:cs typeface="Times New Roman" pitchFamily="18" charset="0"/>
              </a:rPr>
              <a:t> et al., “A Conservative Mesh-Free Approach for Fluid-Structure Interface Problems”, </a:t>
            </a:r>
            <a:r>
              <a:rPr lang="en-GB" b="1" dirty="0" smtClean="0">
                <a:cs typeface="Times New Roman" pitchFamily="18" charset="0"/>
              </a:rPr>
              <a:t>Coupled Problems</a:t>
            </a:r>
            <a:r>
              <a:rPr lang="en-GB" dirty="0" smtClean="0">
                <a:cs typeface="Times New Roman" pitchFamily="18" charset="0"/>
              </a:rPr>
              <a:t>, 2005</a:t>
            </a:r>
          </a:p>
          <a:p>
            <a:pPr>
              <a:spcBef>
                <a:spcPct val="50000"/>
              </a:spcBef>
            </a:pPr>
            <a:r>
              <a:rPr lang="en-GB" dirty="0" smtClean="0">
                <a:solidFill>
                  <a:srgbClr val="FF0000"/>
                </a:solidFill>
                <a:cs typeface="Times New Roman" pitchFamily="18" charset="0"/>
              </a:rPr>
              <a:t>[2]</a:t>
            </a:r>
            <a:r>
              <a:rPr lang="en-GB" dirty="0" smtClean="0">
                <a:cs typeface="Times New Roman" pitchFamily="18" charset="0"/>
              </a:rPr>
              <a:t> </a:t>
            </a:r>
            <a:r>
              <a:rPr lang="en-GB" dirty="0" err="1" smtClean="0">
                <a:cs typeface="Times New Roman" pitchFamily="18" charset="0"/>
              </a:rPr>
              <a:t>Witteveen</a:t>
            </a:r>
            <a:r>
              <a:rPr lang="en-GB" dirty="0" smtClean="0">
                <a:cs typeface="Times New Roman" pitchFamily="18" charset="0"/>
              </a:rPr>
              <a:t>, “Explicit and Robust Inverse Distance Weighting Mesh Deformation for CFD”, </a:t>
            </a:r>
            <a:r>
              <a:rPr lang="en-GB" b="1" dirty="0" smtClean="0">
                <a:cs typeface="Times New Roman" pitchFamily="18" charset="0"/>
              </a:rPr>
              <a:t>AIAA-2010-0165</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TL_UAVMode7.gif"/>
          <p:cNvPicPr>
            <a:picLocks noChangeAspect="1"/>
          </p:cNvPicPr>
          <p:nvPr/>
        </p:nvPicPr>
        <p:blipFill>
          <a:blip r:embed="rId2" cstate="print"/>
          <a:stretch>
            <a:fillRect/>
          </a:stretch>
        </p:blipFill>
        <p:spPr>
          <a:xfrm>
            <a:off x="3635896" y="44624"/>
            <a:ext cx="5292080" cy="4704634"/>
          </a:xfrm>
          <a:prstGeom prst="rect">
            <a:avLst/>
          </a:prstGeom>
        </p:spPr>
      </p:pic>
      <p:pic>
        <p:nvPicPr>
          <p:cNvPr id="3" name="Picture 2" descr="OpenSourceFighterMode3.gif"/>
          <p:cNvPicPr>
            <a:picLocks noChangeAspect="1"/>
          </p:cNvPicPr>
          <p:nvPr/>
        </p:nvPicPr>
        <p:blipFill>
          <a:blip r:embed="rId3" cstate="print"/>
          <a:stretch>
            <a:fillRect/>
          </a:stretch>
        </p:blipFill>
        <p:spPr>
          <a:xfrm>
            <a:off x="0" y="2793514"/>
            <a:ext cx="4572000" cy="4064486"/>
          </a:xfrm>
          <a:prstGeom prst="rect">
            <a:avLst/>
          </a:prstGeom>
        </p:spPr>
      </p:pic>
      <p:sp>
        <p:nvSpPr>
          <p:cNvPr id="5" name="TextBox 12"/>
          <p:cNvSpPr txBox="1">
            <a:spLocks noChangeArrowheads="1"/>
          </p:cNvSpPr>
          <p:nvPr/>
        </p:nvSpPr>
        <p:spPr bwMode="auto">
          <a:xfrm>
            <a:off x="144016" y="6372036"/>
            <a:ext cx="8820472" cy="369332"/>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More at </a:t>
            </a:r>
            <a:r>
              <a:rPr lang="en-GB" u="sng" dirty="0" smtClean="0">
                <a:cs typeface="Times New Roman" pitchFamily="18" charset="0"/>
                <a:hlinkClick r:id="rId4"/>
              </a:rPr>
              <a:t>http://www.cfd4aircraft.com/research_flexflight_fsi.html</a:t>
            </a:r>
            <a:endParaRPr lang="en-GB" u="sng" dirty="0" smtClean="0">
              <a:cs typeface="Times New Roman" pitchFamily="18" charset="0"/>
            </a:endParaRPr>
          </a:p>
        </p:txBody>
      </p:sp>
      <p:sp>
        <p:nvSpPr>
          <p:cNvPr id="7" name="TextBox 6"/>
          <p:cNvSpPr txBox="1"/>
          <p:nvPr/>
        </p:nvSpPr>
        <p:spPr>
          <a:xfrm>
            <a:off x="107504" y="2361654"/>
            <a:ext cx="3384376" cy="923330"/>
          </a:xfrm>
          <a:prstGeom prst="rect">
            <a:avLst/>
          </a:prstGeom>
          <a:noFill/>
          <a:ln>
            <a:noFill/>
          </a:ln>
        </p:spPr>
        <p:txBody>
          <a:bodyPr wrap="square" rtlCol="0">
            <a:spAutoFit/>
          </a:bodyPr>
          <a:lstStyle/>
          <a:p>
            <a:r>
              <a:rPr lang="en-GB" dirty="0" smtClean="0">
                <a:latin typeface="Times New Roman" pitchFamily="18" charset="0"/>
                <a:cs typeface="Times New Roman" pitchFamily="18" charset="0"/>
              </a:rPr>
              <a:t>Open Source Fighter</a:t>
            </a:r>
          </a:p>
          <a:p>
            <a:r>
              <a:rPr lang="en-GB" dirty="0" err="1" smtClean="0">
                <a:latin typeface="Times New Roman" pitchFamily="18" charset="0"/>
                <a:cs typeface="Times New Roman" pitchFamily="18" charset="0"/>
              </a:rPr>
              <a:t>struct</a:t>
            </a:r>
            <a:r>
              <a:rPr lang="en-GB" dirty="0" smtClean="0">
                <a:latin typeface="Times New Roman" pitchFamily="18" charset="0"/>
                <a:cs typeface="Times New Roman" pitchFamily="18" charset="0"/>
              </a:rPr>
              <a:t> points: 429</a:t>
            </a:r>
          </a:p>
          <a:p>
            <a:r>
              <a:rPr lang="en-GB" dirty="0" smtClean="0">
                <a:latin typeface="Times New Roman" pitchFamily="18" charset="0"/>
                <a:cs typeface="Times New Roman" pitchFamily="18" charset="0"/>
              </a:rPr>
              <a:t>fluid points  : 32,208</a:t>
            </a:r>
            <a:endParaRPr lang="en-GB" dirty="0">
              <a:latin typeface="Times New Roman" pitchFamily="18" charset="0"/>
              <a:cs typeface="Times New Roman" pitchFamily="18" charset="0"/>
            </a:endParaRPr>
          </a:p>
        </p:txBody>
      </p:sp>
      <p:sp>
        <p:nvSpPr>
          <p:cNvPr id="8" name="TextBox 7"/>
          <p:cNvSpPr txBox="1"/>
          <p:nvPr/>
        </p:nvSpPr>
        <p:spPr>
          <a:xfrm>
            <a:off x="6660232" y="4437112"/>
            <a:ext cx="2376264" cy="923330"/>
          </a:xfrm>
          <a:prstGeom prst="rect">
            <a:avLst/>
          </a:prstGeom>
          <a:noFill/>
          <a:ln>
            <a:noFill/>
          </a:ln>
        </p:spPr>
        <p:txBody>
          <a:bodyPr wrap="square" rtlCol="0">
            <a:spAutoFit/>
          </a:bodyPr>
          <a:lstStyle/>
          <a:p>
            <a:r>
              <a:rPr lang="en-GB" dirty="0" smtClean="0">
                <a:latin typeface="Times New Roman" pitchFamily="18" charset="0"/>
                <a:cs typeface="Times New Roman" pitchFamily="18" charset="0"/>
              </a:rPr>
              <a:t>DSTL UAV</a:t>
            </a:r>
          </a:p>
          <a:p>
            <a:r>
              <a:rPr lang="en-GB" dirty="0" err="1" smtClean="0">
                <a:latin typeface="Times New Roman" pitchFamily="18" charset="0"/>
                <a:cs typeface="Times New Roman" pitchFamily="18" charset="0"/>
              </a:rPr>
              <a:t>struct</a:t>
            </a:r>
            <a:r>
              <a:rPr lang="en-GB" dirty="0" smtClean="0">
                <a:latin typeface="Times New Roman" pitchFamily="18" charset="0"/>
                <a:cs typeface="Times New Roman" pitchFamily="18" charset="0"/>
              </a:rPr>
              <a:t> points: 1336</a:t>
            </a:r>
          </a:p>
          <a:p>
            <a:r>
              <a:rPr lang="en-GB" dirty="0" smtClean="0">
                <a:latin typeface="Times New Roman" pitchFamily="18" charset="0"/>
                <a:cs typeface="Times New Roman" pitchFamily="18" charset="0"/>
              </a:rPr>
              <a:t>fluid points  : 8310</a:t>
            </a:r>
            <a:endParaRPr lang="en-GB"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_trasX5.0_Y5.0.png"/>
          <p:cNvPicPr>
            <a:picLocks noChangeAspect="1"/>
          </p:cNvPicPr>
          <p:nvPr/>
        </p:nvPicPr>
        <p:blipFill>
          <a:blip r:embed="rId2" cstate="print"/>
          <a:stretch>
            <a:fillRect/>
          </a:stretch>
        </p:blipFill>
        <p:spPr>
          <a:xfrm>
            <a:off x="766762" y="80962"/>
            <a:ext cx="7610475" cy="6696075"/>
          </a:xfrm>
          <a:prstGeom prst="rect">
            <a:avLst/>
          </a:prstGeom>
        </p:spPr>
      </p:pic>
      <p:sp>
        <p:nvSpPr>
          <p:cNvPr id="5" name="TextBox 4"/>
          <p:cNvSpPr txBox="1"/>
          <p:nvPr/>
        </p:nvSpPr>
        <p:spPr>
          <a:xfrm>
            <a:off x="7511143" y="1458650"/>
            <a:ext cx="1580605" cy="923330"/>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Deformation:</a:t>
            </a:r>
          </a:p>
          <a:p>
            <a:r>
              <a:rPr lang="en-GB" dirty="0" err="1" smtClean="0">
                <a:latin typeface="Times New Roman" pitchFamily="18" charset="0"/>
                <a:cs typeface="Times New Roman" pitchFamily="18" charset="0"/>
              </a:rPr>
              <a:t>Δx</a:t>
            </a:r>
            <a:r>
              <a:rPr lang="en-GB" dirty="0" smtClean="0">
                <a:latin typeface="Times New Roman" pitchFamily="18" charset="0"/>
                <a:cs typeface="Times New Roman" pitchFamily="18" charset="0"/>
              </a:rPr>
              <a:t> = 5 chords</a:t>
            </a:r>
          </a:p>
          <a:p>
            <a:r>
              <a:rPr lang="en-GB" dirty="0" err="1" smtClean="0">
                <a:latin typeface="Times New Roman" pitchFamily="18" charset="0"/>
                <a:cs typeface="Times New Roman" pitchFamily="18" charset="0"/>
              </a:rPr>
              <a:t>Δy</a:t>
            </a:r>
            <a:r>
              <a:rPr lang="en-GB" dirty="0" smtClean="0">
                <a:latin typeface="Times New Roman" pitchFamily="18" charset="0"/>
                <a:cs typeface="Times New Roman" pitchFamily="18" charset="0"/>
              </a:rPr>
              <a:t> = 5 chords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_trasX5.0_Y5.0_zoom.png"/>
          <p:cNvPicPr>
            <a:picLocks noChangeAspect="1"/>
          </p:cNvPicPr>
          <p:nvPr/>
        </p:nvPicPr>
        <p:blipFill>
          <a:blip r:embed="rId2" cstate="print"/>
          <a:stretch>
            <a:fillRect/>
          </a:stretch>
        </p:blipFill>
        <p:spPr>
          <a:xfrm>
            <a:off x="766762" y="80962"/>
            <a:ext cx="7610475" cy="6696075"/>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b="13043"/>
          <a:stretch>
            <a:fillRect/>
          </a:stretch>
        </p:blipFill>
        <p:spPr bwMode="auto">
          <a:xfrm>
            <a:off x="35496" y="5229200"/>
            <a:ext cx="3277865" cy="1553784"/>
          </a:xfrm>
          <a:prstGeom prst="rect">
            <a:avLst/>
          </a:prstGeom>
          <a:noFill/>
          <a:ln w="9525">
            <a:noFill/>
            <a:miter lim="800000"/>
            <a:headEnd/>
            <a:tailEnd/>
          </a:ln>
        </p:spPr>
      </p:pic>
      <p:sp>
        <p:nvSpPr>
          <p:cNvPr id="2" name="Text Box 4"/>
          <p:cNvSpPr/>
          <p:nvPr/>
        </p:nvSpPr>
        <p:spPr>
          <a:xfrm>
            <a:off x="241920" y="8280"/>
            <a:ext cx="8610840" cy="53513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Motivation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solidFill>
                  <a:srgbClr val="000000"/>
                </a:solidFill>
                <a:latin typeface="Times New Roman" pitchFamily="18"/>
                <a:ea typeface="Microsoft YaHei" pitchFamily="2"/>
                <a:cs typeface="Mangal" pitchFamily="2"/>
                <a:sym typeface="Wingdings" pitchFamily="2" charset="2"/>
              </a:rPr>
              <a:t>Physics-based simulation </a:t>
            </a:r>
            <a:r>
              <a:rPr lang="en-GB" sz="2000" dirty="0" smtClean="0">
                <a:solidFill>
                  <a:srgbClr val="000000"/>
                </a:solidFill>
                <a:latin typeface="Times New Roman" pitchFamily="18"/>
                <a:ea typeface="Microsoft YaHei" pitchFamily="2"/>
                <a:cs typeface="Mangal" pitchFamily="2"/>
                <a:sym typeface="Wingdings" pitchFamily="2" charset="2"/>
              </a:rPr>
              <a:t>of very flexible aircraft gust interaction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large amplitude/low frequency modes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coupled rigid body/structural dynamics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nonlinearities from structure/fluid (&amp; control)</a:t>
            </a: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Nonlinear </a:t>
            </a:r>
            <a:r>
              <a:rPr lang="en-GB" sz="2000" b="1" dirty="0" smtClean="0">
                <a:latin typeface="Times New Roman" pitchFamily="18"/>
                <a:ea typeface="Microsoft YaHei" pitchFamily="2"/>
                <a:cs typeface="Mangal" pitchFamily="2"/>
                <a:sym typeface="Wingdings" pitchFamily="2" charset="2"/>
              </a:rPr>
              <a:t>model reduction</a:t>
            </a:r>
            <a:r>
              <a:rPr lang="en-GB" sz="2000" dirty="0" smtClean="0">
                <a:latin typeface="Times New Roman" pitchFamily="18"/>
                <a:ea typeface="Microsoft YaHei" pitchFamily="2"/>
                <a:cs typeface="Mangal" pitchFamily="2"/>
                <a:sym typeface="Wingdings" pitchFamily="2" charset="2"/>
              </a:rPr>
              <a:t> for control design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system identification methods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manipulation of full order residual</a:t>
            </a: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latin typeface="Times New Roman" pitchFamily="18"/>
                <a:ea typeface="Microsoft YaHei" pitchFamily="2"/>
                <a:cs typeface="Mangal" pitchFamily="2"/>
                <a:sym typeface="Wingdings" pitchFamily="2" charset="2"/>
              </a:rPr>
              <a:t>Control design</a:t>
            </a:r>
            <a:r>
              <a:rPr lang="en-GB" sz="2000" dirty="0" smtClean="0">
                <a:latin typeface="Times New Roman" pitchFamily="18"/>
                <a:ea typeface="Microsoft YaHei" pitchFamily="2"/>
                <a:cs typeface="Mangal" pitchFamily="2"/>
                <a:sym typeface="Wingdings" pitchFamily="2" charset="2"/>
              </a:rPr>
              <a:t> for FCS of flexible aircraft</a:t>
            </a:r>
          </a:p>
        </p:txBody>
      </p:sp>
      <p:pic>
        <p:nvPicPr>
          <p:cNvPr id="5" name="Picture 13"/>
          <p:cNvPicPr>
            <a:picLocks noChangeAspect="1" noChangeArrowheads="1"/>
          </p:cNvPicPr>
          <p:nvPr/>
        </p:nvPicPr>
        <p:blipFill>
          <a:blip r:embed="rId4" cstate="print"/>
          <a:srcRect t="11554" b="6129"/>
          <a:stretch>
            <a:fillRect/>
          </a:stretch>
        </p:blipFill>
        <p:spPr bwMode="auto">
          <a:xfrm>
            <a:off x="5724129" y="4745623"/>
            <a:ext cx="3419872" cy="2112377"/>
          </a:xfrm>
          <a:prstGeom prst="rect">
            <a:avLst/>
          </a:prstGeom>
          <a:noFill/>
          <a:ln w="9525">
            <a:noFill/>
            <a:round/>
            <a:headEnd/>
            <a:tailEnd/>
          </a:ln>
        </p:spPr>
      </p:pic>
      <p:pic>
        <p:nvPicPr>
          <p:cNvPr id="6" name="Picture 5" descr="SurfMapping_mode4_aug.png"/>
          <p:cNvPicPr>
            <a:picLocks noChangeAspect="1"/>
          </p:cNvPicPr>
          <p:nvPr/>
        </p:nvPicPr>
        <p:blipFill>
          <a:blip r:embed="rId5" cstate="print"/>
          <a:srcRect t="20791" b="9090"/>
          <a:stretch>
            <a:fillRect/>
          </a:stretch>
        </p:blipFill>
        <p:spPr>
          <a:xfrm>
            <a:off x="5148064" y="1844823"/>
            <a:ext cx="3888432" cy="240039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_trasX5.0_Y5.0.png"/>
          <p:cNvPicPr>
            <a:picLocks noChangeAspect="1"/>
          </p:cNvPicPr>
          <p:nvPr/>
        </p:nvPicPr>
        <p:blipFill>
          <a:blip r:embed="rId2" cstate="print"/>
          <a:stretch>
            <a:fillRect/>
          </a:stretch>
        </p:blipFill>
        <p:spPr>
          <a:xfrm>
            <a:off x="766762" y="80962"/>
            <a:ext cx="7610475" cy="6696075"/>
          </a:xfrm>
          <a:prstGeom prst="rect">
            <a:avLst/>
          </a:prstGeom>
        </p:spPr>
      </p:pic>
      <p:sp>
        <p:nvSpPr>
          <p:cNvPr id="3" name="TextBox 2"/>
          <p:cNvSpPr txBox="1"/>
          <p:nvPr/>
        </p:nvSpPr>
        <p:spPr>
          <a:xfrm>
            <a:off x="7511143" y="1458650"/>
            <a:ext cx="1580605" cy="1200329"/>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Simulation:</a:t>
            </a:r>
          </a:p>
          <a:p>
            <a:r>
              <a:rPr lang="en-GB" i="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 = 0.755</a:t>
            </a:r>
          </a:p>
          <a:p>
            <a:r>
              <a:rPr lang="en-GB" i="1" dirty="0" smtClean="0">
                <a:latin typeface="Times New Roman" pitchFamily="18" charset="0"/>
                <a:cs typeface="Times New Roman" pitchFamily="18" charset="0"/>
              </a:rPr>
              <a:t>α</a:t>
            </a:r>
            <a:r>
              <a:rPr lang="en-GB" dirty="0" smtClean="0">
                <a:latin typeface="Times New Roman" pitchFamily="18" charset="0"/>
                <a:cs typeface="Times New Roman" pitchFamily="18" charset="0"/>
              </a:rPr>
              <a:t> = 0.016 deg</a:t>
            </a:r>
          </a:p>
          <a:p>
            <a:r>
              <a:rPr lang="en-GB" dirty="0" err="1" smtClean="0">
                <a:latin typeface="Times New Roman" pitchFamily="18" charset="0"/>
                <a:cs typeface="Times New Roman" pitchFamily="18" charset="0"/>
              </a:rPr>
              <a:t>conv</a:t>
            </a:r>
            <a:r>
              <a:rPr lang="en-GB" dirty="0" smtClean="0">
                <a:latin typeface="Times New Roman" pitchFamily="18" charset="0"/>
                <a:cs typeface="Times New Roman" pitchFamily="18" charset="0"/>
              </a:rPr>
              <a:t> = 10</a:t>
            </a:r>
            <a:r>
              <a:rPr lang="en-GB" baseline="30000" dirty="0" smtClean="0">
                <a:latin typeface="Times New Roman" pitchFamily="18" charset="0"/>
                <a:cs typeface="Times New Roman" pitchFamily="18" charset="0"/>
              </a:rPr>
              <a:t>-14</a:t>
            </a:r>
            <a:endParaRPr lang="en-GB" baseline="300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oA.png"/>
          <p:cNvPicPr>
            <a:picLocks noChangeAspect="1"/>
          </p:cNvPicPr>
          <p:nvPr/>
        </p:nvPicPr>
        <p:blipFill>
          <a:blip r:embed="rId2" cstate="print"/>
          <a:stretch>
            <a:fillRect/>
          </a:stretch>
        </p:blipFill>
        <p:spPr>
          <a:xfrm>
            <a:off x="0" y="1260000"/>
            <a:ext cx="4566285" cy="4017645"/>
          </a:xfrm>
          <a:prstGeom prst="rect">
            <a:avLst/>
          </a:prstGeom>
        </p:spPr>
      </p:pic>
      <p:pic>
        <p:nvPicPr>
          <p:cNvPr id="5" name="Picture 4" descr="VertDisp.png"/>
          <p:cNvPicPr>
            <a:picLocks noChangeAspect="1"/>
          </p:cNvPicPr>
          <p:nvPr/>
        </p:nvPicPr>
        <p:blipFill>
          <a:blip r:embed="rId3" cstate="print"/>
          <a:stretch>
            <a:fillRect/>
          </a:stretch>
        </p:blipFill>
        <p:spPr>
          <a:xfrm>
            <a:off x="4577715" y="2840355"/>
            <a:ext cx="4566285" cy="4017645"/>
          </a:xfrm>
          <a:prstGeom prst="rect">
            <a:avLst/>
          </a:prstGeom>
        </p:spPr>
      </p:pic>
      <p:sp>
        <p:nvSpPr>
          <p:cNvPr id="6" name="Text Box 4"/>
          <p:cNvSpPr/>
          <p:nvPr/>
        </p:nvSpPr>
        <p:spPr>
          <a:xfrm>
            <a:off x="241920" y="8280"/>
            <a:ext cx="8610840" cy="15164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Flight Dynamics with CFD</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p:txBody>
      </p:sp>
      <p:pic>
        <p:nvPicPr>
          <p:cNvPr id="7" name="Picture 6" descr="AfoilBeam.png"/>
          <p:cNvPicPr>
            <a:picLocks noChangeAspect="1"/>
          </p:cNvPicPr>
          <p:nvPr/>
        </p:nvPicPr>
        <p:blipFill>
          <a:blip r:embed="rId4" cstate="print"/>
          <a:srcRect t="63980"/>
          <a:stretch>
            <a:fillRect/>
          </a:stretch>
        </p:blipFill>
        <p:spPr>
          <a:xfrm>
            <a:off x="4583186" y="1484784"/>
            <a:ext cx="4525318" cy="1434176"/>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uAfoilX005.gif"/>
          <p:cNvPicPr>
            <a:picLocks noChangeAspect="1"/>
          </p:cNvPicPr>
          <p:nvPr/>
        </p:nvPicPr>
        <p:blipFill>
          <a:blip r:embed="rId2" cstate="print"/>
          <a:stretch>
            <a:fillRect/>
          </a:stretch>
        </p:blipFill>
        <p:spPr>
          <a:xfrm>
            <a:off x="766762" y="80962"/>
            <a:ext cx="7610475" cy="6696075"/>
          </a:xfrm>
          <a:prstGeom prst="rect">
            <a:avLst/>
          </a:prstGeom>
        </p:spPr>
      </p:pic>
      <p:pic>
        <p:nvPicPr>
          <p:cNvPr id="4" name="Picture 3" descr="AfoilBeam.png"/>
          <p:cNvPicPr>
            <a:picLocks noChangeAspect="1"/>
          </p:cNvPicPr>
          <p:nvPr/>
        </p:nvPicPr>
        <p:blipFill>
          <a:blip r:embed="rId3" cstate="print"/>
          <a:srcRect t="63980"/>
          <a:stretch>
            <a:fillRect/>
          </a:stretch>
        </p:blipFill>
        <p:spPr>
          <a:xfrm>
            <a:off x="4583186" y="44624"/>
            <a:ext cx="4525318" cy="1434176"/>
          </a:xfrm>
          <a:prstGeom prst="rect">
            <a:avLst/>
          </a:prstGeom>
        </p:spPr>
      </p:pic>
      <p:cxnSp>
        <p:nvCxnSpPr>
          <p:cNvPr id="10" name="Straight Arrow Connector 9"/>
          <p:cNvCxnSpPr/>
          <p:nvPr/>
        </p:nvCxnSpPr>
        <p:spPr>
          <a:xfrm flipV="1">
            <a:off x="5332421" y="548680"/>
            <a:ext cx="0" cy="360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AfoilX025.gif"/>
          <p:cNvPicPr>
            <a:picLocks noChangeAspect="1"/>
          </p:cNvPicPr>
          <p:nvPr/>
        </p:nvPicPr>
        <p:blipFill>
          <a:blip r:embed="rId2" cstate="print"/>
          <a:stretch>
            <a:fillRect/>
          </a:stretch>
        </p:blipFill>
        <p:spPr>
          <a:xfrm>
            <a:off x="766762" y="80962"/>
            <a:ext cx="7610475" cy="6696075"/>
          </a:xfrm>
          <a:prstGeom prst="rect">
            <a:avLst/>
          </a:prstGeom>
        </p:spPr>
      </p:pic>
      <p:pic>
        <p:nvPicPr>
          <p:cNvPr id="3" name="Picture 2" descr="AfoilBeam.png"/>
          <p:cNvPicPr>
            <a:picLocks noChangeAspect="1"/>
          </p:cNvPicPr>
          <p:nvPr/>
        </p:nvPicPr>
        <p:blipFill>
          <a:blip r:embed="rId3" cstate="print"/>
          <a:srcRect t="63980"/>
          <a:stretch>
            <a:fillRect/>
          </a:stretch>
        </p:blipFill>
        <p:spPr>
          <a:xfrm>
            <a:off x="4583186" y="44624"/>
            <a:ext cx="4525318" cy="1434176"/>
          </a:xfrm>
          <a:prstGeom prst="rect">
            <a:avLst/>
          </a:prstGeom>
        </p:spPr>
      </p:pic>
      <p:cxnSp>
        <p:nvCxnSpPr>
          <p:cNvPr id="5" name="Straight Arrow Connector 4"/>
          <p:cNvCxnSpPr/>
          <p:nvPr/>
        </p:nvCxnSpPr>
        <p:spPr>
          <a:xfrm flipV="1">
            <a:off x="6016933" y="548680"/>
            <a:ext cx="0" cy="360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51520" y="260648"/>
            <a:ext cx="8568952" cy="2952328"/>
            <a:chOff x="251520" y="260648"/>
            <a:chExt cx="8568952" cy="2952328"/>
          </a:xfrm>
        </p:grpSpPr>
        <p:sp>
          <p:nvSpPr>
            <p:cNvPr id="2" name="Rounded Rectangle 1"/>
            <p:cNvSpPr/>
            <p:nvPr/>
          </p:nvSpPr>
          <p:spPr>
            <a:xfrm>
              <a:off x="251520" y="260648"/>
              <a:ext cx="3384376" cy="2592288"/>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PyFlexFlight.py</a:t>
              </a:r>
            </a:p>
            <a:p>
              <a:r>
                <a:rPr lang="en-GB" sz="1600" dirty="0" smtClean="0">
                  <a:solidFill>
                    <a:srgbClr val="FF00FF"/>
                  </a:solidFill>
                  <a:latin typeface="Times New Roman" pitchFamily="18" charset="0"/>
                  <a:cs typeface="Times New Roman" pitchFamily="18" charset="0"/>
                </a:rPr>
                <a:t>import</a:t>
              </a:r>
              <a:r>
                <a:rPr lang="en-GB" sz="1600" dirty="0" smtClean="0">
                  <a:solidFill>
                    <a:schemeClr val="tx1"/>
                  </a:solidFill>
                  <a:latin typeface="Times New Roman" pitchFamily="18" charset="0"/>
                  <a:cs typeface="Times New Roman" pitchFamily="18" charset="0"/>
                </a:rPr>
                <a:t> Aerodynamics</a:t>
              </a:r>
            </a:p>
            <a:p>
              <a:r>
                <a:rPr lang="en-GB" sz="1600" dirty="0" smtClean="0">
                  <a:solidFill>
                    <a:srgbClr val="FF00FF"/>
                  </a:solidFill>
                  <a:latin typeface="Times New Roman" pitchFamily="18" charset="0"/>
                  <a:cs typeface="Times New Roman" pitchFamily="18" charset="0"/>
                </a:rPr>
                <a:t>import</a:t>
              </a:r>
              <a:r>
                <a:rPr lang="en-GB" sz="1600" dirty="0" smtClean="0">
                  <a:solidFill>
                    <a:schemeClr val="tx1"/>
                  </a:solidFill>
                  <a:latin typeface="Times New Roman" pitchFamily="18" charset="0"/>
                  <a:cs typeface="Times New Roman" pitchFamily="18" charset="0"/>
                </a:rPr>
                <a:t> </a:t>
              </a:r>
              <a:r>
                <a:rPr lang="en-GB" sz="1600" dirty="0" err="1" smtClean="0">
                  <a:solidFill>
                    <a:schemeClr val="tx1"/>
                  </a:solidFill>
                  <a:latin typeface="Times New Roman" pitchFamily="18" charset="0"/>
                  <a:cs typeface="Times New Roman" pitchFamily="18" charset="0"/>
                </a:rPr>
                <a:t>RigidBodyDyn</a:t>
              </a:r>
              <a:endParaRPr lang="en-GB" sz="1600" dirty="0" smtClean="0">
                <a:solidFill>
                  <a:schemeClr val="tx1"/>
                </a:solidFill>
                <a:latin typeface="Times New Roman" pitchFamily="18" charset="0"/>
                <a:cs typeface="Times New Roman" pitchFamily="18" charset="0"/>
              </a:endParaRPr>
            </a:p>
            <a:p>
              <a:endParaRPr lang="en-GB" sz="1000" dirty="0" smtClean="0">
                <a:solidFill>
                  <a:schemeClr val="tx1"/>
                </a:solidFill>
                <a:latin typeface="Times New Roman" pitchFamily="18" charset="0"/>
                <a:cs typeface="Times New Roman" pitchFamily="18" charset="0"/>
              </a:endParaRPr>
            </a:p>
            <a:p>
              <a:r>
                <a:rPr lang="en-GB" sz="1600" dirty="0" smtClean="0">
                  <a:solidFill>
                    <a:schemeClr val="tx1"/>
                  </a:solidFill>
                  <a:latin typeface="Times New Roman" pitchFamily="18" charset="0"/>
                  <a:cs typeface="Times New Roman" pitchFamily="18" charset="0"/>
                </a:rPr>
                <a:t>...</a:t>
              </a:r>
            </a:p>
            <a:p>
              <a:endParaRPr lang="en-GB" sz="1000" dirty="0" smtClean="0">
                <a:solidFill>
                  <a:schemeClr val="tx1"/>
                </a:solidFill>
                <a:latin typeface="Times New Roman" pitchFamily="18" charset="0"/>
                <a:cs typeface="Times New Roman" pitchFamily="18" charset="0"/>
              </a:endParaRPr>
            </a:p>
            <a:p>
              <a:r>
                <a:rPr lang="en-GB" sz="1600" dirty="0" smtClean="0">
                  <a:solidFill>
                    <a:schemeClr val="tx2"/>
                  </a:solidFill>
                  <a:latin typeface="Times New Roman" pitchFamily="18" charset="0"/>
                  <a:cs typeface="Times New Roman" pitchFamily="18" charset="0"/>
                </a:rPr>
                <a:t># Coupled unsteady simulation</a:t>
              </a:r>
            </a:p>
            <a:p>
              <a:r>
                <a:rPr lang="en-GB" sz="1600" dirty="0" smtClean="0">
                  <a:solidFill>
                    <a:schemeClr val="accent6"/>
                  </a:solidFill>
                  <a:latin typeface="Times New Roman" pitchFamily="18" charset="0"/>
                  <a:cs typeface="Times New Roman" pitchFamily="18" charset="0"/>
                </a:rPr>
                <a:t>for</a:t>
              </a:r>
              <a:r>
                <a:rPr lang="en-GB" sz="1600" dirty="0" smtClean="0">
                  <a:solidFill>
                    <a:schemeClr val="tx1"/>
                  </a:solidFill>
                  <a:latin typeface="Times New Roman" pitchFamily="18" charset="0"/>
                  <a:cs typeface="Times New Roman" pitchFamily="18" charset="0"/>
                </a:rPr>
                <a:t> n in range(</a:t>
              </a:r>
              <a:r>
                <a:rPr lang="en-GB" sz="1600" dirty="0" err="1" smtClean="0">
                  <a:solidFill>
                    <a:schemeClr val="tx1"/>
                  </a:solidFill>
                  <a:latin typeface="Times New Roman" pitchFamily="18" charset="0"/>
                  <a:cs typeface="Times New Roman" pitchFamily="18" charset="0"/>
                </a:rPr>
                <a:t>nstep</a:t>
              </a:r>
              <a:r>
                <a:rPr lang="en-GB" sz="1600" dirty="0" smtClean="0">
                  <a:solidFill>
                    <a:schemeClr val="tx1"/>
                  </a:solidFill>
                  <a:latin typeface="Times New Roman" pitchFamily="18" charset="0"/>
                  <a:cs typeface="Times New Roman" pitchFamily="18" charset="0"/>
                </a:rPr>
                <a:t>):</a:t>
              </a:r>
            </a:p>
            <a:p>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self.RunTimestep</a:t>
              </a:r>
              <a:r>
                <a:rPr lang="en-GB" sz="1600" dirty="0" smtClean="0">
                  <a:solidFill>
                    <a:schemeClr val="tx1"/>
                  </a:solidFill>
                  <a:latin typeface="Times New Roman" pitchFamily="18" charset="0"/>
                  <a:cs typeface="Times New Roman" pitchFamily="18" charset="0"/>
                </a:rPr>
                <a:t>()</a:t>
              </a:r>
              <a:endParaRPr lang="en-GB" sz="1600" dirty="0">
                <a:solidFill>
                  <a:schemeClr val="tx1"/>
                </a:solidFill>
                <a:latin typeface="Times New Roman" pitchFamily="18" charset="0"/>
                <a:cs typeface="Times New Roman" pitchFamily="18" charset="0"/>
              </a:endParaRPr>
            </a:p>
          </p:txBody>
        </p:sp>
        <p:sp>
          <p:nvSpPr>
            <p:cNvPr id="15" name="Rounded Rectangle 14"/>
            <p:cNvSpPr/>
            <p:nvPr/>
          </p:nvSpPr>
          <p:spPr>
            <a:xfrm>
              <a:off x="4860032" y="260648"/>
              <a:ext cx="3960440" cy="144016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Aerodynamics.py</a:t>
              </a:r>
            </a:p>
            <a:p>
              <a:r>
                <a:rPr lang="en-GB" sz="1600" dirty="0" smtClean="0">
                  <a:solidFill>
                    <a:srgbClr val="FF00FF"/>
                  </a:solidFill>
                  <a:latin typeface="Times New Roman" pitchFamily="18" charset="0"/>
                  <a:cs typeface="Times New Roman" pitchFamily="18" charset="0"/>
                </a:rPr>
                <a:t>from </a:t>
              </a:r>
              <a:r>
                <a:rPr lang="en-GB" sz="1600" dirty="0" err="1" smtClean="0">
                  <a:solidFill>
                    <a:schemeClr val="tx1"/>
                  </a:solidFill>
                  <a:latin typeface="Times New Roman" pitchFamily="18" charset="0"/>
                  <a:cs typeface="Times New Roman" pitchFamily="18" charset="0"/>
                </a:rPr>
                <a:t>wrap_CFD</a:t>
              </a:r>
              <a:r>
                <a:rPr lang="en-GB" sz="1600" dirty="0" smtClean="0">
                  <a:solidFill>
                    <a:schemeClr val="tx1"/>
                  </a:solidFill>
                  <a:latin typeface="Times New Roman" pitchFamily="18" charset="0"/>
                  <a:cs typeface="Times New Roman" pitchFamily="18" charset="0"/>
                </a:rPr>
                <a:t> </a:t>
              </a:r>
              <a:r>
                <a:rPr lang="en-GB" sz="1600" dirty="0" smtClean="0">
                  <a:solidFill>
                    <a:srgbClr val="FF00FF"/>
                  </a:solidFill>
                  <a:latin typeface="Times New Roman" pitchFamily="18" charset="0"/>
                  <a:cs typeface="Times New Roman" pitchFamily="18" charset="0"/>
                </a:rPr>
                <a:t>import </a:t>
              </a:r>
              <a:r>
                <a:rPr lang="en-GB" sz="1600" dirty="0" smtClean="0">
                  <a:solidFill>
                    <a:schemeClr val="tx2"/>
                  </a:solidFill>
                  <a:latin typeface="Times New Roman" pitchFamily="18" charset="0"/>
                  <a:cs typeface="Times New Roman" pitchFamily="18" charset="0"/>
                </a:rPr>
                <a:t>*</a:t>
              </a:r>
              <a:endParaRPr lang="en-GB" sz="1000" dirty="0" smtClean="0">
                <a:solidFill>
                  <a:schemeClr val="tx2"/>
                </a:solidFill>
                <a:latin typeface="Times New Roman" pitchFamily="18" charset="0"/>
                <a:cs typeface="Times New Roman" pitchFamily="18" charset="0"/>
              </a:endParaRPr>
            </a:p>
            <a:p>
              <a:endParaRPr lang="en-GB" sz="1000" dirty="0" smtClean="0">
                <a:solidFill>
                  <a:schemeClr val="tx2"/>
                </a:solidFill>
                <a:latin typeface="Times New Roman" pitchFamily="18" charset="0"/>
                <a:cs typeface="Times New Roman" pitchFamily="18" charset="0"/>
              </a:endParaRPr>
            </a:p>
            <a:p>
              <a:r>
                <a:rPr lang="en-GB" sz="1600" dirty="0" smtClean="0">
                  <a:solidFill>
                    <a:schemeClr val="tx2"/>
                  </a:solidFill>
                  <a:latin typeface="Times New Roman" pitchFamily="18" charset="0"/>
                  <a:cs typeface="Times New Roman" pitchFamily="18" charset="0"/>
                </a:rPr>
                <a:t># Wrap C/C++/F77 code</a:t>
              </a:r>
            </a:p>
            <a:p>
              <a:r>
                <a:rPr lang="en-GB" sz="1600" dirty="0" smtClean="0">
                  <a:solidFill>
                    <a:schemeClr val="tx2"/>
                  </a:solidFill>
                  <a:latin typeface="Times New Roman" pitchFamily="18" charset="0"/>
                  <a:cs typeface="Times New Roman" pitchFamily="18" charset="0"/>
                </a:rPr>
                <a:t># Access dynamic shared library</a:t>
              </a:r>
              <a:endParaRPr lang="en-GB" sz="1600" dirty="0" smtClean="0">
                <a:solidFill>
                  <a:schemeClr val="tx1"/>
                </a:solidFill>
                <a:latin typeface="Times New Roman" pitchFamily="18" charset="0"/>
                <a:cs typeface="Times New Roman" pitchFamily="18" charset="0"/>
              </a:endParaRPr>
            </a:p>
          </p:txBody>
        </p:sp>
        <p:sp>
          <p:nvSpPr>
            <p:cNvPr id="16" name="Rounded Rectangle 15"/>
            <p:cNvSpPr/>
            <p:nvPr/>
          </p:nvSpPr>
          <p:spPr>
            <a:xfrm>
              <a:off x="4860032" y="1772816"/>
              <a:ext cx="3960440" cy="144016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RigidBodyDyn.py</a:t>
              </a:r>
            </a:p>
            <a:p>
              <a:r>
                <a:rPr lang="en-GB" sz="1600" dirty="0" smtClean="0">
                  <a:solidFill>
                    <a:srgbClr val="FF00FF"/>
                  </a:solidFill>
                  <a:latin typeface="Times New Roman" pitchFamily="18" charset="0"/>
                  <a:cs typeface="Times New Roman" pitchFamily="18" charset="0"/>
                </a:rPr>
                <a:t>from </a:t>
              </a:r>
              <a:r>
                <a:rPr lang="en-GB" sz="1600" dirty="0" err="1" smtClean="0">
                  <a:solidFill>
                    <a:schemeClr val="tx1"/>
                  </a:solidFill>
                  <a:latin typeface="Times New Roman" pitchFamily="18" charset="0"/>
                  <a:cs typeface="Times New Roman" pitchFamily="18" charset="0"/>
                </a:rPr>
                <a:t>wrap_Beam</a:t>
              </a:r>
              <a:r>
                <a:rPr lang="en-GB" sz="1600" dirty="0" smtClean="0">
                  <a:solidFill>
                    <a:schemeClr val="tx1"/>
                  </a:solidFill>
                  <a:latin typeface="Times New Roman" pitchFamily="18" charset="0"/>
                  <a:cs typeface="Times New Roman" pitchFamily="18" charset="0"/>
                </a:rPr>
                <a:t> </a:t>
              </a:r>
              <a:r>
                <a:rPr lang="en-GB" sz="1600" dirty="0" smtClean="0">
                  <a:solidFill>
                    <a:srgbClr val="FF00FF"/>
                  </a:solidFill>
                  <a:latin typeface="Times New Roman" pitchFamily="18" charset="0"/>
                  <a:cs typeface="Times New Roman" pitchFamily="18" charset="0"/>
                </a:rPr>
                <a:t>import </a:t>
              </a:r>
              <a:r>
                <a:rPr lang="en-GB" sz="1600" dirty="0" smtClean="0">
                  <a:solidFill>
                    <a:schemeClr val="tx2"/>
                  </a:solidFill>
                  <a:latin typeface="Times New Roman" pitchFamily="18" charset="0"/>
                  <a:cs typeface="Times New Roman" pitchFamily="18" charset="0"/>
                </a:rPr>
                <a:t>*</a:t>
              </a:r>
              <a:endParaRPr lang="en-GB" sz="1000" dirty="0" smtClean="0">
                <a:solidFill>
                  <a:schemeClr val="tx2"/>
                </a:solidFill>
                <a:latin typeface="Times New Roman" pitchFamily="18" charset="0"/>
                <a:cs typeface="Times New Roman" pitchFamily="18" charset="0"/>
              </a:endParaRPr>
            </a:p>
            <a:p>
              <a:endParaRPr lang="en-GB" sz="1000" dirty="0" smtClean="0">
                <a:solidFill>
                  <a:schemeClr val="tx2"/>
                </a:solidFill>
                <a:latin typeface="Times New Roman" pitchFamily="18" charset="0"/>
                <a:cs typeface="Times New Roman" pitchFamily="18" charset="0"/>
              </a:endParaRPr>
            </a:p>
            <a:p>
              <a:r>
                <a:rPr lang="en-GB" sz="1600" dirty="0" smtClean="0">
                  <a:solidFill>
                    <a:schemeClr val="tx2"/>
                  </a:solidFill>
                  <a:latin typeface="Times New Roman" pitchFamily="18" charset="0"/>
                  <a:cs typeface="Times New Roman" pitchFamily="18" charset="0"/>
                </a:rPr>
                <a:t># Wrap F90 code</a:t>
              </a:r>
            </a:p>
            <a:p>
              <a:r>
                <a:rPr lang="en-GB" sz="1600" dirty="0" smtClean="0">
                  <a:solidFill>
                    <a:schemeClr val="tx2"/>
                  </a:solidFill>
                  <a:latin typeface="Times New Roman" pitchFamily="18" charset="0"/>
                  <a:cs typeface="Times New Roman" pitchFamily="18" charset="0"/>
                </a:rPr>
                <a:t># Access dynamic shared library</a:t>
              </a:r>
              <a:endParaRPr lang="en-GB" sz="1600" dirty="0" smtClean="0">
                <a:solidFill>
                  <a:schemeClr val="tx1"/>
                </a:solidFill>
                <a:latin typeface="Times New Roman" pitchFamily="18" charset="0"/>
                <a:cs typeface="Times New Roman" pitchFamily="18" charset="0"/>
              </a:endParaRPr>
            </a:p>
          </p:txBody>
        </p:sp>
        <p:sp>
          <p:nvSpPr>
            <p:cNvPr id="17" name="Freeform 16"/>
            <p:cNvSpPr/>
            <p:nvPr/>
          </p:nvSpPr>
          <p:spPr>
            <a:xfrm>
              <a:off x="2420471" y="564776"/>
              <a:ext cx="2366682" cy="228600"/>
            </a:xfrm>
            <a:custGeom>
              <a:avLst/>
              <a:gdLst>
                <a:gd name="connsiteX0" fmla="*/ 0 w 2366682"/>
                <a:gd name="connsiteY0" fmla="*/ 228600 h 228600"/>
                <a:gd name="connsiteX1" fmla="*/ 1398494 w 2366682"/>
                <a:gd name="connsiteY1" fmla="*/ 107577 h 228600"/>
                <a:gd name="connsiteX2" fmla="*/ 2366682 w 2366682"/>
                <a:gd name="connsiteY2" fmla="*/ 0 h 228600"/>
                <a:gd name="connsiteX3" fmla="*/ 2366682 w 2366682"/>
                <a:gd name="connsiteY3" fmla="*/ 0 h 228600"/>
              </a:gdLst>
              <a:ahLst/>
              <a:cxnLst>
                <a:cxn ang="0">
                  <a:pos x="connsiteX0" y="connsiteY0"/>
                </a:cxn>
                <a:cxn ang="0">
                  <a:pos x="connsiteX1" y="connsiteY1"/>
                </a:cxn>
                <a:cxn ang="0">
                  <a:pos x="connsiteX2" y="connsiteY2"/>
                </a:cxn>
                <a:cxn ang="0">
                  <a:pos x="connsiteX3" y="connsiteY3"/>
                </a:cxn>
              </a:cxnLst>
              <a:rect l="l" t="t" r="r" b="b"/>
              <a:pathLst>
                <a:path w="2366682" h="228600">
                  <a:moveTo>
                    <a:pt x="0" y="228600"/>
                  </a:moveTo>
                  <a:lnTo>
                    <a:pt x="1398494" y="107577"/>
                  </a:lnTo>
                  <a:cubicBezTo>
                    <a:pt x="1792941" y="69477"/>
                    <a:pt x="2366682" y="0"/>
                    <a:pt x="2366682" y="0"/>
                  </a:cubicBezTo>
                  <a:lnTo>
                    <a:pt x="2366682" y="0"/>
                  </a:lnTo>
                </a:path>
              </a:pathLst>
            </a:custGeom>
            <a:ln w="2222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2474259" y="1048871"/>
              <a:ext cx="2474259" cy="820270"/>
            </a:xfrm>
            <a:custGeom>
              <a:avLst/>
              <a:gdLst>
                <a:gd name="connsiteX0" fmla="*/ 0 w 2474259"/>
                <a:gd name="connsiteY0" fmla="*/ 0 h 820270"/>
                <a:gd name="connsiteX1" fmla="*/ 1358153 w 2474259"/>
                <a:gd name="connsiteY1" fmla="*/ 295835 h 820270"/>
                <a:gd name="connsiteX2" fmla="*/ 2474259 w 2474259"/>
                <a:gd name="connsiteY2" fmla="*/ 820270 h 820270"/>
              </a:gdLst>
              <a:ahLst/>
              <a:cxnLst>
                <a:cxn ang="0">
                  <a:pos x="connsiteX0" y="connsiteY0"/>
                </a:cxn>
                <a:cxn ang="0">
                  <a:pos x="connsiteX1" y="connsiteY1"/>
                </a:cxn>
                <a:cxn ang="0">
                  <a:pos x="connsiteX2" y="connsiteY2"/>
                </a:cxn>
              </a:cxnLst>
              <a:rect l="l" t="t" r="r" b="b"/>
              <a:pathLst>
                <a:path w="2474259" h="820270">
                  <a:moveTo>
                    <a:pt x="0" y="0"/>
                  </a:moveTo>
                  <a:cubicBezTo>
                    <a:pt x="472888" y="79561"/>
                    <a:pt x="945776" y="159123"/>
                    <a:pt x="1358153" y="295835"/>
                  </a:cubicBezTo>
                  <a:cubicBezTo>
                    <a:pt x="1770530" y="432547"/>
                    <a:pt x="2122394" y="626408"/>
                    <a:pt x="2474259" y="820270"/>
                  </a:cubicBezTo>
                </a:path>
              </a:pathLst>
            </a:custGeom>
            <a:ln w="2222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 name="Rounded Rectangle 19"/>
          <p:cNvSpPr/>
          <p:nvPr/>
        </p:nvSpPr>
        <p:spPr>
          <a:xfrm>
            <a:off x="4860032" y="3298431"/>
            <a:ext cx="3960440" cy="144016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MeshDeformation.py</a:t>
            </a:r>
          </a:p>
          <a:p>
            <a:r>
              <a:rPr lang="en-GB" sz="1600" dirty="0" smtClean="0">
                <a:solidFill>
                  <a:srgbClr val="FF00FF"/>
                </a:solidFill>
                <a:latin typeface="Times New Roman" pitchFamily="18" charset="0"/>
                <a:cs typeface="Times New Roman" pitchFamily="18" charset="0"/>
              </a:rPr>
              <a:t>from </a:t>
            </a:r>
            <a:r>
              <a:rPr lang="en-GB" sz="1600" dirty="0" err="1" smtClean="0">
                <a:solidFill>
                  <a:schemeClr val="tx1"/>
                </a:solidFill>
                <a:latin typeface="Times New Roman" pitchFamily="18" charset="0"/>
                <a:cs typeface="Times New Roman" pitchFamily="18" charset="0"/>
              </a:rPr>
              <a:t>wrap_MeshDef</a:t>
            </a:r>
            <a:r>
              <a:rPr lang="en-GB" sz="1600" dirty="0" smtClean="0">
                <a:solidFill>
                  <a:schemeClr val="tx1"/>
                </a:solidFill>
                <a:latin typeface="Times New Roman" pitchFamily="18" charset="0"/>
                <a:cs typeface="Times New Roman" pitchFamily="18" charset="0"/>
              </a:rPr>
              <a:t> </a:t>
            </a:r>
            <a:r>
              <a:rPr lang="en-GB" sz="1600" dirty="0" smtClean="0">
                <a:solidFill>
                  <a:srgbClr val="FF00FF"/>
                </a:solidFill>
                <a:latin typeface="Times New Roman" pitchFamily="18" charset="0"/>
                <a:cs typeface="Times New Roman" pitchFamily="18" charset="0"/>
              </a:rPr>
              <a:t>import </a:t>
            </a:r>
            <a:r>
              <a:rPr lang="en-GB" sz="1600" dirty="0" smtClean="0">
                <a:solidFill>
                  <a:schemeClr val="tx2"/>
                </a:solidFill>
                <a:latin typeface="Times New Roman" pitchFamily="18" charset="0"/>
                <a:cs typeface="Times New Roman" pitchFamily="18" charset="0"/>
              </a:rPr>
              <a:t>*</a:t>
            </a:r>
            <a:endParaRPr lang="en-GB" sz="1000" dirty="0" smtClean="0">
              <a:solidFill>
                <a:schemeClr val="tx2"/>
              </a:solidFill>
              <a:latin typeface="Times New Roman" pitchFamily="18" charset="0"/>
              <a:cs typeface="Times New Roman" pitchFamily="18" charset="0"/>
            </a:endParaRPr>
          </a:p>
          <a:p>
            <a:endParaRPr lang="en-GB" sz="1000" dirty="0" smtClean="0">
              <a:solidFill>
                <a:schemeClr val="tx2"/>
              </a:solidFill>
              <a:latin typeface="Times New Roman" pitchFamily="18" charset="0"/>
              <a:cs typeface="Times New Roman" pitchFamily="18" charset="0"/>
            </a:endParaRPr>
          </a:p>
          <a:p>
            <a:r>
              <a:rPr lang="en-GB" sz="1600" dirty="0" smtClean="0">
                <a:solidFill>
                  <a:schemeClr val="tx2"/>
                </a:solidFill>
                <a:latin typeface="Times New Roman" pitchFamily="18" charset="0"/>
                <a:cs typeface="Times New Roman" pitchFamily="18" charset="0"/>
              </a:rPr>
              <a:t># Wrap C code</a:t>
            </a:r>
          </a:p>
          <a:p>
            <a:r>
              <a:rPr lang="en-GB" sz="1600" dirty="0" smtClean="0">
                <a:solidFill>
                  <a:schemeClr val="tx2"/>
                </a:solidFill>
                <a:latin typeface="Times New Roman" pitchFamily="18" charset="0"/>
                <a:cs typeface="Times New Roman" pitchFamily="18" charset="0"/>
              </a:rPr>
              <a:t># Access dynamic shared library</a:t>
            </a:r>
            <a:endParaRPr lang="en-GB" sz="1600" dirty="0" smtClean="0">
              <a:solidFill>
                <a:schemeClr val="tx1"/>
              </a:solidFill>
              <a:latin typeface="Times New Roman" pitchFamily="18" charset="0"/>
              <a:cs typeface="Times New Roman" pitchFamily="18" charset="0"/>
            </a:endParaRPr>
          </a:p>
        </p:txBody>
      </p:sp>
      <p:sp>
        <p:nvSpPr>
          <p:cNvPr id="9" name="TextBox 8"/>
          <p:cNvSpPr txBox="1"/>
          <p:nvPr/>
        </p:nvSpPr>
        <p:spPr>
          <a:xfrm>
            <a:off x="179512" y="5589240"/>
            <a:ext cx="8352928" cy="400110"/>
          </a:xfrm>
          <a:prstGeom prst="rect">
            <a:avLst/>
          </a:prstGeom>
          <a:noFill/>
          <a:ln>
            <a:noFill/>
          </a:ln>
        </p:spPr>
        <p:txBody>
          <a:bodyPr wrap="square" rtlCol="0">
            <a:spAutoFit/>
          </a:bodyPr>
          <a:lstStyle/>
          <a:p>
            <a:r>
              <a:rPr lang="en-GB" sz="2000" b="1" dirty="0" smtClean="0">
                <a:latin typeface="Times New Roman" pitchFamily="18" charset="0"/>
                <a:cs typeface="Times New Roman" pitchFamily="18" charset="0"/>
              </a:rPr>
              <a:t>A “new” framework implemented to add flexibility/coupling different codes</a:t>
            </a:r>
            <a:endParaRPr lang="en-GB" sz="2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260648"/>
            <a:ext cx="3384376" cy="2592288"/>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PyFlexFlight.py</a:t>
            </a:r>
          </a:p>
          <a:p>
            <a:r>
              <a:rPr lang="en-GB" sz="1600" dirty="0" smtClean="0">
                <a:solidFill>
                  <a:srgbClr val="FF00FF"/>
                </a:solidFill>
                <a:latin typeface="Times New Roman" pitchFamily="18" charset="0"/>
                <a:cs typeface="Times New Roman" pitchFamily="18" charset="0"/>
              </a:rPr>
              <a:t>import</a:t>
            </a:r>
            <a:r>
              <a:rPr lang="en-GB" sz="1600" dirty="0" smtClean="0">
                <a:solidFill>
                  <a:schemeClr val="tx1"/>
                </a:solidFill>
                <a:latin typeface="Times New Roman" pitchFamily="18" charset="0"/>
                <a:cs typeface="Times New Roman" pitchFamily="18" charset="0"/>
              </a:rPr>
              <a:t> Aerodynamics</a:t>
            </a:r>
          </a:p>
          <a:p>
            <a:r>
              <a:rPr lang="en-GB" sz="1600" dirty="0" smtClean="0">
                <a:solidFill>
                  <a:srgbClr val="FF00FF"/>
                </a:solidFill>
                <a:latin typeface="Times New Roman" pitchFamily="18" charset="0"/>
                <a:cs typeface="Times New Roman" pitchFamily="18" charset="0"/>
              </a:rPr>
              <a:t>import</a:t>
            </a:r>
            <a:r>
              <a:rPr lang="en-GB" sz="1600" dirty="0" smtClean="0">
                <a:solidFill>
                  <a:schemeClr val="tx1"/>
                </a:solidFill>
                <a:latin typeface="Times New Roman" pitchFamily="18" charset="0"/>
                <a:cs typeface="Times New Roman" pitchFamily="18" charset="0"/>
              </a:rPr>
              <a:t> </a:t>
            </a:r>
            <a:r>
              <a:rPr lang="en-GB" sz="1600" dirty="0" err="1" smtClean="0">
                <a:solidFill>
                  <a:schemeClr val="tx1"/>
                </a:solidFill>
                <a:latin typeface="Times New Roman" pitchFamily="18" charset="0"/>
                <a:cs typeface="Times New Roman" pitchFamily="18" charset="0"/>
              </a:rPr>
              <a:t>RigidBodyDyn</a:t>
            </a:r>
            <a:endParaRPr lang="en-GB" sz="1600" dirty="0" smtClean="0">
              <a:solidFill>
                <a:schemeClr val="tx1"/>
              </a:solidFill>
              <a:latin typeface="Times New Roman" pitchFamily="18" charset="0"/>
              <a:cs typeface="Times New Roman" pitchFamily="18" charset="0"/>
            </a:endParaRPr>
          </a:p>
          <a:p>
            <a:endParaRPr lang="en-GB" sz="1000" dirty="0" smtClean="0">
              <a:solidFill>
                <a:schemeClr val="tx1"/>
              </a:solidFill>
              <a:latin typeface="Times New Roman" pitchFamily="18" charset="0"/>
              <a:cs typeface="Times New Roman" pitchFamily="18" charset="0"/>
            </a:endParaRPr>
          </a:p>
          <a:p>
            <a:r>
              <a:rPr lang="en-GB" sz="1600" dirty="0" smtClean="0">
                <a:solidFill>
                  <a:schemeClr val="tx1"/>
                </a:solidFill>
                <a:latin typeface="Times New Roman" pitchFamily="18" charset="0"/>
                <a:cs typeface="Times New Roman" pitchFamily="18" charset="0"/>
              </a:rPr>
              <a:t>...</a:t>
            </a:r>
          </a:p>
          <a:p>
            <a:endParaRPr lang="en-GB" sz="1000" dirty="0" smtClean="0">
              <a:solidFill>
                <a:schemeClr val="tx1"/>
              </a:solidFill>
              <a:latin typeface="Times New Roman" pitchFamily="18" charset="0"/>
              <a:cs typeface="Times New Roman" pitchFamily="18" charset="0"/>
            </a:endParaRPr>
          </a:p>
          <a:p>
            <a:r>
              <a:rPr lang="en-GB" sz="1600" dirty="0" smtClean="0">
                <a:solidFill>
                  <a:schemeClr val="tx2"/>
                </a:solidFill>
                <a:latin typeface="Times New Roman" pitchFamily="18" charset="0"/>
                <a:cs typeface="Times New Roman" pitchFamily="18" charset="0"/>
              </a:rPr>
              <a:t># Coupled unsteady simulation</a:t>
            </a:r>
          </a:p>
          <a:p>
            <a:r>
              <a:rPr lang="en-GB" sz="1600" dirty="0" smtClean="0">
                <a:solidFill>
                  <a:schemeClr val="accent6"/>
                </a:solidFill>
                <a:latin typeface="Times New Roman" pitchFamily="18" charset="0"/>
                <a:cs typeface="Times New Roman" pitchFamily="18" charset="0"/>
              </a:rPr>
              <a:t>for</a:t>
            </a:r>
            <a:r>
              <a:rPr lang="en-GB" sz="1600" dirty="0" smtClean="0">
                <a:solidFill>
                  <a:schemeClr val="tx1"/>
                </a:solidFill>
                <a:latin typeface="Times New Roman" pitchFamily="18" charset="0"/>
                <a:cs typeface="Times New Roman" pitchFamily="18" charset="0"/>
              </a:rPr>
              <a:t> n in range(</a:t>
            </a:r>
            <a:r>
              <a:rPr lang="en-GB" sz="1600" dirty="0" err="1" smtClean="0">
                <a:solidFill>
                  <a:schemeClr val="tx1"/>
                </a:solidFill>
                <a:latin typeface="Times New Roman" pitchFamily="18" charset="0"/>
                <a:cs typeface="Times New Roman" pitchFamily="18" charset="0"/>
              </a:rPr>
              <a:t>nstep</a:t>
            </a:r>
            <a:r>
              <a:rPr lang="en-GB" sz="1600" dirty="0" smtClean="0">
                <a:solidFill>
                  <a:schemeClr val="tx1"/>
                </a:solidFill>
                <a:latin typeface="Times New Roman" pitchFamily="18" charset="0"/>
                <a:cs typeface="Times New Roman" pitchFamily="18" charset="0"/>
              </a:rPr>
              <a:t>):</a:t>
            </a:r>
          </a:p>
          <a:p>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self.RunTimestep</a:t>
            </a:r>
            <a:r>
              <a:rPr lang="en-GB" sz="1600" dirty="0" smtClean="0">
                <a:solidFill>
                  <a:schemeClr val="tx1"/>
                </a:solidFill>
                <a:latin typeface="Times New Roman" pitchFamily="18" charset="0"/>
                <a:cs typeface="Times New Roman" pitchFamily="18" charset="0"/>
              </a:rPr>
              <a:t>()</a:t>
            </a:r>
            <a:endParaRPr lang="en-GB" sz="1600" dirty="0">
              <a:solidFill>
                <a:schemeClr val="tx1"/>
              </a:solidFill>
              <a:latin typeface="Times New Roman" pitchFamily="18" charset="0"/>
              <a:cs typeface="Times New Roman" pitchFamily="18" charset="0"/>
            </a:endParaRPr>
          </a:p>
        </p:txBody>
      </p:sp>
      <p:sp>
        <p:nvSpPr>
          <p:cNvPr id="3" name="Rounded Rectangle 2"/>
          <p:cNvSpPr/>
          <p:nvPr/>
        </p:nvSpPr>
        <p:spPr>
          <a:xfrm>
            <a:off x="4860032" y="3429000"/>
            <a:ext cx="4032448" cy="324036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Perform inner iterations</a:t>
            </a:r>
          </a:p>
          <a:p>
            <a:r>
              <a:rPr lang="en-GB" sz="1600" dirty="0" smtClean="0">
                <a:solidFill>
                  <a:schemeClr val="accent6"/>
                </a:solidFill>
                <a:latin typeface="Times New Roman" pitchFamily="18" charset="0"/>
                <a:cs typeface="Times New Roman" pitchFamily="18" charset="0"/>
              </a:rPr>
              <a:t>def</a:t>
            </a:r>
            <a:r>
              <a:rPr lang="en-GB" sz="1600" dirty="0" smtClean="0">
                <a:solidFill>
                  <a:schemeClr val="tx1"/>
                </a:solidFill>
                <a:latin typeface="Times New Roman" pitchFamily="18" charset="0"/>
                <a:cs typeface="Times New Roman" pitchFamily="18" charset="0"/>
              </a:rPr>
              <a:t> </a:t>
            </a:r>
            <a:r>
              <a:rPr lang="en-GB" sz="1600" dirty="0" err="1" smtClean="0">
                <a:solidFill>
                  <a:schemeClr val="tx2">
                    <a:lumMod val="60000"/>
                    <a:lumOff val="40000"/>
                  </a:schemeClr>
                </a:solidFill>
                <a:latin typeface="Times New Roman" pitchFamily="18" charset="0"/>
                <a:cs typeface="Times New Roman" pitchFamily="18" charset="0"/>
              </a:rPr>
              <a:t>RunIteration</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Aerodynamics.UpdateRigidMotion</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Aerodynamics.RunIteration</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Aerodynamics.GetBodyLoads</a:t>
            </a:r>
            <a:r>
              <a:rPr lang="en-GB" sz="1600" dirty="0" smtClean="0">
                <a:solidFill>
                  <a:schemeClr val="tx1"/>
                </a:solidFill>
                <a:latin typeface="Times New Roman" pitchFamily="18" charset="0"/>
                <a:cs typeface="Times New Roman" pitchFamily="18" charset="0"/>
              </a:rPr>
              <a:t>()</a:t>
            </a: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self.TransferLoads</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RigidBodyDyn.RunIteration</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RigidBodyDyn.GetPosVel</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self.TransferMotion</a:t>
            </a:r>
            <a:r>
              <a:rPr lang="en-GB" sz="1600" dirty="0" smtClean="0">
                <a:solidFill>
                  <a:schemeClr val="tx1"/>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260648"/>
            <a:ext cx="3384376" cy="2592288"/>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PyFlexFlight.py</a:t>
            </a:r>
          </a:p>
          <a:p>
            <a:r>
              <a:rPr lang="en-GB" sz="1600" dirty="0" smtClean="0">
                <a:solidFill>
                  <a:srgbClr val="FF00FF"/>
                </a:solidFill>
                <a:latin typeface="Times New Roman" pitchFamily="18" charset="0"/>
                <a:cs typeface="Times New Roman" pitchFamily="18" charset="0"/>
              </a:rPr>
              <a:t>import</a:t>
            </a:r>
            <a:r>
              <a:rPr lang="en-GB" sz="1600" dirty="0" smtClean="0">
                <a:solidFill>
                  <a:schemeClr val="tx1"/>
                </a:solidFill>
                <a:latin typeface="Times New Roman" pitchFamily="18" charset="0"/>
                <a:cs typeface="Times New Roman" pitchFamily="18" charset="0"/>
              </a:rPr>
              <a:t> Aerodynamics</a:t>
            </a:r>
          </a:p>
          <a:p>
            <a:r>
              <a:rPr lang="en-GB" sz="1600" dirty="0" smtClean="0">
                <a:solidFill>
                  <a:srgbClr val="FF00FF"/>
                </a:solidFill>
                <a:latin typeface="Times New Roman" pitchFamily="18" charset="0"/>
                <a:cs typeface="Times New Roman" pitchFamily="18" charset="0"/>
              </a:rPr>
              <a:t>import</a:t>
            </a:r>
            <a:r>
              <a:rPr lang="en-GB" sz="1600" dirty="0" smtClean="0">
                <a:solidFill>
                  <a:schemeClr val="tx1"/>
                </a:solidFill>
                <a:latin typeface="Times New Roman" pitchFamily="18" charset="0"/>
                <a:cs typeface="Times New Roman" pitchFamily="18" charset="0"/>
              </a:rPr>
              <a:t> </a:t>
            </a:r>
            <a:r>
              <a:rPr lang="en-GB" sz="1600" dirty="0" err="1" smtClean="0">
                <a:solidFill>
                  <a:schemeClr val="tx1"/>
                </a:solidFill>
                <a:latin typeface="Times New Roman" pitchFamily="18" charset="0"/>
                <a:cs typeface="Times New Roman" pitchFamily="18" charset="0"/>
              </a:rPr>
              <a:t>RigidBodyDyn</a:t>
            </a:r>
            <a:endParaRPr lang="en-GB" sz="1600" dirty="0" smtClean="0">
              <a:solidFill>
                <a:schemeClr val="tx1"/>
              </a:solidFill>
              <a:latin typeface="Times New Roman" pitchFamily="18" charset="0"/>
              <a:cs typeface="Times New Roman" pitchFamily="18" charset="0"/>
            </a:endParaRPr>
          </a:p>
          <a:p>
            <a:endParaRPr lang="en-GB" sz="1000" dirty="0" smtClean="0">
              <a:solidFill>
                <a:schemeClr val="tx1"/>
              </a:solidFill>
              <a:latin typeface="Times New Roman" pitchFamily="18" charset="0"/>
              <a:cs typeface="Times New Roman" pitchFamily="18" charset="0"/>
            </a:endParaRPr>
          </a:p>
          <a:p>
            <a:r>
              <a:rPr lang="en-GB" sz="1600" dirty="0" smtClean="0">
                <a:solidFill>
                  <a:schemeClr val="tx1"/>
                </a:solidFill>
                <a:latin typeface="Times New Roman" pitchFamily="18" charset="0"/>
                <a:cs typeface="Times New Roman" pitchFamily="18" charset="0"/>
              </a:rPr>
              <a:t>...</a:t>
            </a:r>
          </a:p>
          <a:p>
            <a:endParaRPr lang="en-GB" sz="1000" dirty="0" smtClean="0">
              <a:solidFill>
                <a:schemeClr val="tx1"/>
              </a:solidFill>
              <a:latin typeface="Times New Roman" pitchFamily="18" charset="0"/>
              <a:cs typeface="Times New Roman" pitchFamily="18" charset="0"/>
            </a:endParaRPr>
          </a:p>
          <a:p>
            <a:r>
              <a:rPr lang="en-GB" sz="1600" dirty="0" smtClean="0">
                <a:solidFill>
                  <a:schemeClr val="tx2"/>
                </a:solidFill>
                <a:latin typeface="Times New Roman" pitchFamily="18" charset="0"/>
                <a:cs typeface="Times New Roman" pitchFamily="18" charset="0"/>
              </a:rPr>
              <a:t># Coupled unsteady simulation</a:t>
            </a:r>
          </a:p>
          <a:p>
            <a:r>
              <a:rPr lang="en-GB" sz="1600" dirty="0" smtClean="0">
                <a:solidFill>
                  <a:schemeClr val="accent6"/>
                </a:solidFill>
                <a:latin typeface="Times New Roman" pitchFamily="18" charset="0"/>
                <a:cs typeface="Times New Roman" pitchFamily="18" charset="0"/>
              </a:rPr>
              <a:t>for</a:t>
            </a:r>
            <a:r>
              <a:rPr lang="en-GB" sz="1600" dirty="0" smtClean="0">
                <a:solidFill>
                  <a:schemeClr val="tx1"/>
                </a:solidFill>
                <a:latin typeface="Times New Roman" pitchFamily="18" charset="0"/>
                <a:cs typeface="Times New Roman" pitchFamily="18" charset="0"/>
              </a:rPr>
              <a:t> n in range(</a:t>
            </a:r>
            <a:r>
              <a:rPr lang="en-GB" sz="1600" dirty="0" err="1" smtClean="0">
                <a:solidFill>
                  <a:schemeClr val="tx1"/>
                </a:solidFill>
                <a:latin typeface="Times New Roman" pitchFamily="18" charset="0"/>
                <a:cs typeface="Times New Roman" pitchFamily="18" charset="0"/>
              </a:rPr>
              <a:t>nstep</a:t>
            </a:r>
            <a:r>
              <a:rPr lang="en-GB" sz="1600" dirty="0" smtClean="0">
                <a:solidFill>
                  <a:schemeClr val="tx1"/>
                </a:solidFill>
                <a:latin typeface="Times New Roman" pitchFamily="18" charset="0"/>
                <a:cs typeface="Times New Roman" pitchFamily="18" charset="0"/>
              </a:rPr>
              <a:t>):</a:t>
            </a:r>
          </a:p>
          <a:p>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self.RunTimestep</a:t>
            </a:r>
            <a:r>
              <a:rPr lang="en-GB" sz="1600" dirty="0" smtClean="0">
                <a:solidFill>
                  <a:schemeClr val="tx1"/>
                </a:solidFill>
                <a:latin typeface="Times New Roman" pitchFamily="18" charset="0"/>
                <a:cs typeface="Times New Roman" pitchFamily="18" charset="0"/>
              </a:rPr>
              <a:t>()</a:t>
            </a:r>
            <a:endParaRPr lang="en-GB" sz="1600" dirty="0">
              <a:solidFill>
                <a:schemeClr val="tx1"/>
              </a:solidFill>
              <a:latin typeface="Times New Roman" pitchFamily="18" charset="0"/>
              <a:cs typeface="Times New Roman" pitchFamily="18" charset="0"/>
            </a:endParaRPr>
          </a:p>
        </p:txBody>
      </p:sp>
      <p:sp>
        <p:nvSpPr>
          <p:cNvPr id="3" name="Rounded Rectangle 2"/>
          <p:cNvSpPr/>
          <p:nvPr/>
        </p:nvSpPr>
        <p:spPr>
          <a:xfrm>
            <a:off x="4860032" y="3429000"/>
            <a:ext cx="4032448" cy="324036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Perform inner iterations</a:t>
            </a:r>
          </a:p>
          <a:p>
            <a:r>
              <a:rPr lang="en-GB" sz="1600" dirty="0" smtClean="0">
                <a:solidFill>
                  <a:schemeClr val="accent6"/>
                </a:solidFill>
                <a:latin typeface="Times New Roman" pitchFamily="18" charset="0"/>
                <a:cs typeface="Times New Roman" pitchFamily="18" charset="0"/>
              </a:rPr>
              <a:t>def</a:t>
            </a:r>
            <a:r>
              <a:rPr lang="en-GB" sz="1600" dirty="0" smtClean="0">
                <a:solidFill>
                  <a:schemeClr val="tx1"/>
                </a:solidFill>
                <a:latin typeface="Times New Roman" pitchFamily="18" charset="0"/>
                <a:cs typeface="Times New Roman" pitchFamily="18" charset="0"/>
              </a:rPr>
              <a:t> </a:t>
            </a:r>
            <a:r>
              <a:rPr lang="en-GB" sz="1600" dirty="0" err="1" smtClean="0">
                <a:solidFill>
                  <a:schemeClr val="tx2">
                    <a:lumMod val="60000"/>
                    <a:lumOff val="40000"/>
                  </a:schemeClr>
                </a:solidFill>
                <a:latin typeface="Times New Roman" pitchFamily="18" charset="0"/>
                <a:cs typeface="Times New Roman" pitchFamily="18" charset="0"/>
              </a:rPr>
              <a:t>RunIteration</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Aerodynamics.UpdateRigidMotion</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Aerodynamics.RunIteration</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Aerodynamics.GetBodyLoads</a:t>
            </a:r>
            <a:r>
              <a:rPr lang="en-GB" sz="1600" dirty="0" smtClean="0">
                <a:solidFill>
                  <a:schemeClr val="tx1"/>
                </a:solidFill>
                <a:latin typeface="Times New Roman" pitchFamily="18" charset="0"/>
                <a:cs typeface="Times New Roman" pitchFamily="18" charset="0"/>
              </a:rPr>
              <a:t>()</a:t>
            </a: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self.TransferLoads</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RigidBodyDyn.RunIteration</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RigidBodyDyn.GetPosVel</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self.TransferMotion</a:t>
            </a:r>
            <a:r>
              <a:rPr lang="en-GB" sz="1600" dirty="0" smtClean="0">
                <a:solidFill>
                  <a:schemeClr val="tx1"/>
                </a:solidFill>
                <a:latin typeface="Times New Roman" pitchFamily="18" charset="0"/>
                <a:cs typeface="Times New Roman" pitchFamily="18" charset="0"/>
              </a:rPr>
              <a:t>()</a:t>
            </a:r>
          </a:p>
        </p:txBody>
      </p:sp>
      <p:sp>
        <p:nvSpPr>
          <p:cNvPr id="4" name="Rounded Rectangle 3"/>
          <p:cNvSpPr/>
          <p:nvPr/>
        </p:nvSpPr>
        <p:spPr>
          <a:xfrm>
            <a:off x="4860032" y="260648"/>
            <a:ext cx="3960440" cy="2996952"/>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Perform time-step iteration</a:t>
            </a:r>
          </a:p>
          <a:p>
            <a:r>
              <a:rPr lang="en-GB" sz="1600" dirty="0" smtClean="0">
                <a:solidFill>
                  <a:schemeClr val="accent6"/>
                </a:solidFill>
                <a:latin typeface="Times New Roman" pitchFamily="18" charset="0"/>
                <a:cs typeface="Times New Roman" pitchFamily="18" charset="0"/>
              </a:rPr>
              <a:t>def</a:t>
            </a:r>
            <a:r>
              <a:rPr lang="en-GB" sz="1600" dirty="0" smtClean="0">
                <a:solidFill>
                  <a:schemeClr val="tx1"/>
                </a:solidFill>
                <a:latin typeface="Times New Roman" pitchFamily="18" charset="0"/>
                <a:cs typeface="Times New Roman" pitchFamily="18" charset="0"/>
              </a:rPr>
              <a:t> </a:t>
            </a:r>
            <a:r>
              <a:rPr lang="en-GB" sz="1600" dirty="0" err="1" smtClean="0">
                <a:solidFill>
                  <a:schemeClr val="tx2">
                    <a:lumMod val="60000"/>
                    <a:lumOff val="40000"/>
                  </a:schemeClr>
                </a:solidFill>
                <a:latin typeface="Times New Roman" pitchFamily="18" charset="0"/>
                <a:cs typeface="Times New Roman" pitchFamily="18" charset="0"/>
              </a:rPr>
              <a:t>RunTimeStep</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Aerodynamics.AdvanceTime</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RigidBodyDyn.AdvanceTime</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smtClean="0">
                <a:solidFill>
                  <a:schemeClr val="accent6"/>
                </a:solidFill>
                <a:latin typeface="Times New Roman" pitchFamily="18" charset="0"/>
                <a:cs typeface="Times New Roman" pitchFamily="18" charset="0"/>
              </a:rPr>
              <a:t>while</a:t>
            </a:r>
            <a:r>
              <a:rPr lang="en-GB" sz="1600" dirty="0" smtClean="0">
                <a:solidFill>
                  <a:schemeClr val="tx1"/>
                </a:solidFill>
                <a:latin typeface="Times New Roman" pitchFamily="18" charset="0"/>
                <a:cs typeface="Times New Roman" pitchFamily="18" charset="0"/>
              </a:rPr>
              <a:t>(</a:t>
            </a:r>
            <a:r>
              <a:rPr lang="en-GB" sz="1600" dirty="0" smtClean="0">
                <a:solidFill>
                  <a:schemeClr val="accent6"/>
                </a:solidFill>
                <a:latin typeface="Times New Roman" pitchFamily="18" charset="0"/>
                <a:cs typeface="Times New Roman" pitchFamily="18" charset="0"/>
              </a:rPr>
              <a:t>not</a:t>
            </a:r>
            <a:r>
              <a:rPr lang="en-GB" sz="1600" dirty="0" smtClean="0">
                <a:solidFill>
                  <a:schemeClr val="tx1"/>
                </a:solidFill>
                <a:latin typeface="Times New Roman" pitchFamily="18" charset="0"/>
                <a:cs typeface="Times New Roman" pitchFamily="18" charset="0"/>
              </a:rPr>
              <a:t> converged):</a:t>
            </a:r>
            <a:endParaRPr lang="en-GB" sz="1000" dirty="0" smtClean="0">
              <a:solidFill>
                <a:schemeClr val="tx1"/>
              </a:solidFill>
              <a:latin typeface="Times New Roman" pitchFamily="18" charset="0"/>
              <a:cs typeface="Times New Roman" pitchFamily="18" charset="0"/>
            </a:endParaRPr>
          </a:p>
          <a:p>
            <a:pPr lvl="2"/>
            <a:endParaRPr lang="en-GB" sz="1000" dirty="0" smtClean="0">
              <a:solidFill>
                <a:schemeClr val="tx1"/>
              </a:solidFill>
              <a:latin typeface="Times New Roman" pitchFamily="18" charset="0"/>
              <a:cs typeface="Times New Roman" pitchFamily="18" charset="0"/>
            </a:endParaRPr>
          </a:p>
          <a:p>
            <a:pPr lvl="2"/>
            <a:r>
              <a:rPr lang="en-GB" sz="1600" dirty="0" err="1" smtClean="0">
                <a:solidFill>
                  <a:schemeClr val="tx1"/>
                </a:solidFill>
                <a:latin typeface="Times New Roman" pitchFamily="18" charset="0"/>
                <a:cs typeface="Times New Roman" pitchFamily="18" charset="0"/>
              </a:rPr>
              <a:t>self.RunIteration</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Aerodynamics.WriteData</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RigidBodyDyn.WriteData</a:t>
            </a:r>
            <a:r>
              <a:rPr lang="en-GB" sz="1600" dirty="0" smtClean="0">
                <a:solidFill>
                  <a:schemeClr val="tx1"/>
                </a:solidFill>
                <a:latin typeface="Times New Roman" pitchFamily="18" charset="0"/>
                <a:cs typeface="Times New Roman" pitchFamily="18" charset="0"/>
              </a:rPr>
              <a:t>()</a:t>
            </a:r>
          </a:p>
        </p:txBody>
      </p:sp>
      <p:sp>
        <p:nvSpPr>
          <p:cNvPr id="31" name="Freeform 30"/>
          <p:cNvSpPr/>
          <p:nvPr/>
        </p:nvSpPr>
        <p:spPr>
          <a:xfrm>
            <a:off x="3982943" y="2299447"/>
            <a:ext cx="1957209" cy="1633609"/>
          </a:xfrm>
          <a:custGeom>
            <a:avLst/>
            <a:gdLst>
              <a:gd name="connsiteX0" fmla="*/ 874059 w 1680882"/>
              <a:gd name="connsiteY0" fmla="*/ 1707777 h 1707777"/>
              <a:gd name="connsiteX1" fmla="*/ 134471 w 1680882"/>
              <a:gd name="connsiteY1" fmla="*/ 726141 h 1707777"/>
              <a:gd name="connsiteX2" fmla="*/ 1680882 w 1680882"/>
              <a:gd name="connsiteY2" fmla="*/ 0 h 1707777"/>
            </a:gdLst>
            <a:ahLst/>
            <a:cxnLst>
              <a:cxn ang="0">
                <a:pos x="connsiteX0" y="connsiteY0"/>
              </a:cxn>
              <a:cxn ang="0">
                <a:pos x="connsiteX1" y="connsiteY1"/>
              </a:cxn>
              <a:cxn ang="0">
                <a:pos x="connsiteX2" y="connsiteY2"/>
              </a:cxn>
            </a:cxnLst>
            <a:rect l="l" t="t" r="r" b="b"/>
            <a:pathLst>
              <a:path w="1680882" h="1707777">
                <a:moveTo>
                  <a:pt x="874059" y="1707777"/>
                </a:moveTo>
                <a:cubicBezTo>
                  <a:pt x="437029" y="1359274"/>
                  <a:pt x="0" y="1010771"/>
                  <a:pt x="134471" y="726141"/>
                </a:cubicBezTo>
                <a:cubicBezTo>
                  <a:pt x="268942" y="441511"/>
                  <a:pt x="974912" y="220755"/>
                  <a:pt x="1680882" y="0"/>
                </a:cubicBezTo>
              </a:path>
            </a:pathLst>
          </a:custGeom>
          <a:ln w="2222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uAfoilX005_noTitle.gif"/>
          <p:cNvPicPr>
            <a:picLocks noChangeAspect="1"/>
          </p:cNvPicPr>
          <p:nvPr/>
        </p:nvPicPr>
        <p:blipFill>
          <a:blip r:embed="rId2" cstate="print"/>
          <a:stretch>
            <a:fillRect/>
          </a:stretch>
        </p:blipFill>
        <p:spPr>
          <a:xfrm>
            <a:off x="0" y="2969568"/>
            <a:ext cx="4419427" cy="3888432"/>
          </a:xfrm>
          <a:prstGeom prst="rect">
            <a:avLst/>
          </a:prstGeom>
        </p:spPr>
      </p:pic>
      <p:grpSp>
        <p:nvGrpSpPr>
          <p:cNvPr id="5" name="Group 8"/>
          <p:cNvGrpSpPr/>
          <p:nvPr/>
        </p:nvGrpSpPr>
        <p:grpSpPr>
          <a:xfrm>
            <a:off x="251520" y="260648"/>
            <a:ext cx="8640960" cy="6408712"/>
            <a:chOff x="251520" y="260648"/>
            <a:chExt cx="8640960" cy="6408712"/>
          </a:xfrm>
        </p:grpSpPr>
        <p:sp>
          <p:nvSpPr>
            <p:cNvPr id="2" name="Rounded Rectangle 1"/>
            <p:cNvSpPr/>
            <p:nvPr/>
          </p:nvSpPr>
          <p:spPr>
            <a:xfrm>
              <a:off x="251520" y="260648"/>
              <a:ext cx="3384376" cy="2592288"/>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PyFlexFlight.py</a:t>
              </a:r>
            </a:p>
            <a:p>
              <a:r>
                <a:rPr lang="en-GB" sz="1600" dirty="0" smtClean="0">
                  <a:solidFill>
                    <a:srgbClr val="FF00FF"/>
                  </a:solidFill>
                  <a:latin typeface="Times New Roman" pitchFamily="18" charset="0"/>
                  <a:cs typeface="Times New Roman" pitchFamily="18" charset="0"/>
                </a:rPr>
                <a:t>import</a:t>
              </a:r>
              <a:r>
                <a:rPr lang="en-GB" sz="1600" dirty="0" smtClean="0">
                  <a:solidFill>
                    <a:schemeClr val="tx1"/>
                  </a:solidFill>
                  <a:latin typeface="Times New Roman" pitchFamily="18" charset="0"/>
                  <a:cs typeface="Times New Roman" pitchFamily="18" charset="0"/>
                </a:rPr>
                <a:t> Aerodynamics</a:t>
              </a:r>
            </a:p>
            <a:p>
              <a:r>
                <a:rPr lang="en-GB" sz="1600" dirty="0" smtClean="0">
                  <a:solidFill>
                    <a:srgbClr val="FF00FF"/>
                  </a:solidFill>
                  <a:latin typeface="Times New Roman" pitchFamily="18" charset="0"/>
                  <a:cs typeface="Times New Roman" pitchFamily="18" charset="0"/>
                </a:rPr>
                <a:t>import</a:t>
              </a:r>
              <a:r>
                <a:rPr lang="en-GB" sz="1600" dirty="0" smtClean="0">
                  <a:solidFill>
                    <a:schemeClr val="tx1"/>
                  </a:solidFill>
                  <a:latin typeface="Times New Roman" pitchFamily="18" charset="0"/>
                  <a:cs typeface="Times New Roman" pitchFamily="18" charset="0"/>
                </a:rPr>
                <a:t> </a:t>
              </a:r>
              <a:r>
                <a:rPr lang="en-GB" sz="1600" dirty="0" err="1" smtClean="0">
                  <a:solidFill>
                    <a:schemeClr val="tx1"/>
                  </a:solidFill>
                  <a:latin typeface="Times New Roman" pitchFamily="18" charset="0"/>
                  <a:cs typeface="Times New Roman" pitchFamily="18" charset="0"/>
                </a:rPr>
                <a:t>RigidBodyDyn</a:t>
              </a:r>
              <a:endParaRPr lang="en-GB" sz="1600" dirty="0" smtClean="0">
                <a:solidFill>
                  <a:schemeClr val="tx1"/>
                </a:solidFill>
                <a:latin typeface="Times New Roman" pitchFamily="18" charset="0"/>
                <a:cs typeface="Times New Roman" pitchFamily="18" charset="0"/>
              </a:endParaRPr>
            </a:p>
            <a:p>
              <a:endParaRPr lang="en-GB" sz="1000" dirty="0" smtClean="0">
                <a:solidFill>
                  <a:schemeClr val="tx1"/>
                </a:solidFill>
                <a:latin typeface="Times New Roman" pitchFamily="18" charset="0"/>
                <a:cs typeface="Times New Roman" pitchFamily="18" charset="0"/>
              </a:endParaRPr>
            </a:p>
            <a:p>
              <a:r>
                <a:rPr lang="en-GB" sz="1600" dirty="0" smtClean="0">
                  <a:solidFill>
                    <a:schemeClr val="tx1"/>
                  </a:solidFill>
                  <a:latin typeface="Times New Roman" pitchFamily="18" charset="0"/>
                  <a:cs typeface="Times New Roman" pitchFamily="18" charset="0"/>
                </a:rPr>
                <a:t>...</a:t>
              </a:r>
            </a:p>
            <a:p>
              <a:endParaRPr lang="en-GB" sz="1000" dirty="0" smtClean="0">
                <a:solidFill>
                  <a:schemeClr val="tx1"/>
                </a:solidFill>
                <a:latin typeface="Times New Roman" pitchFamily="18" charset="0"/>
                <a:cs typeface="Times New Roman" pitchFamily="18" charset="0"/>
              </a:endParaRPr>
            </a:p>
            <a:p>
              <a:r>
                <a:rPr lang="en-GB" sz="1600" dirty="0" smtClean="0">
                  <a:solidFill>
                    <a:schemeClr val="tx2"/>
                  </a:solidFill>
                  <a:latin typeface="Times New Roman" pitchFamily="18" charset="0"/>
                  <a:cs typeface="Times New Roman" pitchFamily="18" charset="0"/>
                </a:rPr>
                <a:t># Coupled unsteady simulation</a:t>
              </a:r>
            </a:p>
            <a:p>
              <a:r>
                <a:rPr lang="en-GB" sz="1600" dirty="0" smtClean="0">
                  <a:solidFill>
                    <a:schemeClr val="accent6"/>
                  </a:solidFill>
                  <a:latin typeface="Times New Roman" pitchFamily="18" charset="0"/>
                  <a:cs typeface="Times New Roman" pitchFamily="18" charset="0"/>
                </a:rPr>
                <a:t>for</a:t>
              </a:r>
              <a:r>
                <a:rPr lang="en-GB" sz="1600" dirty="0" smtClean="0">
                  <a:solidFill>
                    <a:schemeClr val="tx1"/>
                  </a:solidFill>
                  <a:latin typeface="Times New Roman" pitchFamily="18" charset="0"/>
                  <a:cs typeface="Times New Roman" pitchFamily="18" charset="0"/>
                </a:rPr>
                <a:t> n in range(</a:t>
              </a:r>
              <a:r>
                <a:rPr lang="en-GB" sz="1600" dirty="0" err="1" smtClean="0">
                  <a:solidFill>
                    <a:schemeClr val="tx1"/>
                  </a:solidFill>
                  <a:latin typeface="Times New Roman" pitchFamily="18" charset="0"/>
                  <a:cs typeface="Times New Roman" pitchFamily="18" charset="0"/>
                </a:rPr>
                <a:t>nstep</a:t>
              </a:r>
              <a:r>
                <a:rPr lang="en-GB" sz="1600" dirty="0" smtClean="0">
                  <a:solidFill>
                    <a:schemeClr val="tx1"/>
                  </a:solidFill>
                  <a:latin typeface="Times New Roman" pitchFamily="18" charset="0"/>
                  <a:cs typeface="Times New Roman" pitchFamily="18" charset="0"/>
                </a:rPr>
                <a:t>):</a:t>
              </a:r>
            </a:p>
            <a:p>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self.RunTimestep</a:t>
              </a:r>
              <a:r>
                <a:rPr lang="en-GB" sz="1600" dirty="0" smtClean="0">
                  <a:solidFill>
                    <a:schemeClr val="tx1"/>
                  </a:solidFill>
                  <a:latin typeface="Times New Roman" pitchFamily="18" charset="0"/>
                  <a:cs typeface="Times New Roman" pitchFamily="18" charset="0"/>
                </a:rPr>
                <a:t>()</a:t>
              </a:r>
              <a:endParaRPr lang="en-GB" sz="1600" dirty="0">
                <a:solidFill>
                  <a:schemeClr val="tx1"/>
                </a:solidFill>
                <a:latin typeface="Times New Roman" pitchFamily="18" charset="0"/>
                <a:cs typeface="Times New Roman" pitchFamily="18" charset="0"/>
              </a:endParaRPr>
            </a:p>
          </p:txBody>
        </p:sp>
        <p:grpSp>
          <p:nvGrpSpPr>
            <p:cNvPr id="6" name="Group 31"/>
            <p:cNvGrpSpPr/>
            <p:nvPr/>
          </p:nvGrpSpPr>
          <p:grpSpPr>
            <a:xfrm>
              <a:off x="3982943" y="260648"/>
              <a:ext cx="4909537" cy="6408712"/>
              <a:chOff x="3982943" y="260648"/>
              <a:chExt cx="4909537" cy="6408712"/>
            </a:xfrm>
          </p:grpSpPr>
          <p:sp>
            <p:nvSpPr>
              <p:cNvPr id="3" name="Rounded Rectangle 2"/>
              <p:cNvSpPr/>
              <p:nvPr/>
            </p:nvSpPr>
            <p:spPr>
              <a:xfrm>
                <a:off x="4860032" y="3429000"/>
                <a:ext cx="4032448" cy="324036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Perform inner iterations</a:t>
                </a:r>
              </a:p>
              <a:p>
                <a:r>
                  <a:rPr lang="en-GB" sz="1600" dirty="0" smtClean="0">
                    <a:solidFill>
                      <a:schemeClr val="accent6"/>
                    </a:solidFill>
                    <a:latin typeface="Times New Roman" pitchFamily="18" charset="0"/>
                    <a:cs typeface="Times New Roman" pitchFamily="18" charset="0"/>
                  </a:rPr>
                  <a:t>def</a:t>
                </a:r>
                <a:r>
                  <a:rPr lang="en-GB" sz="1600" dirty="0" smtClean="0">
                    <a:solidFill>
                      <a:schemeClr val="tx1"/>
                    </a:solidFill>
                    <a:latin typeface="Times New Roman" pitchFamily="18" charset="0"/>
                    <a:cs typeface="Times New Roman" pitchFamily="18" charset="0"/>
                  </a:rPr>
                  <a:t> </a:t>
                </a:r>
                <a:r>
                  <a:rPr lang="en-GB" sz="1600" dirty="0" err="1" smtClean="0">
                    <a:solidFill>
                      <a:schemeClr val="tx2">
                        <a:lumMod val="60000"/>
                        <a:lumOff val="40000"/>
                      </a:schemeClr>
                    </a:solidFill>
                    <a:latin typeface="Times New Roman" pitchFamily="18" charset="0"/>
                    <a:cs typeface="Times New Roman" pitchFamily="18" charset="0"/>
                  </a:rPr>
                  <a:t>RunIteration</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Aerodynamics.UpdateRigidMotion</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Aerodynamics.RunIteration</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Aerodynamics.GetBodyLoads</a:t>
                </a:r>
                <a:r>
                  <a:rPr lang="en-GB" sz="1600" dirty="0" smtClean="0">
                    <a:solidFill>
                      <a:schemeClr val="tx1"/>
                    </a:solidFill>
                    <a:latin typeface="Times New Roman" pitchFamily="18" charset="0"/>
                    <a:cs typeface="Times New Roman" pitchFamily="18" charset="0"/>
                  </a:rPr>
                  <a:t>()</a:t>
                </a: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self.TransferLoads</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RigidBodyDyn.RunIteration</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RigidBodyDyn.GetPosVel</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self.TransferMotion</a:t>
                </a:r>
                <a:r>
                  <a:rPr lang="en-GB" sz="1600" dirty="0" smtClean="0">
                    <a:solidFill>
                      <a:schemeClr val="tx1"/>
                    </a:solidFill>
                    <a:latin typeface="Times New Roman" pitchFamily="18" charset="0"/>
                    <a:cs typeface="Times New Roman" pitchFamily="18" charset="0"/>
                  </a:rPr>
                  <a:t>()</a:t>
                </a:r>
              </a:p>
            </p:txBody>
          </p:sp>
          <p:sp>
            <p:nvSpPr>
              <p:cNvPr id="4" name="Rounded Rectangle 3"/>
              <p:cNvSpPr/>
              <p:nvPr/>
            </p:nvSpPr>
            <p:spPr>
              <a:xfrm>
                <a:off x="4860032" y="260648"/>
                <a:ext cx="3960440" cy="2996952"/>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2"/>
                    </a:solidFill>
                    <a:latin typeface="Times New Roman" pitchFamily="18" charset="0"/>
                    <a:cs typeface="Times New Roman" pitchFamily="18" charset="0"/>
                  </a:rPr>
                  <a:t># Perform time-step iteration</a:t>
                </a:r>
              </a:p>
              <a:p>
                <a:r>
                  <a:rPr lang="en-GB" sz="1600" dirty="0" smtClean="0">
                    <a:solidFill>
                      <a:schemeClr val="accent6"/>
                    </a:solidFill>
                    <a:latin typeface="Times New Roman" pitchFamily="18" charset="0"/>
                    <a:cs typeface="Times New Roman" pitchFamily="18" charset="0"/>
                  </a:rPr>
                  <a:t>def</a:t>
                </a:r>
                <a:r>
                  <a:rPr lang="en-GB" sz="1600" dirty="0" smtClean="0">
                    <a:solidFill>
                      <a:schemeClr val="tx1"/>
                    </a:solidFill>
                    <a:latin typeface="Times New Roman" pitchFamily="18" charset="0"/>
                    <a:cs typeface="Times New Roman" pitchFamily="18" charset="0"/>
                  </a:rPr>
                  <a:t> </a:t>
                </a:r>
                <a:r>
                  <a:rPr lang="en-GB" sz="1600" dirty="0" err="1" smtClean="0">
                    <a:solidFill>
                      <a:schemeClr val="tx2">
                        <a:lumMod val="60000"/>
                        <a:lumOff val="40000"/>
                      </a:schemeClr>
                    </a:solidFill>
                    <a:latin typeface="Times New Roman" pitchFamily="18" charset="0"/>
                    <a:cs typeface="Times New Roman" pitchFamily="18" charset="0"/>
                  </a:rPr>
                  <a:t>RunTimeStep</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Aerodynamics.AdvanceTime</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RigidBodyDyn.AdvanceTime</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smtClean="0">
                    <a:solidFill>
                      <a:schemeClr val="accent6"/>
                    </a:solidFill>
                    <a:latin typeface="Times New Roman" pitchFamily="18" charset="0"/>
                    <a:cs typeface="Times New Roman" pitchFamily="18" charset="0"/>
                  </a:rPr>
                  <a:t>while</a:t>
                </a:r>
                <a:r>
                  <a:rPr lang="en-GB" sz="1600" dirty="0" smtClean="0">
                    <a:solidFill>
                      <a:schemeClr val="tx1"/>
                    </a:solidFill>
                    <a:latin typeface="Times New Roman" pitchFamily="18" charset="0"/>
                    <a:cs typeface="Times New Roman" pitchFamily="18" charset="0"/>
                  </a:rPr>
                  <a:t>(</a:t>
                </a:r>
                <a:r>
                  <a:rPr lang="en-GB" sz="1600" dirty="0" smtClean="0">
                    <a:solidFill>
                      <a:schemeClr val="accent6"/>
                    </a:solidFill>
                    <a:latin typeface="Times New Roman" pitchFamily="18" charset="0"/>
                    <a:cs typeface="Times New Roman" pitchFamily="18" charset="0"/>
                  </a:rPr>
                  <a:t>not</a:t>
                </a:r>
                <a:r>
                  <a:rPr lang="en-GB" sz="1600" dirty="0" smtClean="0">
                    <a:solidFill>
                      <a:schemeClr val="tx1"/>
                    </a:solidFill>
                    <a:latin typeface="Times New Roman" pitchFamily="18" charset="0"/>
                    <a:cs typeface="Times New Roman" pitchFamily="18" charset="0"/>
                  </a:rPr>
                  <a:t> converged):</a:t>
                </a:r>
                <a:endParaRPr lang="en-GB" sz="1000" dirty="0" smtClean="0">
                  <a:solidFill>
                    <a:schemeClr val="tx1"/>
                  </a:solidFill>
                  <a:latin typeface="Times New Roman" pitchFamily="18" charset="0"/>
                  <a:cs typeface="Times New Roman" pitchFamily="18" charset="0"/>
                </a:endParaRPr>
              </a:p>
              <a:p>
                <a:pPr lvl="2"/>
                <a:endParaRPr lang="en-GB" sz="1000" dirty="0" smtClean="0">
                  <a:solidFill>
                    <a:schemeClr val="tx1"/>
                  </a:solidFill>
                  <a:latin typeface="Times New Roman" pitchFamily="18" charset="0"/>
                  <a:cs typeface="Times New Roman" pitchFamily="18" charset="0"/>
                </a:endParaRPr>
              </a:p>
              <a:p>
                <a:pPr lvl="2"/>
                <a:r>
                  <a:rPr lang="en-GB" sz="1600" dirty="0" err="1" smtClean="0">
                    <a:solidFill>
                      <a:schemeClr val="tx1"/>
                    </a:solidFill>
                    <a:latin typeface="Times New Roman" pitchFamily="18" charset="0"/>
                    <a:cs typeface="Times New Roman" pitchFamily="18" charset="0"/>
                  </a:rPr>
                  <a:t>self.RunIteration</a:t>
                </a:r>
                <a:r>
                  <a:rPr lang="en-GB" sz="1600" dirty="0" smtClean="0">
                    <a:solidFill>
                      <a:schemeClr val="tx1"/>
                    </a:solidFill>
                    <a:latin typeface="Times New Roman" pitchFamily="18" charset="0"/>
                    <a:cs typeface="Times New Roman" pitchFamily="18" charset="0"/>
                  </a:rPr>
                  <a:t>()</a:t>
                </a:r>
                <a:endParaRPr lang="en-GB" sz="1000" dirty="0" smtClean="0">
                  <a:solidFill>
                    <a:schemeClr val="tx1"/>
                  </a:solidFill>
                  <a:latin typeface="Times New Roman" pitchFamily="18" charset="0"/>
                  <a:cs typeface="Times New Roman" pitchFamily="18" charset="0"/>
                </a:endParaRPr>
              </a:p>
              <a:p>
                <a:pPr lvl="1"/>
                <a:endParaRPr lang="en-GB" sz="1000" dirty="0" smtClean="0">
                  <a:solidFill>
                    <a:schemeClr val="tx1"/>
                  </a:solidFill>
                  <a:latin typeface="Times New Roman" pitchFamily="18" charset="0"/>
                  <a:cs typeface="Times New Roman" pitchFamily="18" charset="0"/>
                </a:endParaRPr>
              </a:p>
              <a:p>
                <a:pPr lvl="1"/>
                <a:r>
                  <a:rPr lang="en-GB" sz="1600" dirty="0" err="1" smtClean="0">
                    <a:solidFill>
                      <a:schemeClr val="tx1"/>
                    </a:solidFill>
                    <a:latin typeface="Times New Roman" pitchFamily="18" charset="0"/>
                    <a:cs typeface="Times New Roman" pitchFamily="18" charset="0"/>
                  </a:rPr>
                  <a:t>Aerodynamics.WriteData</a:t>
                </a:r>
                <a:r>
                  <a:rPr lang="en-GB" sz="1600" dirty="0" smtClean="0">
                    <a:solidFill>
                      <a:schemeClr val="tx1"/>
                    </a:solidFill>
                    <a:latin typeface="Times New Roman" pitchFamily="18" charset="0"/>
                    <a:cs typeface="Times New Roman" pitchFamily="18" charset="0"/>
                  </a:rPr>
                  <a:t>()</a:t>
                </a:r>
              </a:p>
              <a:p>
                <a:pPr lvl="1"/>
                <a:r>
                  <a:rPr lang="en-GB" sz="1600" dirty="0" err="1" smtClean="0">
                    <a:solidFill>
                      <a:schemeClr val="tx1"/>
                    </a:solidFill>
                    <a:latin typeface="Times New Roman" pitchFamily="18" charset="0"/>
                    <a:cs typeface="Times New Roman" pitchFamily="18" charset="0"/>
                  </a:rPr>
                  <a:t>RigidBodyDyn.WriteData</a:t>
                </a:r>
                <a:r>
                  <a:rPr lang="en-GB" sz="1600" dirty="0" smtClean="0">
                    <a:solidFill>
                      <a:schemeClr val="tx1"/>
                    </a:solidFill>
                    <a:latin typeface="Times New Roman" pitchFamily="18" charset="0"/>
                    <a:cs typeface="Times New Roman" pitchFamily="18" charset="0"/>
                  </a:rPr>
                  <a:t>()</a:t>
                </a:r>
              </a:p>
            </p:txBody>
          </p:sp>
          <p:sp>
            <p:nvSpPr>
              <p:cNvPr id="31" name="Freeform 30"/>
              <p:cNvSpPr/>
              <p:nvPr/>
            </p:nvSpPr>
            <p:spPr>
              <a:xfrm>
                <a:off x="3982943" y="2299447"/>
                <a:ext cx="1957209" cy="1633609"/>
              </a:xfrm>
              <a:custGeom>
                <a:avLst/>
                <a:gdLst>
                  <a:gd name="connsiteX0" fmla="*/ 874059 w 1680882"/>
                  <a:gd name="connsiteY0" fmla="*/ 1707777 h 1707777"/>
                  <a:gd name="connsiteX1" fmla="*/ 134471 w 1680882"/>
                  <a:gd name="connsiteY1" fmla="*/ 726141 h 1707777"/>
                  <a:gd name="connsiteX2" fmla="*/ 1680882 w 1680882"/>
                  <a:gd name="connsiteY2" fmla="*/ 0 h 1707777"/>
                </a:gdLst>
                <a:ahLst/>
                <a:cxnLst>
                  <a:cxn ang="0">
                    <a:pos x="connsiteX0" y="connsiteY0"/>
                  </a:cxn>
                  <a:cxn ang="0">
                    <a:pos x="connsiteX1" y="connsiteY1"/>
                  </a:cxn>
                  <a:cxn ang="0">
                    <a:pos x="connsiteX2" y="connsiteY2"/>
                  </a:cxn>
                </a:cxnLst>
                <a:rect l="l" t="t" r="r" b="b"/>
                <a:pathLst>
                  <a:path w="1680882" h="1707777">
                    <a:moveTo>
                      <a:pt x="874059" y="1707777"/>
                    </a:moveTo>
                    <a:cubicBezTo>
                      <a:pt x="437029" y="1359274"/>
                      <a:pt x="0" y="1010771"/>
                      <a:pt x="134471" y="726141"/>
                    </a:cubicBezTo>
                    <a:cubicBezTo>
                      <a:pt x="268942" y="441511"/>
                      <a:pt x="974912" y="220755"/>
                      <a:pt x="1680882" y="0"/>
                    </a:cubicBezTo>
                  </a:path>
                </a:pathLst>
              </a:custGeom>
              <a:ln w="2222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 name="Freeform 7"/>
            <p:cNvSpPr/>
            <p:nvPr/>
          </p:nvSpPr>
          <p:spPr>
            <a:xfrm>
              <a:off x="2627784" y="981635"/>
              <a:ext cx="2376264" cy="1439253"/>
            </a:xfrm>
            <a:custGeom>
              <a:avLst/>
              <a:gdLst>
                <a:gd name="connsiteX0" fmla="*/ 0 w 2662518"/>
                <a:gd name="connsiteY0" fmla="*/ 1492624 h 1492624"/>
                <a:gd name="connsiteX1" fmla="*/ 1492624 w 2662518"/>
                <a:gd name="connsiteY1" fmla="*/ 847165 h 1492624"/>
                <a:gd name="connsiteX2" fmla="*/ 2662518 w 2662518"/>
                <a:gd name="connsiteY2" fmla="*/ 0 h 1492624"/>
              </a:gdLst>
              <a:ahLst/>
              <a:cxnLst>
                <a:cxn ang="0">
                  <a:pos x="connsiteX0" y="connsiteY0"/>
                </a:cxn>
                <a:cxn ang="0">
                  <a:pos x="connsiteX1" y="connsiteY1"/>
                </a:cxn>
                <a:cxn ang="0">
                  <a:pos x="connsiteX2" y="connsiteY2"/>
                </a:cxn>
              </a:cxnLst>
              <a:rect l="l" t="t" r="r" b="b"/>
              <a:pathLst>
                <a:path w="2662518" h="1492624">
                  <a:moveTo>
                    <a:pt x="0" y="1492624"/>
                  </a:moveTo>
                  <a:cubicBezTo>
                    <a:pt x="524435" y="1294280"/>
                    <a:pt x="1048871" y="1095936"/>
                    <a:pt x="1492624" y="847165"/>
                  </a:cubicBezTo>
                  <a:cubicBezTo>
                    <a:pt x="1936377" y="598394"/>
                    <a:pt x="2299447" y="299197"/>
                    <a:pt x="2662518" y="0"/>
                  </a:cubicBezTo>
                </a:path>
              </a:pathLst>
            </a:custGeom>
            <a:ln w="2222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59545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Conclusion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solidFill>
                  <a:srgbClr val="000000"/>
                </a:solidFill>
                <a:latin typeface="Times New Roman" pitchFamily="18"/>
                <a:ea typeface="Microsoft YaHei" pitchFamily="2"/>
                <a:cs typeface="Mangal" pitchFamily="2"/>
                <a:sym typeface="Wingdings" pitchFamily="2" charset="2"/>
              </a:rPr>
              <a:t>Systematic</a:t>
            </a:r>
            <a:r>
              <a:rPr lang="en-GB" sz="2000" dirty="0" smtClean="0">
                <a:solidFill>
                  <a:srgbClr val="000000"/>
                </a:solidFill>
                <a:latin typeface="Times New Roman" pitchFamily="18"/>
                <a:ea typeface="Microsoft YaHei" pitchFamily="2"/>
                <a:cs typeface="Mangal" pitchFamily="2"/>
                <a:sym typeface="Wingdings" pitchFamily="2" charset="2"/>
              </a:rPr>
              <a:t> approach to model reduction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applicable to any (fluid/structure/flight) systems </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control design done in the same way</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Python-based framework</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flight dynamics + CFD shown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FSI method implemented</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to add structural flexibility</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Towards CFD-based analysis of free-flying flexible aircraft </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gust loads prediction, worst case search, GLA</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SAS, performance optimization</a:t>
            </a:r>
            <a:endParaRPr lang="en-GB" sz="1000" dirty="0" smtClean="0">
              <a:latin typeface="Times New Roman" pitchFamily="18"/>
              <a:ea typeface="Microsoft YaHei" pitchFamily="2"/>
              <a:cs typeface="Mangal" pitchFamily="2"/>
              <a:sym typeface="Wingdings" pitchFamily="2" charset="2"/>
            </a:endParaRPr>
          </a:p>
          <a:p>
            <a:pPr>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p:txBody>
      </p:sp>
      <p:sp>
        <p:nvSpPr>
          <p:cNvPr id="3" name="TextBox 2"/>
          <p:cNvSpPr txBox="1"/>
          <p:nvPr/>
        </p:nvSpPr>
        <p:spPr>
          <a:xfrm>
            <a:off x="0" y="6413266"/>
            <a:ext cx="9144000" cy="369332"/>
          </a:xfrm>
          <a:prstGeom prst="rect">
            <a:avLst/>
          </a:prstGeom>
          <a:noFill/>
        </p:spPr>
        <p:txBody>
          <a:bodyPr wrap="square" rtlCol="0">
            <a:spAutoFit/>
          </a:bodyPr>
          <a:lstStyle/>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ea typeface="Microsoft YaHei" pitchFamily="2"/>
                <a:cs typeface="Times New Roman" pitchFamily="18" charset="0"/>
                <a:sym typeface="Wingdings" pitchFamily="2" charset="2"/>
              </a:rPr>
              <a:t>email: </a:t>
            </a:r>
            <a:r>
              <a:rPr lang="en-GB" dirty="0" smtClean="0">
                <a:solidFill>
                  <a:srgbClr val="000000"/>
                </a:solidFill>
                <a:latin typeface="Times New Roman" pitchFamily="18" charset="0"/>
                <a:ea typeface="Microsoft YaHei" pitchFamily="2"/>
                <a:cs typeface="Times New Roman" pitchFamily="18" charset="0"/>
                <a:hlinkClick r:id="rId2"/>
              </a:rPr>
              <a:t>andreadr@liverpool.ac.uk</a:t>
            </a:r>
            <a:r>
              <a:rPr lang="en-GB" dirty="0" smtClean="0">
                <a:solidFill>
                  <a:srgbClr val="000000"/>
                </a:solidFill>
                <a:latin typeface="Times New Roman" pitchFamily="18" charset="0"/>
                <a:ea typeface="Microsoft YaHei" pitchFamily="2"/>
                <a:cs typeface="Times New Roman" pitchFamily="18" charset="0"/>
              </a:rPr>
              <a:t>                        w</a:t>
            </a:r>
            <a:r>
              <a:rPr lang="en-GB" dirty="0" smtClean="0">
                <a:latin typeface="Times New Roman" pitchFamily="18" charset="0"/>
                <a:ea typeface="Microsoft YaHei" pitchFamily="2"/>
                <a:cs typeface="Times New Roman" pitchFamily="18" charset="0"/>
                <a:sym typeface="Wingdings" pitchFamily="2" charset="2"/>
              </a:rPr>
              <a:t>eb: </a:t>
            </a:r>
            <a:r>
              <a:rPr lang="en-GB" u="sng" dirty="0" smtClean="0">
                <a:latin typeface="Times New Roman" pitchFamily="18" charset="0"/>
                <a:cs typeface="Times New Roman" pitchFamily="18" charset="0"/>
                <a:hlinkClick r:id="rId3"/>
              </a:rPr>
              <a:t>http://www.cfd4aircraft.com/</a:t>
            </a:r>
            <a:endParaRPr lang="en-GB" dirty="0" smtClean="0">
              <a:solidFill>
                <a:srgbClr val="000000"/>
              </a:solidFill>
              <a:latin typeface="Times New Roman" pitchFamily="18" charset="0"/>
              <a:ea typeface="Microsoft YaHei" pitchFamily="2"/>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1520" y="337020"/>
            <a:ext cx="3024336" cy="3024336"/>
            <a:chOff x="323528" y="692696"/>
            <a:chExt cx="3024336" cy="3024336"/>
          </a:xfrm>
        </p:grpSpPr>
        <p:sp>
          <p:nvSpPr>
            <p:cNvPr id="2" name="Rounded Rectangle 1"/>
            <p:cNvSpPr/>
            <p:nvPr/>
          </p:nvSpPr>
          <p:spPr>
            <a:xfrm>
              <a:off x="683568" y="692696"/>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Full Model</a:t>
              </a:r>
            </a:p>
            <a:p>
              <a:pPr>
                <a:buFontTx/>
                <a:buChar char="-"/>
              </a:pPr>
              <a:r>
                <a:rPr lang="en-GB" dirty="0" smtClean="0">
                  <a:solidFill>
                    <a:schemeClr val="tx1"/>
                  </a:solidFill>
                  <a:latin typeface="Times New Roman" pitchFamily="18" charset="0"/>
                  <a:cs typeface="Times New Roman" pitchFamily="18" charset="0"/>
                </a:rPr>
                <a:t> fluid/structure/flight</a:t>
              </a:r>
            </a:p>
            <a:p>
              <a:pPr>
                <a:buFontTx/>
                <a:buChar char="-"/>
              </a:pPr>
              <a:r>
                <a:rPr lang="en-GB" dirty="0" smtClean="0">
                  <a:solidFill>
                    <a:schemeClr val="tx1"/>
                  </a:solidFill>
                  <a:latin typeface="Times New Roman" pitchFamily="18" charset="0"/>
                  <a:cs typeface="Times New Roman" pitchFamily="18" charset="0"/>
                </a:rPr>
                <a:t> large order </a:t>
              </a:r>
            </a:p>
          </p:txBody>
        </p:sp>
        <p:pic>
          <p:nvPicPr>
            <p:cNvPr id="8" name="Picture 7" descr="A4_M0.55_Aileron7.5.jpg"/>
            <p:cNvPicPr>
              <a:picLocks noChangeAspect="1"/>
            </p:cNvPicPr>
            <p:nvPr/>
          </p:nvPicPr>
          <p:blipFill>
            <a:blip r:embed="rId2" cstate="print"/>
            <a:srcRect l="7895" t="932" r="9737" b="1178"/>
            <a:stretch>
              <a:fillRect/>
            </a:stretch>
          </p:blipFill>
          <p:spPr bwMode="auto">
            <a:xfrm>
              <a:off x="323528" y="1799456"/>
              <a:ext cx="3024336" cy="191757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251520" y="337020"/>
            <a:ext cx="3024336" cy="3024336"/>
            <a:chOff x="323528" y="692696"/>
            <a:chExt cx="3024336" cy="3024336"/>
          </a:xfrm>
        </p:grpSpPr>
        <p:sp>
          <p:nvSpPr>
            <p:cNvPr id="2" name="Rounded Rectangle 1"/>
            <p:cNvSpPr/>
            <p:nvPr/>
          </p:nvSpPr>
          <p:spPr>
            <a:xfrm>
              <a:off x="683568" y="692696"/>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Full Model</a:t>
              </a:r>
            </a:p>
            <a:p>
              <a:pPr>
                <a:buFontTx/>
                <a:buChar char="-"/>
              </a:pPr>
              <a:r>
                <a:rPr lang="en-GB" dirty="0" smtClean="0">
                  <a:solidFill>
                    <a:schemeClr val="tx1"/>
                  </a:solidFill>
                  <a:latin typeface="Times New Roman" pitchFamily="18" charset="0"/>
                  <a:cs typeface="Times New Roman" pitchFamily="18" charset="0"/>
                </a:rPr>
                <a:t> fluid/structure/flight</a:t>
              </a:r>
            </a:p>
            <a:p>
              <a:pPr>
                <a:buFontTx/>
                <a:buChar char="-"/>
              </a:pPr>
              <a:r>
                <a:rPr lang="en-GB" dirty="0" smtClean="0">
                  <a:solidFill>
                    <a:schemeClr val="tx1"/>
                  </a:solidFill>
                  <a:latin typeface="Times New Roman" pitchFamily="18" charset="0"/>
                  <a:cs typeface="Times New Roman" pitchFamily="18" charset="0"/>
                </a:rPr>
                <a:t> large order </a:t>
              </a:r>
            </a:p>
          </p:txBody>
        </p:sp>
        <p:pic>
          <p:nvPicPr>
            <p:cNvPr id="8" name="Picture 7" descr="A4_M0.55_Aileron7.5.jpg"/>
            <p:cNvPicPr>
              <a:picLocks noChangeAspect="1"/>
            </p:cNvPicPr>
            <p:nvPr/>
          </p:nvPicPr>
          <p:blipFill>
            <a:blip r:embed="rId2" cstate="print"/>
            <a:srcRect l="7895" t="932" r="9737" b="1178"/>
            <a:stretch>
              <a:fillRect/>
            </a:stretch>
          </p:blipFill>
          <p:spPr bwMode="auto">
            <a:xfrm>
              <a:off x="323528" y="1799456"/>
              <a:ext cx="3024336" cy="1917576"/>
            </a:xfrm>
            <a:prstGeom prst="rect">
              <a:avLst/>
            </a:prstGeom>
            <a:noFill/>
            <a:ln w="9525">
              <a:noFill/>
              <a:miter lim="800000"/>
              <a:headEnd/>
              <a:tailEnd/>
            </a:ln>
          </p:spPr>
        </p:pic>
      </p:grpSp>
      <p:grpSp>
        <p:nvGrpSpPr>
          <p:cNvPr id="5" name="Group 10"/>
          <p:cNvGrpSpPr/>
          <p:nvPr/>
        </p:nvGrpSpPr>
        <p:grpSpPr>
          <a:xfrm>
            <a:off x="5652120" y="337020"/>
            <a:ext cx="3312368" cy="3960440"/>
            <a:chOff x="5652120" y="692696"/>
            <a:chExt cx="3312368" cy="3960440"/>
          </a:xfrm>
        </p:grpSpPr>
        <p:pic>
          <p:nvPicPr>
            <p:cNvPr id="6" name="Picture 5" descr="wgc.png"/>
            <p:cNvPicPr>
              <a:picLocks noChangeAspect="1"/>
            </p:cNvPicPr>
            <p:nvPr/>
          </p:nvPicPr>
          <p:blipFill>
            <a:blip r:embed="rId3" cstate="print"/>
            <a:stretch>
              <a:fillRect/>
            </a:stretch>
          </p:blipFill>
          <p:spPr>
            <a:xfrm>
              <a:off x="5652120" y="1738750"/>
              <a:ext cx="3312368" cy="2914386"/>
            </a:xfrm>
            <a:prstGeom prst="rect">
              <a:avLst/>
            </a:prstGeom>
          </p:spPr>
        </p:pic>
        <p:sp>
          <p:nvSpPr>
            <p:cNvPr id="7" name="Rounded Rectangle 6"/>
            <p:cNvSpPr/>
            <p:nvPr/>
          </p:nvSpPr>
          <p:spPr>
            <a:xfrm>
              <a:off x="6228184" y="692696"/>
              <a:ext cx="23042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Worst-case Gust</a:t>
              </a:r>
            </a:p>
            <a:p>
              <a:pPr>
                <a:buFontTx/>
                <a:buChar char="-"/>
              </a:pPr>
              <a:r>
                <a:rPr lang="en-GB" dirty="0" smtClean="0">
                  <a:solidFill>
                    <a:schemeClr val="tx1"/>
                  </a:solidFill>
                  <a:latin typeface="Times New Roman" pitchFamily="18" charset="0"/>
                  <a:cs typeface="Times New Roman" pitchFamily="18" charset="0"/>
                </a:rPr>
                <a:t> shape</a:t>
              </a:r>
            </a:p>
            <a:p>
              <a:pPr>
                <a:buFontTx/>
                <a:buChar char="-"/>
              </a:pPr>
              <a:r>
                <a:rPr lang="en-GB" dirty="0" smtClean="0">
                  <a:solidFill>
                    <a:schemeClr val="tx1"/>
                  </a:solidFill>
                  <a:latin typeface="Times New Roman" pitchFamily="18" charset="0"/>
                  <a:cs typeface="Times New Roman" pitchFamily="18" charset="0"/>
                </a:rPr>
                <a:t> wavelength</a:t>
              </a:r>
            </a:p>
            <a:p>
              <a:pPr>
                <a:buFontTx/>
                <a:buChar char="-"/>
              </a:pPr>
              <a:r>
                <a:rPr lang="en-GB" dirty="0" smtClean="0">
                  <a:solidFill>
                    <a:schemeClr val="tx1"/>
                  </a:solidFill>
                  <a:latin typeface="Times New Roman" pitchFamily="18" charset="0"/>
                  <a:cs typeface="Times New Roman" pitchFamily="18" charset="0"/>
                </a:rPr>
                <a:t> altitude</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1520" y="260648"/>
            <a:ext cx="8712968" cy="4036812"/>
            <a:chOff x="251520" y="260648"/>
            <a:chExt cx="8712968" cy="4036812"/>
          </a:xfrm>
        </p:grpSpPr>
        <p:grpSp>
          <p:nvGrpSpPr>
            <p:cNvPr id="3" name="Group 8"/>
            <p:cNvGrpSpPr/>
            <p:nvPr/>
          </p:nvGrpSpPr>
          <p:grpSpPr>
            <a:xfrm>
              <a:off x="251520" y="337020"/>
              <a:ext cx="3024336" cy="3024336"/>
              <a:chOff x="323528" y="692696"/>
              <a:chExt cx="3024336" cy="3024336"/>
            </a:xfrm>
          </p:grpSpPr>
          <p:sp>
            <p:nvSpPr>
              <p:cNvPr id="2" name="Rounded Rectangle 1"/>
              <p:cNvSpPr/>
              <p:nvPr/>
            </p:nvSpPr>
            <p:spPr>
              <a:xfrm>
                <a:off x="683568" y="692696"/>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Full Model</a:t>
                </a:r>
              </a:p>
              <a:p>
                <a:pPr>
                  <a:buFontTx/>
                  <a:buChar char="-"/>
                </a:pPr>
                <a:r>
                  <a:rPr lang="en-GB" dirty="0" smtClean="0">
                    <a:solidFill>
                      <a:schemeClr val="tx1"/>
                    </a:solidFill>
                    <a:latin typeface="Times New Roman" pitchFamily="18" charset="0"/>
                    <a:cs typeface="Times New Roman" pitchFamily="18" charset="0"/>
                  </a:rPr>
                  <a:t> fluid/structure/flight</a:t>
                </a:r>
              </a:p>
              <a:p>
                <a:pPr>
                  <a:buFontTx/>
                  <a:buChar char="-"/>
                </a:pPr>
                <a:r>
                  <a:rPr lang="en-GB" dirty="0" smtClean="0">
                    <a:solidFill>
                      <a:schemeClr val="tx1"/>
                    </a:solidFill>
                    <a:latin typeface="Times New Roman" pitchFamily="18" charset="0"/>
                    <a:cs typeface="Times New Roman" pitchFamily="18" charset="0"/>
                  </a:rPr>
                  <a:t> large order </a:t>
                </a:r>
              </a:p>
            </p:txBody>
          </p:sp>
          <p:pic>
            <p:nvPicPr>
              <p:cNvPr id="8" name="Picture 7" descr="A4_M0.55_Aileron7.5.jpg"/>
              <p:cNvPicPr>
                <a:picLocks noChangeAspect="1"/>
              </p:cNvPicPr>
              <p:nvPr/>
            </p:nvPicPr>
            <p:blipFill>
              <a:blip r:embed="rId2" cstate="print"/>
              <a:srcRect l="7895" t="932" r="9737" b="1178"/>
              <a:stretch>
                <a:fillRect/>
              </a:stretch>
            </p:blipFill>
            <p:spPr bwMode="auto">
              <a:xfrm>
                <a:off x="323528" y="1799456"/>
                <a:ext cx="3024336" cy="1917576"/>
              </a:xfrm>
              <a:prstGeom prst="rect">
                <a:avLst/>
              </a:prstGeom>
              <a:noFill/>
              <a:ln w="9525">
                <a:noFill/>
                <a:miter lim="800000"/>
                <a:headEnd/>
                <a:tailEnd/>
              </a:ln>
            </p:spPr>
          </p:pic>
        </p:grpSp>
        <p:grpSp>
          <p:nvGrpSpPr>
            <p:cNvPr id="4" name="Group 10"/>
            <p:cNvGrpSpPr/>
            <p:nvPr/>
          </p:nvGrpSpPr>
          <p:grpSpPr>
            <a:xfrm>
              <a:off x="5652120" y="337020"/>
              <a:ext cx="3312368" cy="3960440"/>
              <a:chOff x="5652120" y="692696"/>
              <a:chExt cx="3312368" cy="3960440"/>
            </a:xfrm>
          </p:grpSpPr>
          <p:pic>
            <p:nvPicPr>
              <p:cNvPr id="6" name="Picture 5" descr="wgc.png"/>
              <p:cNvPicPr>
                <a:picLocks noChangeAspect="1"/>
              </p:cNvPicPr>
              <p:nvPr/>
            </p:nvPicPr>
            <p:blipFill>
              <a:blip r:embed="rId3" cstate="print"/>
              <a:stretch>
                <a:fillRect/>
              </a:stretch>
            </p:blipFill>
            <p:spPr>
              <a:xfrm>
                <a:off x="5652120" y="1738750"/>
                <a:ext cx="3312368" cy="2914386"/>
              </a:xfrm>
              <a:prstGeom prst="rect">
                <a:avLst/>
              </a:prstGeom>
            </p:spPr>
          </p:pic>
          <p:sp>
            <p:nvSpPr>
              <p:cNvPr id="7" name="Rounded Rectangle 6"/>
              <p:cNvSpPr/>
              <p:nvPr/>
            </p:nvSpPr>
            <p:spPr>
              <a:xfrm>
                <a:off x="6228184" y="692696"/>
                <a:ext cx="23042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Worst-case Gust</a:t>
                </a:r>
              </a:p>
              <a:p>
                <a:pPr>
                  <a:buFontTx/>
                  <a:buChar char="-"/>
                </a:pPr>
                <a:r>
                  <a:rPr lang="en-GB" dirty="0" smtClean="0">
                    <a:solidFill>
                      <a:schemeClr val="tx1"/>
                    </a:solidFill>
                    <a:latin typeface="Times New Roman" pitchFamily="18" charset="0"/>
                    <a:cs typeface="Times New Roman" pitchFamily="18" charset="0"/>
                  </a:rPr>
                  <a:t> shape</a:t>
                </a:r>
              </a:p>
              <a:p>
                <a:pPr>
                  <a:buFontTx/>
                  <a:buChar char="-"/>
                </a:pPr>
                <a:r>
                  <a:rPr lang="en-GB" dirty="0" smtClean="0">
                    <a:solidFill>
                      <a:schemeClr val="tx1"/>
                    </a:solidFill>
                    <a:latin typeface="Times New Roman" pitchFamily="18" charset="0"/>
                    <a:cs typeface="Times New Roman" pitchFamily="18" charset="0"/>
                  </a:rPr>
                  <a:t> wavelength</a:t>
                </a:r>
              </a:p>
              <a:p>
                <a:pPr>
                  <a:buFontTx/>
                  <a:buChar char="-"/>
                </a:pPr>
                <a:r>
                  <a:rPr lang="en-GB" dirty="0" smtClean="0">
                    <a:solidFill>
                      <a:schemeClr val="tx1"/>
                    </a:solidFill>
                    <a:latin typeface="Times New Roman" pitchFamily="18" charset="0"/>
                    <a:cs typeface="Times New Roman" pitchFamily="18" charset="0"/>
                  </a:rPr>
                  <a:t> altitude</a:t>
                </a:r>
              </a:p>
            </p:txBody>
          </p:sp>
        </p:grpSp>
        <p:sp>
          <p:nvSpPr>
            <p:cNvPr id="9" name="Rounded Rectangle 8"/>
            <p:cNvSpPr/>
            <p:nvPr/>
          </p:nvSpPr>
          <p:spPr>
            <a:xfrm>
              <a:off x="3419872" y="337020"/>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Reduced Model</a:t>
              </a:r>
            </a:p>
            <a:p>
              <a:pPr>
                <a:buFontTx/>
                <a:buChar char="-"/>
              </a:pPr>
              <a:r>
                <a:rPr lang="en-GB" dirty="0" smtClean="0">
                  <a:solidFill>
                    <a:schemeClr val="tx1"/>
                  </a:solidFill>
                  <a:latin typeface="Times New Roman" pitchFamily="18" charset="0"/>
                  <a:cs typeface="Times New Roman" pitchFamily="18" charset="0"/>
                </a:rPr>
                <a:t> build once</a:t>
              </a:r>
            </a:p>
            <a:p>
              <a:pPr>
                <a:buFontTx/>
                <a:buChar char="-"/>
              </a:pPr>
              <a:r>
                <a:rPr lang="en-GB" dirty="0" smtClean="0">
                  <a:solidFill>
                    <a:schemeClr val="tx1"/>
                  </a:solidFill>
                  <a:latin typeface="Times New Roman" pitchFamily="18" charset="0"/>
                  <a:cs typeface="Times New Roman" pitchFamily="18" charset="0"/>
                </a:rPr>
                <a:t> time integration</a:t>
              </a:r>
            </a:p>
          </p:txBody>
        </p:sp>
        <p:sp>
          <p:nvSpPr>
            <p:cNvPr id="10" name="Freeform 9"/>
            <p:cNvSpPr/>
            <p:nvPr/>
          </p:nvSpPr>
          <p:spPr>
            <a:xfrm>
              <a:off x="2796988" y="260648"/>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5619164" y="265012"/>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51520" y="260648"/>
            <a:ext cx="8712968" cy="4464496"/>
            <a:chOff x="251520" y="260648"/>
            <a:chExt cx="8712968" cy="4464496"/>
          </a:xfrm>
        </p:grpSpPr>
        <p:grpSp>
          <p:nvGrpSpPr>
            <p:cNvPr id="3" name="Group 8"/>
            <p:cNvGrpSpPr/>
            <p:nvPr/>
          </p:nvGrpSpPr>
          <p:grpSpPr>
            <a:xfrm>
              <a:off x="251520" y="337020"/>
              <a:ext cx="3024336" cy="3024336"/>
              <a:chOff x="323528" y="692696"/>
              <a:chExt cx="3024336" cy="3024336"/>
            </a:xfrm>
          </p:grpSpPr>
          <p:sp>
            <p:nvSpPr>
              <p:cNvPr id="2" name="Rounded Rectangle 1"/>
              <p:cNvSpPr/>
              <p:nvPr/>
            </p:nvSpPr>
            <p:spPr>
              <a:xfrm>
                <a:off x="683568" y="692696"/>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Full Model</a:t>
                </a:r>
              </a:p>
              <a:p>
                <a:pPr>
                  <a:buFontTx/>
                  <a:buChar char="-"/>
                </a:pPr>
                <a:r>
                  <a:rPr lang="en-GB" dirty="0" smtClean="0">
                    <a:solidFill>
                      <a:schemeClr val="tx1"/>
                    </a:solidFill>
                    <a:latin typeface="Times New Roman" pitchFamily="18" charset="0"/>
                    <a:cs typeface="Times New Roman" pitchFamily="18" charset="0"/>
                  </a:rPr>
                  <a:t> fluid/structure/flight</a:t>
                </a:r>
              </a:p>
              <a:p>
                <a:pPr>
                  <a:buFontTx/>
                  <a:buChar char="-"/>
                </a:pPr>
                <a:r>
                  <a:rPr lang="en-GB" dirty="0" smtClean="0">
                    <a:solidFill>
                      <a:schemeClr val="tx1"/>
                    </a:solidFill>
                    <a:latin typeface="Times New Roman" pitchFamily="18" charset="0"/>
                    <a:cs typeface="Times New Roman" pitchFamily="18" charset="0"/>
                  </a:rPr>
                  <a:t> large order </a:t>
                </a:r>
              </a:p>
            </p:txBody>
          </p:sp>
          <p:pic>
            <p:nvPicPr>
              <p:cNvPr id="8" name="Picture 7" descr="A4_M0.55_Aileron7.5.jpg"/>
              <p:cNvPicPr>
                <a:picLocks noChangeAspect="1"/>
              </p:cNvPicPr>
              <p:nvPr/>
            </p:nvPicPr>
            <p:blipFill>
              <a:blip r:embed="rId2" cstate="print"/>
              <a:srcRect l="7895" t="932" r="9737" b="1178"/>
              <a:stretch>
                <a:fillRect/>
              </a:stretch>
            </p:blipFill>
            <p:spPr bwMode="auto">
              <a:xfrm>
                <a:off x="323528" y="1799456"/>
                <a:ext cx="3024336" cy="1917576"/>
              </a:xfrm>
              <a:prstGeom prst="rect">
                <a:avLst/>
              </a:prstGeom>
              <a:noFill/>
              <a:ln w="9525">
                <a:noFill/>
                <a:miter lim="800000"/>
                <a:headEnd/>
                <a:tailEnd/>
              </a:ln>
            </p:spPr>
          </p:pic>
        </p:grpSp>
        <p:grpSp>
          <p:nvGrpSpPr>
            <p:cNvPr id="4" name="Group 10"/>
            <p:cNvGrpSpPr/>
            <p:nvPr/>
          </p:nvGrpSpPr>
          <p:grpSpPr>
            <a:xfrm>
              <a:off x="5652120" y="337020"/>
              <a:ext cx="3312368" cy="3960440"/>
              <a:chOff x="5652120" y="692696"/>
              <a:chExt cx="3312368" cy="3960440"/>
            </a:xfrm>
          </p:grpSpPr>
          <p:pic>
            <p:nvPicPr>
              <p:cNvPr id="6" name="Picture 5" descr="wgc.png"/>
              <p:cNvPicPr>
                <a:picLocks noChangeAspect="1"/>
              </p:cNvPicPr>
              <p:nvPr/>
            </p:nvPicPr>
            <p:blipFill>
              <a:blip r:embed="rId3" cstate="print"/>
              <a:stretch>
                <a:fillRect/>
              </a:stretch>
            </p:blipFill>
            <p:spPr>
              <a:xfrm>
                <a:off x="5652120" y="1738750"/>
                <a:ext cx="3312368" cy="2914386"/>
              </a:xfrm>
              <a:prstGeom prst="rect">
                <a:avLst/>
              </a:prstGeom>
            </p:spPr>
          </p:pic>
          <p:sp>
            <p:nvSpPr>
              <p:cNvPr id="7" name="Rounded Rectangle 6"/>
              <p:cNvSpPr/>
              <p:nvPr/>
            </p:nvSpPr>
            <p:spPr>
              <a:xfrm>
                <a:off x="6228184" y="692696"/>
                <a:ext cx="23042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Worst-case Gust</a:t>
                </a:r>
              </a:p>
              <a:p>
                <a:pPr>
                  <a:buFontTx/>
                  <a:buChar char="-"/>
                </a:pPr>
                <a:r>
                  <a:rPr lang="en-GB" dirty="0" smtClean="0">
                    <a:solidFill>
                      <a:schemeClr val="tx1"/>
                    </a:solidFill>
                    <a:latin typeface="Times New Roman" pitchFamily="18" charset="0"/>
                    <a:cs typeface="Times New Roman" pitchFamily="18" charset="0"/>
                  </a:rPr>
                  <a:t> shape</a:t>
                </a:r>
              </a:p>
              <a:p>
                <a:pPr>
                  <a:buFontTx/>
                  <a:buChar char="-"/>
                </a:pPr>
                <a:r>
                  <a:rPr lang="en-GB" dirty="0" smtClean="0">
                    <a:solidFill>
                      <a:schemeClr val="tx1"/>
                    </a:solidFill>
                    <a:latin typeface="Times New Roman" pitchFamily="18" charset="0"/>
                    <a:cs typeface="Times New Roman" pitchFamily="18" charset="0"/>
                  </a:rPr>
                  <a:t> wavelength</a:t>
                </a:r>
              </a:p>
              <a:p>
                <a:pPr>
                  <a:buFontTx/>
                  <a:buChar char="-"/>
                </a:pPr>
                <a:r>
                  <a:rPr lang="en-GB" dirty="0" smtClean="0">
                    <a:solidFill>
                      <a:schemeClr val="tx1"/>
                    </a:solidFill>
                    <a:latin typeface="Times New Roman" pitchFamily="18" charset="0"/>
                    <a:cs typeface="Times New Roman" pitchFamily="18" charset="0"/>
                  </a:rPr>
                  <a:t> altitude</a:t>
                </a:r>
              </a:p>
            </p:txBody>
          </p:sp>
        </p:grpSp>
        <p:sp>
          <p:nvSpPr>
            <p:cNvPr id="9" name="Rounded Rectangle 8"/>
            <p:cNvSpPr/>
            <p:nvPr/>
          </p:nvSpPr>
          <p:spPr>
            <a:xfrm>
              <a:off x="3419872" y="337020"/>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Reduced Model</a:t>
              </a:r>
            </a:p>
            <a:p>
              <a:pPr>
                <a:buFontTx/>
                <a:buChar char="-"/>
              </a:pPr>
              <a:r>
                <a:rPr lang="en-GB" dirty="0" smtClean="0">
                  <a:solidFill>
                    <a:schemeClr val="tx1"/>
                  </a:solidFill>
                  <a:latin typeface="Times New Roman" pitchFamily="18" charset="0"/>
                  <a:cs typeface="Times New Roman" pitchFamily="18" charset="0"/>
                </a:rPr>
                <a:t> build once</a:t>
              </a:r>
            </a:p>
            <a:p>
              <a:pPr>
                <a:buFontTx/>
                <a:buChar char="-"/>
              </a:pPr>
              <a:r>
                <a:rPr lang="en-GB" dirty="0" smtClean="0">
                  <a:solidFill>
                    <a:schemeClr val="tx1"/>
                  </a:solidFill>
                  <a:latin typeface="Times New Roman" pitchFamily="18" charset="0"/>
                  <a:cs typeface="Times New Roman" pitchFamily="18" charset="0"/>
                </a:rPr>
                <a:t> time integration</a:t>
              </a:r>
            </a:p>
          </p:txBody>
        </p:sp>
        <p:sp>
          <p:nvSpPr>
            <p:cNvPr id="10" name="Freeform 9"/>
            <p:cNvSpPr/>
            <p:nvPr/>
          </p:nvSpPr>
          <p:spPr>
            <a:xfrm>
              <a:off x="2796988" y="260648"/>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5619164" y="265012"/>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ounded Rectangle 11"/>
            <p:cNvSpPr/>
            <p:nvPr/>
          </p:nvSpPr>
          <p:spPr>
            <a:xfrm>
              <a:off x="3419872" y="4221088"/>
              <a:ext cx="230425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Candidate Gust</a:t>
              </a:r>
              <a:endParaRPr lang="en-GB" dirty="0" smtClean="0">
                <a:solidFill>
                  <a:schemeClr val="tx1"/>
                </a:solidFill>
                <a:latin typeface="Times New Roman" pitchFamily="18" charset="0"/>
                <a:cs typeface="Times New Roman" pitchFamily="18" charset="0"/>
              </a:endParaRPr>
            </a:p>
          </p:txBody>
        </p:sp>
        <p:sp>
          <p:nvSpPr>
            <p:cNvPr id="13" name="Freeform 12"/>
            <p:cNvSpPr/>
            <p:nvPr/>
          </p:nvSpPr>
          <p:spPr>
            <a:xfrm>
              <a:off x="5647765" y="4005064"/>
              <a:ext cx="1008529" cy="430306"/>
            </a:xfrm>
            <a:custGeom>
              <a:avLst/>
              <a:gdLst>
                <a:gd name="connsiteX0" fmla="*/ 0 w 1008529"/>
                <a:gd name="connsiteY0" fmla="*/ 430306 h 430306"/>
                <a:gd name="connsiteX1" fmla="*/ 672353 w 1008529"/>
                <a:gd name="connsiteY1" fmla="*/ 349623 h 430306"/>
                <a:gd name="connsiteX2" fmla="*/ 1008529 w 1008529"/>
                <a:gd name="connsiteY2" fmla="*/ 0 h 430306"/>
              </a:gdLst>
              <a:ahLst/>
              <a:cxnLst>
                <a:cxn ang="0">
                  <a:pos x="connsiteX0" y="connsiteY0"/>
                </a:cxn>
                <a:cxn ang="0">
                  <a:pos x="connsiteX1" y="connsiteY1"/>
                </a:cxn>
                <a:cxn ang="0">
                  <a:pos x="connsiteX2" y="connsiteY2"/>
                </a:cxn>
              </a:cxnLst>
              <a:rect l="l" t="t" r="r" b="b"/>
              <a:pathLst>
                <a:path w="1008529" h="430306">
                  <a:moveTo>
                    <a:pt x="0" y="430306"/>
                  </a:moveTo>
                  <a:cubicBezTo>
                    <a:pt x="252132" y="425823"/>
                    <a:pt x="504265" y="421341"/>
                    <a:pt x="672353" y="349623"/>
                  </a:cubicBezTo>
                  <a:cubicBezTo>
                    <a:pt x="840441" y="277905"/>
                    <a:pt x="924485" y="138952"/>
                    <a:pt x="1008529" y="0"/>
                  </a:cubicBezTo>
                </a:path>
              </a:pathLst>
            </a:custGeom>
            <a:ln w="2222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51520" y="260648"/>
            <a:ext cx="8712968" cy="4464496"/>
            <a:chOff x="251520" y="260648"/>
            <a:chExt cx="8712968" cy="4464496"/>
          </a:xfrm>
        </p:grpSpPr>
        <p:grpSp>
          <p:nvGrpSpPr>
            <p:cNvPr id="3" name="Group 8"/>
            <p:cNvGrpSpPr/>
            <p:nvPr/>
          </p:nvGrpSpPr>
          <p:grpSpPr>
            <a:xfrm>
              <a:off x="251520" y="337020"/>
              <a:ext cx="3024336" cy="3024336"/>
              <a:chOff x="323528" y="692696"/>
              <a:chExt cx="3024336" cy="3024336"/>
            </a:xfrm>
          </p:grpSpPr>
          <p:sp>
            <p:nvSpPr>
              <p:cNvPr id="2" name="Rounded Rectangle 1"/>
              <p:cNvSpPr/>
              <p:nvPr/>
            </p:nvSpPr>
            <p:spPr>
              <a:xfrm>
                <a:off x="683568" y="692696"/>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Full Model</a:t>
                </a:r>
              </a:p>
              <a:p>
                <a:pPr>
                  <a:buFontTx/>
                  <a:buChar char="-"/>
                </a:pPr>
                <a:r>
                  <a:rPr lang="en-GB" dirty="0" smtClean="0">
                    <a:solidFill>
                      <a:schemeClr val="tx1"/>
                    </a:solidFill>
                    <a:latin typeface="Times New Roman" pitchFamily="18" charset="0"/>
                    <a:cs typeface="Times New Roman" pitchFamily="18" charset="0"/>
                  </a:rPr>
                  <a:t> fluid/structure/flight</a:t>
                </a:r>
              </a:p>
              <a:p>
                <a:pPr>
                  <a:buFontTx/>
                  <a:buChar char="-"/>
                </a:pPr>
                <a:r>
                  <a:rPr lang="en-GB" dirty="0" smtClean="0">
                    <a:solidFill>
                      <a:schemeClr val="tx1"/>
                    </a:solidFill>
                    <a:latin typeface="Times New Roman" pitchFamily="18" charset="0"/>
                    <a:cs typeface="Times New Roman" pitchFamily="18" charset="0"/>
                  </a:rPr>
                  <a:t> large order </a:t>
                </a:r>
              </a:p>
            </p:txBody>
          </p:sp>
          <p:pic>
            <p:nvPicPr>
              <p:cNvPr id="8" name="Picture 7" descr="A4_M0.55_Aileron7.5.jpg"/>
              <p:cNvPicPr>
                <a:picLocks noChangeAspect="1"/>
              </p:cNvPicPr>
              <p:nvPr/>
            </p:nvPicPr>
            <p:blipFill>
              <a:blip r:embed="rId2" cstate="print"/>
              <a:srcRect l="7895" t="932" r="9737" b="1178"/>
              <a:stretch>
                <a:fillRect/>
              </a:stretch>
            </p:blipFill>
            <p:spPr bwMode="auto">
              <a:xfrm>
                <a:off x="323528" y="1799456"/>
                <a:ext cx="3024336" cy="1917576"/>
              </a:xfrm>
              <a:prstGeom prst="rect">
                <a:avLst/>
              </a:prstGeom>
              <a:noFill/>
              <a:ln w="9525">
                <a:noFill/>
                <a:miter lim="800000"/>
                <a:headEnd/>
                <a:tailEnd/>
              </a:ln>
            </p:spPr>
          </p:pic>
        </p:grpSp>
        <p:grpSp>
          <p:nvGrpSpPr>
            <p:cNvPr id="4" name="Group 10"/>
            <p:cNvGrpSpPr/>
            <p:nvPr/>
          </p:nvGrpSpPr>
          <p:grpSpPr>
            <a:xfrm>
              <a:off x="5652120" y="337020"/>
              <a:ext cx="3312368" cy="3960440"/>
              <a:chOff x="5652120" y="692696"/>
              <a:chExt cx="3312368" cy="3960440"/>
            </a:xfrm>
          </p:grpSpPr>
          <p:pic>
            <p:nvPicPr>
              <p:cNvPr id="6" name="Picture 5" descr="wgc.png"/>
              <p:cNvPicPr>
                <a:picLocks noChangeAspect="1"/>
              </p:cNvPicPr>
              <p:nvPr/>
            </p:nvPicPr>
            <p:blipFill>
              <a:blip r:embed="rId3" cstate="print"/>
              <a:stretch>
                <a:fillRect/>
              </a:stretch>
            </p:blipFill>
            <p:spPr>
              <a:xfrm>
                <a:off x="5652120" y="1738750"/>
                <a:ext cx="3312368" cy="2914386"/>
              </a:xfrm>
              <a:prstGeom prst="rect">
                <a:avLst/>
              </a:prstGeom>
            </p:spPr>
          </p:pic>
          <p:sp>
            <p:nvSpPr>
              <p:cNvPr id="7" name="Rounded Rectangle 6"/>
              <p:cNvSpPr/>
              <p:nvPr/>
            </p:nvSpPr>
            <p:spPr>
              <a:xfrm>
                <a:off x="6228184" y="692696"/>
                <a:ext cx="23042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Worst-case Gust</a:t>
                </a:r>
              </a:p>
              <a:p>
                <a:pPr>
                  <a:buFontTx/>
                  <a:buChar char="-"/>
                </a:pPr>
                <a:r>
                  <a:rPr lang="en-GB" dirty="0" smtClean="0">
                    <a:solidFill>
                      <a:schemeClr val="tx1"/>
                    </a:solidFill>
                    <a:latin typeface="Times New Roman" pitchFamily="18" charset="0"/>
                    <a:cs typeface="Times New Roman" pitchFamily="18" charset="0"/>
                  </a:rPr>
                  <a:t> shape</a:t>
                </a:r>
              </a:p>
              <a:p>
                <a:pPr>
                  <a:buFontTx/>
                  <a:buChar char="-"/>
                </a:pPr>
                <a:r>
                  <a:rPr lang="en-GB" dirty="0" smtClean="0">
                    <a:solidFill>
                      <a:schemeClr val="tx1"/>
                    </a:solidFill>
                    <a:latin typeface="Times New Roman" pitchFamily="18" charset="0"/>
                    <a:cs typeface="Times New Roman" pitchFamily="18" charset="0"/>
                  </a:rPr>
                  <a:t> wavelength</a:t>
                </a:r>
              </a:p>
              <a:p>
                <a:pPr>
                  <a:buFontTx/>
                  <a:buChar char="-"/>
                </a:pPr>
                <a:r>
                  <a:rPr lang="en-GB" dirty="0" smtClean="0">
                    <a:solidFill>
                      <a:schemeClr val="tx1"/>
                    </a:solidFill>
                    <a:latin typeface="Times New Roman" pitchFamily="18" charset="0"/>
                    <a:cs typeface="Times New Roman" pitchFamily="18" charset="0"/>
                  </a:rPr>
                  <a:t> altitude</a:t>
                </a:r>
              </a:p>
            </p:txBody>
          </p:sp>
        </p:grpSp>
        <p:sp>
          <p:nvSpPr>
            <p:cNvPr id="9" name="Rounded Rectangle 8"/>
            <p:cNvSpPr/>
            <p:nvPr/>
          </p:nvSpPr>
          <p:spPr>
            <a:xfrm>
              <a:off x="3419872" y="337020"/>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Reduced Model</a:t>
              </a:r>
            </a:p>
            <a:p>
              <a:pPr>
                <a:buFontTx/>
                <a:buChar char="-"/>
              </a:pPr>
              <a:r>
                <a:rPr lang="en-GB" dirty="0" smtClean="0">
                  <a:solidFill>
                    <a:schemeClr val="tx1"/>
                  </a:solidFill>
                  <a:latin typeface="Times New Roman" pitchFamily="18" charset="0"/>
                  <a:cs typeface="Times New Roman" pitchFamily="18" charset="0"/>
                </a:rPr>
                <a:t> build once</a:t>
              </a:r>
            </a:p>
            <a:p>
              <a:pPr>
                <a:buFontTx/>
                <a:buChar char="-"/>
              </a:pPr>
              <a:r>
                <a:rPr lang="en-GB" dirty="0" smtClean="0">
                  <a:solidFill>
                    <a:schemeClr val="tx1"/>
                  </a:solidFill>
                  <a:latin typeface="Times New Roman" pitchFamily="18" charset="0"/>
                  <a:cs typeface="Times New Roman" pitchFamily="18" charset="0"/>
                </a:rPr>
                <a:t> time integration</a:t>
              </a:r>
            </a:p>
          </p:txBody>
        </p:sp>
        <p:sp>
          <p:nvSpPr>
            <p:cNvPr id="10" name="Freeform 9"/>
            <p:cNvSpPr/>
            <p:nvPr/>
          </p:nvSpPr>
          <p:spPr>
            <a:xfrm>
              <a:off x="2796988" y="260648"/>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5619164" y="265012"/>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ounded Rectangle 11"/>
            <p:cNvSpPr/>
            <p:nvPr/>
          </p:nvSpPr>
          <p:spPr>
            <a:xfrm>
              <a:off x="3419872" y="4221088"/>
              <a:ext cx="230425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Candidate Gust</a:t>
              </a:r>
              <a:endParaRPr lang="en-GB" dirty="0" smtClean="0">
                <a:solidFill>
                  <a:schemeClr val="tx1"/>
                </a:solidFill>
                <a:latin typeface="Times New Roman" pitchFamily="18" charset="0"/>
                <a:cs typeface="Times New Roman" pitchFamily="18" charset="0"/>
              </a:endParaRPr>
            </a:p>
          </p:txBody>
        </p:sp>
        <p:sp>
          <p:nvSpPr>
            <p:cNvPr id="13" name="Freeform 12"/>
            <p:cNvSpPr/>
            <p:nvPr/>
          </p:nvSpPr>
          <p:spPr>
            <a:xfrm>
              <a:off x="5647765" y="4005064"/>
              <a:ext cx="1008529" cy="430306"/>
            </a:xfrm>
            <a:custGeom>
              <a:avLst/>
              <a:gdLst>
                <a:gd name="connsiteX0" fmla="*/ 0 w 1008529"/>
                <a:gd name="connsiteY0" fmla="*/ 430306 h 430306"/>
                <a:gd name="connsiteX1" fmla="*/ 672353 w 1008529"/>
                <a:gd name="connsiteY1" fmla="*/ 349623 h 430306"/>
                <a:gd name="connsiteX2" fmla="*/ 1008529 w 1008529"/>
                <a:gd name="connsiteY2" fmla="*/ 0 h 430306"/>
              </a:gdLst>
              <a:ahLst/>
              <a:cxnLst>
                <a:cxn ang="0">
                  <a:pos x="connsiteX0" y="connsiteY0"/>
                </a:cxn>
                <a:cxn ang="0">
                  <a:pos x="connsiteX1" y="connsiteY1"/>
                </a:cxn>
                <a:cxn ang="0">
                  <a:pos x="connsiteX2" y="connsiteY2"/>
                </a:cxn>
              </a:cxnLst>
              <a:rect l="l" t="t" r="r" b="b"/>
              <a:pathLst>
                <a:path w="1008529" h="430306">
                  <a:moveTo>
                    <a:pt x="0" y="430306"/>
                  </a:moveTo>
                  <a:cubicBezTo>
                    <a:pt x="252132" y="425823"/>
                    <a:pt x="504265" y="421341"/>
                    <a:pt x="672353" y="349623"/>
                  </a:cubicBezTo>
                  <a:cubicBezTo>
                    <a:pt x="840441" y="277905"/>
                    <a:pt x="924485" y="138952"/>
                    <a:pt x="1008529" y="0"/>
                  </a:cubicBezTo>
                </a:path>
              </a:pathLst>
            </a:custGeom>
            <a:ln w="2222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2810435" y="1268760"/>
              <a:ext cx="2049597" cy="3026042"/>
            </a:xfrm>
            <a:custGeom>
              <a:avLst/>
              <a:gdLst>
                <a:gd name="connsiteX0" fmla="*/ 0 w 2299447"/>
                <a:gd name="connsiteY0" fmla="*/ 0 h 3012141"/>
                <a:gd name="connsiteX1" fmla="*/ 1519518 w 2299447"/>
                <a:gd name="connsiteY1" fmla="*/ 1331259 h 3012141"/>
                <a:gd name="connsiteX2" fmla="*/ 2299447 w 2299447"/>
                <a:gd name="connsiteY2" fmla="*/ 3012141 h 3012141"/>
              </a:gdLst>
              <a:ahLst/>
              <a:cxnLst>
                <a:cxn ang="0">
                  <a:pos x="connsiteX0" y="connsiteY0"/>
                </a:cxn>
                <a:cxn ang="0">
                  <a:pos x="connsiteX1" y="connsiteY1"/>
                </a:cxn>
                <a:cxn ang="0">
                  <a:pos x="connsiteX2" y="connsiteY2"/>
                </a:cxn>
              </a:cxnLst>
              <a:rect l="l" t="t" r="r" b="b"/>
              <a:pathLst>
                <a:path w="2299447" h="3012141">
                  <a:moveTo>
                    <a:pt x="0" y="0"/>
                  </a:moveTo>
                  <a:cubicBezTo>
                    <a:pt x="568138" y="414618"/>
                    <a:pt x="1136277" y="829236"/>
                    <a:pt x="1519518" y="1331259"/>
                  </a:cubicBezTo>
                  <a:cubicBezTo>
                    <a:pt x="1902759" y="1833282"/>
                    <a:pt x="2101103" y="2422711"/>
                    <a:pt x="2299447" y="3012141"/>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496" y="260648"/>
            <a:ext cx="8928992" cy="6552728"/>
            <a:chOff x="35496" y="260648"/>
            <a:chExt cx="8928992" cy="6552728"/>
          </a:xfrm>
        </p:grpSpPr>
        <p:grpSp>
          <p:nvGrpSpPr>
            <p:cNvPr id="7" name="Group 10"/>
            <p:cNvGrpSpPr/>
            <p:nvPr/>
          </p:nvGrpSpPr>
          <p:grpSpPr>
            <a:xfrm>
              <a:off x="5652120" y="337020"/>
              <a:ext cx="3312368" cy="3960440"/>
              <a:chOff x="5652120" y="692696"/>
              <a:chExt cx="3312368" cy="3960440"/>
            </a:xfrm>
          </p:grpSpPr>
          <p:pic>
            <p:nvPicPr>
              <p:cNvPr id="10" name="Picture 9" descr="wgc.png"/>
              <p:cNvPicPr>
                <a:picLocks noChangeAspect="1"/>
              </p:cNvPicPr>
              <p:nvPr/>
            </p:nvPicPr>
            <p:blipFill>
              <a:blip r:embed="rId2" cstate="print"/>
              <a:stretch>
                <a:fillRect/>
              </a:stretch>
            </p:blipFill>
            <p:spPr>
              <a:xfrm>
                <a:off x="5652120" y="1738750"/>
                <a:ext cx="3312368" cy="2914386"/>
              </a:xfrm>
              <a:prstGeom prst="rect">
                <a:avLst/>
              </a:prstGeom>
            </p:spPr>
          </p:pic>
          <p:sp>
            <p:nvSpPr>
              <p:cNvPr id="3" name="Rounded Rectangle 2"/>
              <p:cNvSpPr/>
              <p:nvPr/>
            </p:nvSpPr>
            <p:spPr>
              <a:xfrm>
                <a:off x="6228184" y="692696"/>
                <a:ext cx="23042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Worst-case Gust</a:t>
                </a:r>
              </a:p>
              <a:p>
                <a:pPr>
                  <a:buFontTx/>
                  <a:buChar char="-"/>
                </a:pPr>
                <a:r>
                  <a:rPr lang="en-GB" dirty="0" smtClean="0">
                    <a:solidFill>
                      <a:schemeClr val="tx1"/>
                    </a:solidFill>
                    <a:latin typeface="Times New Roman" pitchFamily="18" charset="0"/>
                    <a:cs typeface="Times New Roman" pitchFamily="18" charset="0"/>
                  </a:rPr>
                  <a:t> shape</a:t>
                </a:r>
              </a:p>
              <a:p>
                <a:pPr>
                  <a:buFontTx/>
                  <a:buChar char="-"/>
                </a:pPr>
                <a:r>
                  <a:rPr lang="en-GB" dirty="0" smtClean="0">
                    <a:solidFill>
                      <a:schemeClr val="tx1"/>
                    </a:solidFill>
                    <a:latin typeface="Times New Roman" pitchFamily="18" charset="0"/>
                    <a:cs typeface="Times New Roman" pitchFamily="18" charset="0"/>
                  </a:rPr>
                  <a:t> wavelength</a:t>
                </a:r>
              </a:p>
              <a:p>
                <a:pPr>
                  <a:buFontTx/>
                  <a:buChar char="-"/>
                </a:pPr>
                <a:r>
                  <a:rPr lang="en-GB" dirty="0" smtClean="0">
                    <a:solidFill>
                      <a:schemeClr val="tx1"/>
                    </a:solidFill>
                    <a:latin typeface="Times New Roman" pitchFamily="18" charset="0"/>
                    <a:cs typeface="Times New Roman" pitchFamily="18" charset="0"/>
                  </a:rPr>
                  <a:t> altitude</a:t>
                </a:r>
              </a:p>
            </p:txBody>
          </p:sp>
        </p:grpSp>
        <p:sp>
          <p:nvSpPr>
            <p:cNvPr id="4" name="Rounded Rectangle 3"/>
            <p:cNvSpPr/>
            <p:nvPr/>
          </p:nvSpPr>
          <p:spPr>
            <a:xfrm>
              <a:off x="3419872" y="337020"/>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Reduced Model</a:t>
              </a:r>
            </a:p>
            <a:p>
              <a:pPr>
                <a:buFontTx/>
                <a:buChar char="-"/>
              </a:pPr>
              <a:r>
                <a:rPr lang="en-GB" dirty="0" smtClean="0">
                  <a:solidFill>
                    <a:schemeClr val="tx1"/>
                  </a:solidFill>
                  <a:latin typeface="Times New Roman" pitchFamily="18" charset="0"/>
                  <a:cs typeface="Times New Roman" pitchFamily="18" charset="0"/>
                </a:rPr>
                <a:t> build once</a:t>
              </a:r>
            </a:p>
            <a:p>
              <a:pPr>
                <a:buFontTx/>
                <a:buChar char="-"/>
              </a:pPr>
              <a:r>
                <a:rPr lang="en-GB" dirty="0" smtClean="0">
                  <a:solidFill>
                    <a:schemeClr val="tx1"/>
                  </a:solidFill>
                  <a:latin typeface="Times New Roman" pitchFamily="18" charset="0"/>
                  <a:cs typeface="Times New Roman" pitchFamily="18" charset="0"/>
                </a:rPr>
                <a:t> time integration</a:t>
              </a:r>
            </a:p>
          </p:txBody>
        </p:sp>
        <p:sp>
          <p:nvSpPr>
            <p:cNvPr id="5" name="Rounded Rectangle 4"/>
            <p:cNvSpPr/>
            <p:nvPr/>
          </p:nvSpPr>
          <p:spPr>
            <a:xfrm>
              <a:off x="3419872" y="4221088"/>
              <a:ext cx="230425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Candidate Gust</a:t>
              </a:r>
              <a:endParaRPr lang="en-GB" dirty="0" smtClean="0">
                <a:solidFill>
                  <a:schemeClr val="tx1"/>
                </a:solidFill>
                <a:latin typeface="Times New Roman" pitchFamily="18" charset="0"/>
                <a:cs typeface="Times New Roman" pitchFamily="18" charset="0"/>
              </a:endParaRPr>
            </a:p>
          </p:txBody>
        </p:sp>
        <p:grpSp>
          <p:nvGrpSpPr>
            <p:cNvPr id="9" name="Group 21"/>
            <p:cNvGrpSpPr/>
            <p:nvPr/>
          </p:nvGrpSpPr>
          <p:grpSpPr>
            <a:xfrm>
              <a:off x="35496" y="3573016"/>
              <a:ext cx="3348609" cy="3240360"/>
              <a:chOff x="35496" y="3573016"/>
              <a:chExt cx="3348609" cy="3240360"/>
            </a:xfrm>
          </p:grpSpPr>
          <p:pic>
            <p:nvPicPr>
              <p:cNvPr id="21" name="Picture 20" descr="ctrlweights_color_simple.png"/>
              <p:cNvPicPr>
                <a:picLocks noChangeAspect="1"/>
              </p:cNvPicPr>
              <p:nvPr/>
            </p:nvPicPr>
            <p:blipFill>
              <a:blip r:embed="rId3" cstate="print"/>
              <a:stretch>
                <a:fillRect/>
              </a:stretch>
            </p:blipFill>
            <p:spPr>
              <a:xfrm>
                <a:off x="35496" y="3867103"/>
                <a:ext cx="3348609" cy="2946273"/>
              </a:xfrm>
              <a:prstGeom prst="rect">
                <a:avLst/>
              </a:prstGeom>
            </p:spPr>
          </p:pic>
          <p:sp>
            <p:nvSpPr>
              <p:cNvPr id="6" name="Rounded Rectangle 5"/>
              <p:cNvSpPr/>
              <p:nvPr/>
            </p:nvSpPr>
            <p:spPr>
              <a:xfrm>
                <a:off x="611560" y="3573016"/>
                <a:ext cx="2304256"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GLA</a:t>
                </a:r>
              </a:p>
              <a:p>
                <a:r>
                  <a:rPr lang="en-GB" dirty="0" smtClean="0">
                    <a:solidFill>
                      <a:schemeClr val="tx1"/>
                    </a:solidFill>
                    <a:latin typeface="Times New Roman" pitchFamily="18" charset="0"/>
                    <a:cs typeface="Times New Roman" pitchFamily="18" charset="0"/>
                  </a:rPr>
                  <a:t>- control on SS form</a:t>
                </a:r>
              </a:p>
            </p:txBody>
          </p:sp>
        </p:grpSp>
        <p:grpSp>
          <p:nvGrpSpPr>
            <p:cNvPr id="11" name="Group 8"/>
            <p:cNvGrpSpPr/>
            <p:nvPr/>
          </p:nvGrpSpPr>
          <p:grpSpPr>
            <a:xfrm>
              <a:off x="251520" y="337020"/>
              <a:ext cx="3024336" cy="3024336"/>
              <a:chOff x="323528" y="692696"/>
              <a:chExt cx="3024336" cy="3024336"/>
            </a:xfrm>
          </p:grpSpPr>
          <p:sp>
            <p:nvSpPr>
              <p:cNvPr id="2" name="Rounded Rectangle 1"/>
              <p:cNvSpPr/>
              <p:nvPr/>
            </p:nvSpPr>
            <p:spPr>
              <a:xfrm>
                <a:off x="683568" y="692696"/>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Full Model</a:t>
                </a:r>
              </a:p>
              <a:p>
                <a:pPr>
                  <a:buFontTx/>
                  <a:buChar char="-"/>
                </a:pPr>
                <a:r>
                  <a:rPr lang="en-GB" dirty="0" smtClean="0">
                    <a:solidFill>
                      <a:schemeClr val="tx1"/>
                    </a:solidFill>
                    <a:latin typeface="Times New Roman" pitchFamily="18" charset="0"/>
                    <a:cs typeface="Times New Roman" pitchFamily="18" charset="0"/>
                  </a:rPr>
                  <a:t> fluid/structure/flight</a:t>
                </a:r>
              </a:p>
              <a:p>
                <a:pPr>
                  <a:buFontTx/>
                  <a:buChar char="-"/>
                </a:pPr>
                <a:r>
                  <a:rPr lang="en-GB" dirty="0" smtClean="0">
                    <a:solidFill>
                      <a:schemeClr val="tx1"/>
                    </a:solidFill>
                    <a:latin typeface="Times New Roman" pitchFamily="18" charset="0"/>
                    <a:cs typeface="Times New Roman" pitchFamily="18" charset="0"/>
                  </a:rPr>
                  <a:t> large order </a:t>
                </a:r>
              </a:p>
            </p:txBody>
          </p:sp>
          <p:pic>
            <p:nvPicPr>
              <p:cNvPr id="8" name="Picture 7" descr="A4_M0.55_Aileron7.5.jpg"/>
              <p:cNvPicPr>
                <a:picLocks noChangeAspect="1"/>
              </p:cNvPicPr>
              <p:nvPr/>
            </p:nvPicPr>
            <p:blipFill>
              <a:blip r:embed="rId4" cstate="print"/>
              <a:srcRect l="7895" t="932" r="9737" b="1178"/>
              <a:stretch>
                <a:fillRect/>
              </a:stretch>
            </p:blipFill>
            <p:spPr bwMode="auto">
              <a:xfrm>
                <a:off x="323528" y="1799456"/>
                <a:ext cx="3024336" cy="1917576"/>
              </a:xfrm>
              <a:prstGeom prst="rect">
                <a:avLst/>
              </a:prstGeom>
              <a:noFill/>
              <a:ln w="9525">
                <a:noFill/>
                <a:miter lim="800000"/>
                <a:headEnd/>
                <a:tailEnd/>
              </a:ln>
            </p:spPr>
          </p:pic>
        </p:grpSp>
        <p:sp>
          <p:nvSpPr>
            <p:cNvPr id="14" name="Freeform 13"/>
            <p:cNvSpPr/>
            <p:nvPr/>
          </p:nvSpPr>
          <p:spPr>
            <a:xfrm>
              <a:off x="2796988" y="260648"/>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5619164" y="265012"/>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5647765" y="4005064"/>
              <a:ext cx="1008529" cy="430306"/>
            </a:xfrm>
            <a:custGeom>
              <a:avLst/>
              <a:gdLst>
                <a:gd name="connsiteX0" fmla="*/ 0 w 1008529"/>
                <a:gd name="connsiteY0" fmla="*/ 430306 h 430306"/>
                <a:gd name="connsiteX1" fmla="*/ 672353 w 1008529"/>
                <a:gd name="connsiteY1" fmla="*/ 349623 h 430306"/>
                <a:gd name="connsiteX2" fmla="*/ 1008529 w 1008529"/>
                <a:gd name="connsiteY2" fmla="*/ 0 h 430306"/>
              </a:gdLst>
              <a:ahLst/>
              <a:cxnLst>
                <a:cxn ang="0">
                  <a:pos x="connsiteX0" y="connsiteY0"/>
                </a:cxn>
                <a:cxn ang="0">
                  <a:pos x="connsiteX1" y="connsiteY1"/>
                </a:cxn>
                <a:cxn ang="0">
                  <a:pos x="connsiteX2" y="connsiteY2"/>
                </a:cxn>
              </a:cxnLst>
              <a:rect l="l" t="t" r="r" b="b"/>
              <a:pathLst>
                <a:path w="1008529" h="430306">
                  <a:moveTo>
                    <a:pt x="0" y="430306"/>
                  </a:moveTo>
                  <a:cubicBezTo>
                    <a:pt x="252132" y="425823"/>
                    <a:pt x="504265" y="421341"/>
                    <a:pt x="672353" y="349623"/>
                  </a:cubicBezTo>
                  <a:cubicBezTo>
                    <a:pt x="840441" y="277905"/>
                    <a:pt x="924485" y="138952"/>
                    <a:pt x="1008529" y="0"/>
                  </a:cubicBezTo>
                </a:path>
              </a:pathLst>
            </a:custGeom>
            <a:ln w="2222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2810435" y="1268760"/>
              <a:ext cx="2049597" cy="3026042"/>
            </a:xfrm>
            <a:custGeom>
              <a:avLst/>
              <a:gdLst>
                <a:gd name="connsiteX0" fmla="*/ 0 w 2299447"/>
                <a:gd name="connsiteY0" fmla="*/ 0 h 3012141"/>
                <a:gd name="connsiteX1" fmla="*/ 1519518 w 2299447"/>
                <a:gd name="connsiteY1" fmla="*/ 1331259 h 3012141"/>
                <a:gd name="connsiteX2" fmla="*/ 2299447 w 2299447"/>
                <a:gd name="connsiteY2" fmla="*/ 3012141 h 3012141"/>
              </a:gdLst>
              <a:ahLst/>
              <a:cxnLst>
                <a:cxn ang="0">
                  <a:pos x="connsiteX0" y="connsiteY0"/>
                </a:cxn>
                <a:cxn ang="0">
                  <a:pos x="connsiteX1" y="connsiteY1"/>
                </a:cxn>
                <a:cxn ang="0">
                  <a:pos x="connsiteX2" y="connsiteY2"/>
                </a:cxn>
              </a:cxnLst>
              <a:rect l="l" t="t" r="r" b="b"/>
              <a:pathLst>
                <a:path w="2299447" h="3012141">
                  <a:moveTo>
                    <a:pt x="0" y="0"/>
                  </a:moveTo>
                  <a:cubicBezTo>
                    <a:pt x="568138" y="414618"/>
                    <a:pt x="1136277" y="829236"/>
                    <a:pt x="1519518" y="1331259"/>
                  </a:cubicBezTo>
                  <a:cubicBezTo>
                    <a:pt x="1902759" y="1833282"/>
                    <a:pt x="2101103" y="2422711"/>
                    <a:pt x="2299447" y="3012141"/>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10435" y="4262718"/>
              <a:ext cx="658906" cy="208429"/>
            </a:xfrm>
            <a:custGeom>
              <a:avLst/>
              <a:gdLst>
                <a:gd name="connsiteX0" fmla="*/ 658906 w 658906"/>
                <a:gd name="connsiteY0" fmla="*/ 201706 h 208429"/>
                <a:gd name="connsiteX1" fmla="*/ 242047 w 658906"/>
                <a:gd name="connsiteY1" fmla="*/ 174811 h 208429"/>
                <a:gd name="connsiteX2" fmla="*/ 0 w 658906"/>
                <a:gd name="connsiteY2" fmla="*/ 0 h 208429"/>
              </a:gdLst>
              <a:ahLst/>
              <a:cxnLst>
                <a:cxn ang="0">
                  <a:pos x="connsiteX0" y="connsiteY0"/>
                </a:cxn>
                <a:cxn ang="0">
                  <a:pos x="connsiteX1" y="connsiteY1"/>
                </a:cxn>
                <a:cxn ang="0">
                  <a:pos x="connsiteX2" y="connsiteY2"/>
                </a:cxn>
              </a:cxnLst>
              <a:rect l="l" t="t" r="r" b="b"/>
              <a:pathLst>
                <a:path w="658906" h="208429">
                  <a:moveTo>
                    <a:pt x="658906" y="201706"/>
                  </a:moveTo>
                  <a:cubicBezTo>
                    <a:pt x="505385" y="205067"/>
                    <a:pt x="351865" y="208429"/>
                    <a:pt x="242047" y="174811"/>
                  </a:cubicBezTo>
                  <a:cubicBezTo>
                    <a:pt x="132229" y="141193"/>
                    <a:pt x="66114" y="70596"/>
                    <a:pt x="0" y="0"/>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p:cNvGrpSpPr/>
          <p:nvPr/>
        </p:nvGrpSpPr>
        <p:grpSpPr>
          <a:xfrm>
            <a:off x="35496" y="260648"/>
            <a:ext cx="8928992" cy="6552728"/>
            <a:chOff x="35496" y="260648"/>
            <a:chExt cx="8928992" cy="6552728"/>
          </a:xfrm>
        </p:grpSpPr>
        <p:grpSp>
          <p:nvGrpSpPr>
            <p:cNvPr id="9" name="Group 10"/>
            <p:cNvGrpSpPr/>
            <p:nvPr/>
          </p:nvGrpSpPr>
          <p:grpSpPr>
            <a:xfrm>
              <a:off x="5652120" y="337020"/>
              <a:ext cx="3312368" cy="3960440"/>
              <a:chOff x="5652120" y="692696"/>
              <a:chExt cx="3312368" cy="3960440"/>
            </a:xfrm>
          </p:grpSpPr>
          <p:pic>
            <p:nvPicPr>
              <p:cNvPr id="10" name="Picture 9" descr="wgc.png"/>
              <p:cNvPicPr>
                <a:picLocks noChangeAspect="1"/>
              </p:cNvPicPr>
              <p:nvPr/>
            </p:nvPicPr>
            <p:blipFill>
              <a:blip r:embed="rId2" cstate="print"/>
              <a:stretch>
                <a:fillRect/>
              </a:stretch>
            </p:blipFill>
            <p:spPr>
              <a:xfrm>
                <a:off x="5652120" y="1738750"/>
                <a:ext cx="3312368" cy="2914386"/>
              </a:xfrm>
              <a:prstGeom prst="rect">
                <a:avLst/>
              </a:prstGeom>
            </p:spPr>
          </p:pic>
          <p:sp>
            <p:nvSpPr>
              <p:cNvPr id="3" name="Rounded Rectangle 2"/>
              <p:cNvSpPr/>
              <p:nvPr/>
            </p:nvSpPr>
            <p:spPr>
              <a:xfrm>
                <a:off x="6228184" y="692696"/>
                <a:ext cx="23042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Worst-case Gust</a:t>
                </a:r>
              </a:p>
              <a:p>
                <a:pPr>
                  <a:buFontTx/>
                  <a:buChar char="-"/>
                </a:pPr>
                <a:r>
                  <a:rPr lang="en-GB" dirty="0" smtClean="0">
                    <a:solidFill>
                      <a:schemeClr val="tx1"/>
                    </a:solidFill>
                    <a:latin typeface="Times New Roman" pitchFamily="18" charset="0"/>
                    <a:cs typeface="Times New Roman" pitchFamily="18" charset="0"/>
                  </a:rPr>
                  <a:t> shape</a:t>
                </a:r>
              </a:p>
              <a:p>
                <a:pPr>
                  <a:buFontTx/>
                  <a:buChar char="-"/>
                </a:pPr>
                <a:r>
                  <a:rPr lang="en-GB" dirty="0" smtClean="0">
                    <a:solidFill>
                      <a:schemeClr val="tx1"/>
                    </a:solidFill>
                    <a:latin typeface="Times New Roman" pitchFamily="18" charset="0"/>
                    <a:cs typeface="Times New Roman" pitchFamily="18" charset="0"/>
                  </a:rPr>
                  <a:t> wavelength</a:t>
                </a:r>
              </a:p>
              <a:p>
                <a:pPr>
                  <a:buFontTx/>
                  <a:buChar char="-"/>
                </a:pPr>
                <a:r>
                  <a:rPr lang="en-GB" dirty="0" smtClean="0">
                    <a:solidFill>
                      <a:schemeClr val="tx1"/>
                    </a:solidFill>
                    <a:latin typeface="Times New Roman" pitchFamily="18" charset="0"/>
                    <a:cs typeface="Times New Roman" pitchFamily="18" charset="0"/>
                  </a:rPr>
                  <a:t> altitude</a:t>
                </a:r>
              </a:p>
            </p:txBody>
          </p:sp>
        </p:grpSp>
        <p:sp>
          <p:nvSpPr>
            <p:cNvPr id="4" name="Rounded Rectangle 3"/>
            <p:cNvSpPr/>
            <p:nvPr/>
          </p:nvSpPr>
          <p:spPr>
            <a:xfrm>
              <a:off x="3419872" y="337020"/>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Reduced Model</a:t>
              </a:r>
            </a:p>
            <a:p>
              <a:pPr>
                <a:buFontTx/>
                <a:buChar char="-"/>
              </a:pPr>
              <a:r>
                <a:rPr lang="en-GB" dirty="0" smtClean="0">
                  <a:solidFill>
                    <a:schemeClr val="tx1"/>
                  </a:solidFill>
                  <a:latin typeface="Times New Roman" pitchFamily="18" charset="0"/>
                  <a:cs typeface="Times New Roman" pitchFamily="18" charset="0"/>
                </a:rPr>
                <a:t> build once</a:t>
              </a:r>
            </a:p>
            <a:p>
              <a:pPr>
                <a:buFontTx/>
                <a:buChar char="-"/>
              </a:pPr>
              <a:r>
                <a:rPr lang="en-GB" dirty="0" smtClean="0">
                  <a:solidFill>
                    <a:schemeClr val="tx1"/>
                  </a:solidFill>
                  <a:latin typeface="Times New Roman" pitchFamily="18" charset="0"/>
                  <a:cs typeface="Times New Roman" pitchFamily="18" charset="0"/>
                </a:rPr>
                <a:t> time integration</a:t>
              </a:r>
            </a:p>
          </p:txBody>
        </p:sp>
        <p:sp>
          <p:nvSpPr>
            <p:cNvPr id="5" name="Rounded Rectangle 4"/>
            <p:cNvSpPr/>
            <p:nvPr/>
          </p:nvSpPr>
          <p:spPr>
            <a:xfrm>
              <a:off x="3419872" y="4221088"/>
              <a:ext cx="230425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Candidate Gust</a:t>
              </a:r>
              <a:endParaRPr lang="en-GB" dirty="0" smtClean="0">
                <a:solidFill>
                  <a:schemeClr val="tx1"/>
                </a:solidFill>
                <a:latin typeface="Times New Roman" pitchFamily="18" charset="0"/>
                <a:cs typeface="Times New Roman" pitchFamily="18" charset="0"/>
              </a:endParaRPr>
            </a:p>
          </p:txBody>
        </p:sp>
        <p:grpSp>
          <p:nvGrpSpPr>
            <p:cNvPr id="11" name="Group 21"/>
            <p:cNvGrpSpPr/>
            <p:nvPr/>
          </p:nvGrpSpPr>
          <p:grpSpPr>
            <a:xfrm>
              <a:off x="35496" y="3573016"/>
              <a:ext cx="3348609" cy="3240360"/>
              <a:chOff x="35496" y="3573016"/>
              <a:chExt cx="3348609" cy="3240360"/>
            </a:xfrm>
          </p:grpSpPr>
          <p:pic>
            <p:nvPicPr>
              <p:cNvPr id="21" name="Picture 20" descr="ctrlweights_color_simple.png"/>
              <p:cNvPicPr>
                <a:picLocks noChangeAspect="1"/>
              </p:cNvPicPr>
              <p:nvPr/>
            </p:nvPicPr>
            <p:blipFill>
              <a:blip r:embed="rId3" cstate="print"/>
              <a:stretch>
                <a:fillRect/>
              </a:stretch>
            </p:blipFill>
            <p:spPr>
              <a:xfrm>
                <a:off x="35496" y="3867103"/>
                <a:ext cx="3348609" cy="2946273"/>
              </a:xfrm>
              <a:prstGeom prst="rect">
                <a:avLst/>
              </a:prstGeom>
            </p:spPr>
          </p:pic>
          <p:sp>
            <p:nvSpPr>
              <p:cNvPr id="6" name="Rounded Rectangle 5"/>
              <p:cNvSpPr/>
              <p:nvPr/>
            </p:nvSpPr>
            <p:spPr>
              <a:xfrm>
                <a:off x="611560" y="3573016"/>
                <a:ext cx="2304256"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GLA</a:t>
                </a:r>
              </a:p>
              <a:p>
                <a:r>
                  <a:rPr lang="en-GB" dirty="0" smtClean="0">
                    <a:solidFill>
                      <a:schemeClr val="tx1"/>
                    </a:solidFill>
                    <a:latin typeface="Times New Roman" pitchFamily="18" charset="0"/>
                    <a:cs typeface="Times New Roman" pitchFamily="18" charset="0"/>
                  </a:rPr>
                  <a:t>- control on SS form</a:t>
                </a:r>
              </a:p>
            </p:txBody>
          </p:sp>
        </p:grpSp>
        <p:grpSp>
          <p:nvGrpSpPr>
            <p:cNvPr id="12" name="Group 8"/>
            <p:cNvGrpSpPr/>
            <p:nvPr/>
          </p:nvGrpSpPr>
          <p:grpSpPr>
            <a:xfrm>
              <a:off x="251520" y="337020"/>
              <a:ext cx="3024336" cy="3024336"/>
              <a:chOff x="323528" y="692696"/>
              <a:chExt cx="3024336" cy="3024336"/>
            </a:xfrm>
          </p:grpSpPr>
          <p:sp>
            <p:nvSpPr>
              <p:cNvPr id="2" name="Rounded Rectangle 1"/>
              <p:cNvSpPr/>
              <p:nvPr/>
            </p:nvSpPr>
            <p:spPr>
              <a:xfrm>
                <a:off x="683568" y="692696"/>
                <a:ext cx="230425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chemeClr val="tx1"/>
                    </a:solidFill>
                    <a:latin typeface="Times New Roman" pitchFamily="18" charset="0"/>
                    <a:cs typeface="Times New Roman" pitchFamily="18" charset="0"/>
                  </a:rPr>
                  <a:t>Full Model</a:t>
                </a:r>
              </a:p>
              <a:p>
                <a:pPr>
                  <a:buFontTx/>
                  <a:buChar char="-"/>
                </a:pPr>
                <a:r>
                  <a:rPr lang="en-GB" dirty="0" smtClean="0">
                    <a:solidFill>
                      <a:schemeClr val="tx1"/>
                    </a:solidFill>
                    <a:latin typeface="Times New Roman" pitchFamily="18" charset="0"/>
                    <a:cs typeface="Times New Roman" pitchFamily="18" charset="0"/>
                  </a:rPr>
                  <a:t> fluid/structure/flight</a:t>
                </a:r>
              </a:p>
              <a:p>
                <a:pPr>
                  <a:buFontTx/>
                  <a:buChar char="-"/>
                </a:pPr>
                <a:r>
                  <a:rPr lang="en-GB" dirty="0" smtClean="0">
                    <a:solidFill>
                      <a:schemeClr val="tx1"/>
                    </a:solidFill>
                    <a:latin typeface="Times New Roman" pitchFamily="18" charset="0"/>
                    <a:cs typeface="Times New Roman" pitchFamily="18" charset="0"/>
                  </a:rPr>
                  <a:t> large order </a:t>
                </a:r>
              </a:p>
            </p:txBody>
          </p:sp>
          <p:pic>
            <p:nvPicPr>
              <p:cNvPr id="8" name="Picture 7" descr="A4_M0.55_Aileron7.5.jpg"/>
              <p:cNvPicPr>
                <a:picLocks noChangeAspect="1"/>
              </p:cNvPicPr>
              <p:nvPr/>
            </p:nvPicPr>
            <p:blipFill>
              <a:blip r:embed="rId4" cstate="print"/>
              <a:srcRect l="7895" t="932" r="9737" b="1178"/>
              <a:stretch>
                <a:fillRect/>
              </a:stretch>
            </p:blipFill>
            <p:spPr bwMode="auto">
              <a:xfrm>
                <a:off x="323528" y="1799456"/>
                <a:ext cx="3024336" cy="1917576"/>
              </a:xfrm>
              <a:prstGeom prst="rect">
                <a:avLst/>
              </a:prstGeom>
              <a:noFill/>
              <a:ln w="9525">
                <a:noFill/>
                <a:miter lim="800000"/>
                <a:headEnd/>
                <a:tailEnd/>
              </a:ln>
            </p:spPr>
          </p:pic>
        </p:grpSp>
        <p:sp>
          <p:nvSpPr>
            <p:cNvPr id="14" name="Freeform 13"/>
            <p:cNvSpPr/>
            <p:nvPr/>
          </p:nvSpPr>
          <p:spPr>
            <a:xfrm>
              <a:off x="2796988" y="260648"/>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5619164" y="265012"/>
              <a:ext cx="753036" cy="190500"/>
            </a:xfrm>
            <a:custGeom>
              <a:avLst/>
              <a:gdLst>
                <a:gd name="connsiteX0" fmla="*/ 0 w 753036"/>
                <a:gd name="connsiteY0" fmla="*/ 190500 h 190500"/>
                <a:gd name="connsiteX1" fmla="*/ 389965 w 753036"/>
                <a:gd name="connsiteY1" fmla="*/ 2241 h 190500"/>
                <a:gd name="connsiteX2" fmla="*/ 753036 w 753036"/>
                <a:gd name="connsiteY2" fmla="*/ 177052 h 190500"/>
              </a:gdLst>
              <a:ahLst/>
              <a:cxnLst>
                <a:cxn ang="0">
                  <a:pos x="connsiteX0" y="connsiteY0"/>
                </a:cxn>
                <a:cxn ang="0">
                  <a:pos x="connsiteX1" y="connsiteY1"/>
                </a:cxn>
                <a:cxn ang="0">
                  <a:pos x="connsiteX2" y="connsiteY2"/>
                </a:cxn>
              </a:cxnLst>
              <a:rect l="l" t="t" r="r" b="b"/>
              <a:pathLst>
                <a:path w="753036" h="190500">
                  <a:moveTo>
                    <a:pt x="0" y="190500"/>
                  </a:moveTo>
                  <a:cubicBezTo>
                    <a:pt x="132229" y="97491"/>
                    <a:pt x="264459" y="4482"/>
                    <a:pt x="389965" y="2241"/>
                  </a:cubicBezTo>
                  <a:cubicBezTo>
                    <a:pt x="515471" y="0"/>
                    <a:pt x="634253" y="88526"/>
                    <a:pt x="753036" y="177052"/>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5647765" y="4005064"/>
              <a:ext cx="1008529" cy="430306"/>
            </a:xfrm>
            <a:custGeom>
              <a:avLst/>
              <a:gdLst>
                <a:gd name="connsiteX0" fmla="*/ 0 w 1008529"/>
                <a:gd name="connsiteY0" fmla="*/ 430306 h 430306"/>
                <a:gd name="connsiteX1" fmla="*/ 672353 w 1008529"/>
                <a:gd name="connsiteY1" fmla="*/ 349623 h 430306"/>
                <a:gd name="connsiteX2" fmla="*/ 1008529 w 1008529"/>
                <a:gd name="connsiteY2" fmla="*/ 0 h 430306"/>
              </a:gdLst>
              <a:ahLst/>
              <a:cxnLst>
                <a:cxn ang="0">
                  <a:pos x="connsiteX0" y="connsiteY0"/>
                </a:cxn>
                <a:cxn ang="0">
                  <a:pos x="connsiteX1" y="connsiteY1"/>
                </a:cxn>
                <a:cxn ang="0">
                  <a:pos x="connsiteX2" y="connsiteY2"/>
                </a:cxn>
              </a:cxnLst>
              <a:rect l="l" t="t" r="r" b="b"/>
              <a:pathLst>
                <a:path w="1008529" h="430306">
                  <a:moveTo>
                    <a:pt x="0" y="430306"/>
                  </a:moveTo>
                  <a:cubicBezTo>
                    <a:pt x="252132" y="425823"/>
                    <a:pt x="504265" y="421341"/>
                    <a:pt x="672353" y="349623"/>
                  </a:cubicBezTo>
                  <a:cubicBezTo>
                    <a:pt x="840441" y="277905"/>
                    <a:pt x="924485" y="138952"/>
                    <a:pt x="1008529" y="0"/>
                  </a:cubicBezTo>
                </a:path>
              </a:pathLst>
            </a:custGeom>
            <a:ln w="2222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2810435" y="1268760"/>
              <a:ext cx="2049597" cy="3026042"/>
            </a:xfrm>
            <a:custGeom>
              <a:avLst/>
              <a:gdLst>
                <a:gd name="connsiteX0" fmla="*/ 0 w 2299447"/>
                <a:gd name="connsiteY0" fmla="*/ 0 h 3012141"/>
                <a:gd name="connsiteX1" fmla="*/ 1519518 w 2299447"/>
                <a:gd name="connsiteY1" fmla="*/ 1331259 h 3012141"/>
                <a:gd name="connsiteX2" fmla="*/ 2299447 w 2299447"/>
                <a:gd name="connsiteY2" fmla="*/ 3012141 h 3012141"/>
              </a:gdLst>
              <a:ahLst/>
              <a:cxnLst>
                <a:cxn ang="0">
                  <a:pos x="connsiteX0" y="connsiteY0"/>
                </a:cxn>
                <a:cxn ang="0">
                  <a:pos x="connsiteX1" y="connsiteY1"/>
                </a:cxn>
                <a:cxn ang="0">
                  <a:pos x="connsiteX2" y="connsiteY2"/>
                </a:cxn>
              </a:cxnLst>
              <a:rect l="l" t="t" r="r" b="b"/>
              <a:pathLst>
                <a:path w="2299447" h="3012141">
                  <a:moveTo>
                    <a:pt x="0" y="0"/>
                  </a:moveTo>
                  <a:cubicBezTo>
                    <a:pt x="568138" y="414618"/>
                    <a:pt x="1136277" y="829236"/>
                    <a:pt x="1519518" y="1331259"/>
                  </a:cubicBezTo>
                  <a:cubicBezTo>
                    <a:pt x="1902759" y="1833282"/>
                    <a:pt x="2101103" y="2422711"/>
                    <a:pt x="2299447" y="3012141"/>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10435" y="4262718"/>
              <a:ext cx="658906" cy="208429"/>
            </a:xfrm>
            <a:custGeom>
              <a:avLst/>
              <a:gdLst>
                <a:gd name="connsiteX0" fmla="*/ 658906 w 658906"/>
                <a:gd name="connsiteY0" fmla="*/ 201706 h 208429"/>
                <a:gd name="connsiteX1" fmla="*/ 242047 w 658906"/>
                <a:gd name="connsiteY1" fmla="*/ 174811 h 208429"/>
                <a:gd name="connsiteX2" fmla="*/ 0 w 658906"/>
                <a:gd name="connsiteY2" fmla="*/ 0 h 208429"/>
              </a:gdLst>
              <a:ahLst/>
              <a:cxnLst>
                <a:cxn ang="0">
                  <a:pos x="connsiteX0" y="connsiteY0"/>
                </a:cxn>
                <a:cxn ang="0">
                  <a:pos x="connsiteX1" y="connsiteY1"/>
                </a:cxn>
                <a:cxn ang="0">
                  <a:pos x="connsiteX2" y="connsiteY2"/>
                </a:cxn>
              </a:cxnLst>
              <a:rect l="l" t="t" r="r" b="b"/>
              <a:pathLst>
                <a:path w="658906" h="208429">
                  <a:moveTo>
                    <a:pt x="658906" y="201706"/>
                  </a:moveTo>
                  <a:cubicBezTo>
                    <a:pt x="505385" y="205067"/>
                    <a:pt x="351865" y="208429"/>
                    <a:pt x="242047" y="174811"/>
                  </a:cubicBezTo>
                  <a:cubicBezTo>
                    <a:pt x="132229" y="141193"/>
                    <a:pt x="66114" y="70596"/>
                    <a:pt x="0" y="0"/>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9" name="TextBox 18"/>
          <p:cNvSpPr txBox="1"/>
          <p:nvPr/>
        </p:nvSpPr>
        <p:spPr>
          <a:xfrm>
            <a:off x="4355976" y="5373216"/>
            <a:ext cx="4176464" cy="1231106"/>
          </a:xfrm>
          <a:prstGeom prst="rect">
            <a:avLst/>
          </a:prstGeom>
          <a:noFill/>
          <a:ln>
            <a:solidFill>
              <a:srgbClr val="FF0000"/>
            </a:solidFill>
          </a:ln>
        </p:spPr>
        <p:txBody>
          <a:bodyPr wrap="square" rtlCol="0">
            <a:spAutoFit/>
          </a:bodyPr>
          <a:lstStyle/>
          <a:p>
            <a:r>
              <a:rPr lang="en-GB" b="1" dirty="0" smtClean="0">
                <a:latin typeface="Times New Roman" pitchFamily="18" charset="0"/>
                <a:cs typeface="Times New Roman" pitchFamily="18" charset="0"/>
              </a:rPr>
              <a:t>done </a:t>
            </a:r>
            <a:r>
              <a:rPr lang="en-GB" dirty="0" smtClean="0">
                <a:latin typeface="Times New Roman" pitchFamily="18" charset="0"/>
                <a:cs typeface="Times New Roman" pitchFamily="18" charset="0"/>
              </a:rPr>
              <a:t>for linear aero + nonlinear beam</a:t>
            </a:r>
            <a:endParaRPr lang="en-GB" sz="1000" dirty="0" smtClean="0">
              <a:latin typeface="Times New Roman" pitchFamily="18" charset="0"/>
              <a:cs typeface="Times New Roman" pitchFamily="18" charset="0"/>
            </a:endParaRPr>
          </a:p>
          <a:p>
            <a:pPr lvl="1"/>
            <a:endParaRPr lang="en-GB" sz="1000" dirty="0" smtClean="0">
              <a:latin typeface="Times New Roman" pitchFamily="18" charset="0"/>
              <a:cs typeface="Times New Roman" pitchFamily="18" charset="0"/>
            </a:endParaRPr>
          </a:p>
          <a:p>
            <a:r>
              <a:rPr lang="en-GB" b="1" dirty="0" smtClean="0">
                <a:latin typeface="Times New Roman" pitchFamily="18" charset="0"/>
                <a:cs typeface="Times New Roman" pitchFamily="18" charset="0"/>
              </a:rPr>
              <a:t>ready </a:t>
            </a:r>
            <a:r>
              <a:rPr lang="en-GB" dirty="0" smtClean="0">
                <a:latin typeface="Times New Roman" pitchFamily="18" charset="0"/>
                <a:cs typeface="Times New Roman" pitchFamily="18" charset="0"/>
              </a:rPr>
              <a:t>for CFD + aerofoil</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b="1" dirty="0" smtClean="0">
                <a:latin typeface="Times New Roman" pitchFamily="18" charset="0"/>
                <a:cs typeface="Times New Roman" pitchFamily="18" charset="0"/>
              </a:rPr>
              <a:t>to be done</a:t>
            </a:r>
            <a:r>
              <a:rPr lang="en-GB" dirty="0" smtClean="0">
                <a:latin typeface="Times New Roman" pitchFamily="18" charset="0"/>
                <a:cs typeface="Times New Roman" pitchFamily="18" charset="0"/>
              </a:rPr>
              <a:t> for CFD + nonlinear beam</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21670</TotalTime>
  <Words>1505</Words>
  <Application>Microsoft Office PowerPoint</Application>
  <PresentationFormat>On-screen Show (4:3)</PresentationFormat>
  <Paragraphs>336</Paragraphs>
  <Slides>28</Slides>
  <Notes>8</Notes>
  <HiddenSlides>0</HiddenSlides>
  <MMClips>1</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Default</vt:lpstr>
      <vt:lpstr>Title1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Cfd-Insight</dc:creator>
  <cp:lastModifiedBy>adaronch</cp:lastModifiedBy>
  <cp:revision>2560</cp:revision>
  <dcterms:created xsi:type="dcterms:W3CDTF">2004-06-21T13:34:44Z</dcterms:created>
  <dcterms:modified xsi:type="dcterms:W3CDTF">2013-02-06T19:58:10Z</dcterms:modified>
</cp:coreProperties>
</file>