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477" r:id="rId3"/>
    <p:sldId id="478" r:id="rId4"/>
    <p:sldId id="467" r:id="rId5"/>
    <p:sldId id="481" r:id="rId6"/>
    <p:sldId id="468" r:id="rId7"/>
    <p:sldId id="479" r:id="rId8"/>
    <p:sldId id="480" r:id="rId9"/>
    <p:sldId id="482" r:id="rId10"/>
    <p:sldId id="472" r:id="rId11"/>
    <p:sldId id="473" r:id="rId12"/>
    <p:sldId id="483" r:id="rId13"/>
    <p:sldId id="484" r:id="rId14"/>
    <p:sldId id="485" r:id="rId15"/>
    <p:sldId id="486" r:id="rId16"/>
    <p:sldId id="487" r:id="rId17"/>
  </p:sldIdLst>
  <p:sldSz cx="9144000" cy="6858000" type="screen4x3"/>
  <p:notesSz cx="6781800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00FF"/>
    <a:srgbClr val="CCFF66"/>
    <a:srgbClr val="99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8678" autoAdjust="0"/>
  </p:normalViewPr>
  <p:slideViewPr>
    <p:cSldViewPr>
      <p:cViewPr varScale="1">
        <p:scale>
          <a:sx n="79" d="100"/>
          <a:sy n="79" d="100"/>
        </p:scale>
        <p:origin x="-88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3000" cy="4957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GB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839040" y="0"/>
            <a:ext cx="2943000" cy="4957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GB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9429120"/>
            <a:ext cx="2943000" cy="4957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GB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839040" y="9429120"/>
            <a:ext cx="2943000" cy="4957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fld id="{7BBA3243-C468-4447-B2D7-27B27FCB61FD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 sz="1400"/>
              </a:pPr>
              <a:t>‹#›</a:t>
            </a:fld>
            <a:endParaRPr lang="en-GB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49638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Move="1" noResize="1"/>
          </p:cNvSpPr>
          <p:nvPr/>
        </p:nvSpPr>
        <p:spPr>
          <a:xfrm>
            <a:off x="0" y="0"/>
            <a:ext cx="6782400" cy="99252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lIns="90000" tIns="45000" rIns="90000" bIns="45000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8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Header Placeholder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38320" cy="49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5400" tIns="47880" rIns="95400" bIns="47880" anchor="t" anchorCtr="0" compatLnSpc="1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GB" sz="28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idx="1"/>
          </p:nvPr>
        </p:nvSpPr>
        <p:spPr>
          <a:xfrm>
            <a:off x="3843360" y="0"/>
            <a:ext cx="2938320" cy="49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5400" tIns="47880" rIns="95400" bIns="47880" anchor="t" anchorCtr="0" compatLnSpc="1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GB" sz="28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 idx="2"/>
          </p:nvPr>
        </p:nvSpPr>
        <p:spPr>
          <a:xfrm>
            <a:off x="907919" y="744120"/>
            <a:ext cx="4964400" cy="372312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6" name="Notes Placeholder 5"/>
          <p:cNvSpPr txBox="1">
            <a:spLocks noGrp="1"/>
          </p:cNvSpPr>
          <p:nvPr>
            <p:ph type="body" sz="quarter" idx="3"/>
          </p:nvPr>
        </p:nvSpPr>
        <p:spPr>
          <a:xfrm>
            <a:off x="904680" y="4714560"/>
            <a:ext cx="4971960" cy="4467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GB"/>
          </a:p>
        </p:txBody>
      </p:sp>
      <p:sp>
        <p:nvSpPr>
          <p:cNvPr id="7" name="Footer Placeholder 6"/>
          <p:cNvSpPr txBox="1">
            <a:spLocks noGrp="1"/>
          </p:cNvSpPr>
          <p:nvPr>
            <p:ph type="ftr" sz="quarter" idx="4"/>
          </p:nvPr>
        </p:nvSpPr>
        <p:spPr>
          <a:xfrm>
            <a:off x="0" y="9429480"/>
            <a:ext cx="2938320" cy="49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5400" tIns="47880" rIns="95400" bIns="47880" anchor="b" anchorCtr="0" compatLnSpc="1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GB" sz="28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8" name="Slide Number Placeholder 7"/>
          <p:cNvSpPr txBox="1">
            <a:spLocks noGrp="1"/>
          </p:cNvSpPr>
          <p:nvPr>
            <p:ph type="sldNum" sz="quarter" idx="5"/>
          </p:nvPr>
        </p:nvSpPr>
        <p:spPr>
          <a:xfrm>
            <a:off x="3843360" y="9429480"/>
            <a:ext cx="2938320" cy="49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5400" tIns="47880" rIns="95400" bIns="47880" anchor="b" anchorCtr="0" compatLnSpc="1"/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46CD911-CE28-4824-AF78-E9CB2697FD9E}" type="slidenum">
              <a:rPr/>
              <a:pPr lvl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3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914400" algn="l"/>
        <a:tab pos="1828800" algn="l"/>
        <a:tab pos="2743199" algn="l"/>
        <a:tab pos="3657600" algn="l"/>
        <a:tab pos="4572000" algn="l"/>
        <a:tab pos="5486399" algn="l"/>
        <a:tab pos="6400799" algn="l"/>
        <a:tab pos="7315200" algn="l"/>
        <a:tab pos="8229600" algn="l"/>
        <a:tab pos="9144000" algn="l"/>
        <a:tab pos="10058400" algn="l"/>
      </a:tabLst>
      <a:defRPr lang="en-GB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liv.ac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1"/>
          <p:cNvSpPr/>
          <p:nvPr/>
        </p:nvSpPr>
        <p:spPr>
          <a:xfrm>
            <a:off x="291960" y="6123600"/>
            <a:ext cx="3816359" cy="64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 b="1" i="0" u="none" strike="noStrike" baseline="0">
              <a:ln>
                <a:noFill/>
              </a:ln>
              <a:solidFill>
                <a:srgbClr val="0000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i="0" u="none" strike="noStrike" baseline="0">
                <a:ln>
                  <a:noFill/>
                </a:ln>
                <a:solidFill>
                  <a:srgbClr val="0000FF"/>
                </a:solidFill>
                <a:latin typeface="Arial" pitchFamily="18"/>
                <a:ea typeface="Microsoft YaHei" pitchFamily="2"/>
                <a:cs typeface="Mangal" pitchFamily="2"/>
              </a:rPr>
              <a:t>Duke University, July 2010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i="0" u="none" strike="noStrike" baseline="0">
                <a:ln>
                  <a:noFill/>
                </a:ln>
                <a:solidFill>
                  <a:srgbClr val="0000FF"/>
                </a:solidFill>
                <a:latin typeface="Arial" pitchFamily="18"/>
                <a:ea typeface="Microsoft YaHei" pitchFamily="2"/>
                <a:cs typeface="Mangal" pitchFamily="2"/>
              </a:rPr>
              <a:t>A.Da-Ronch@liverpool.ac.uk</a:t>
            </a:r>
          </a:p>
        </p:txBody>
      </p:sp>
      <p:sp>
        <p:nvSpPr>
          <p:cNvPr id="3" name="Line 42"/>
          <p:cNvSpPr/>
          <p:nvPr/>
        </p:nvSpPr>
        <p:spPr>
          <a:xfrm>
            <a:off x="304920" y="6031080"/>
            <a:ext cx="8534160" cy="0"/>
          </a:xfrm>
          <a:prstGeom prst="line">
            <a:avLst/>
          </a:prstGeom>
          <a:noFill/>
          <a:ln w="25560">
            <a:solidFill>
              <a:srgbClr val="0000FF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8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Rectangle 43"/>
          <p:cNvSpPr/>
          <p:nvPr/>
        </p:nvSpPr>
        <p:spPr>
          <a:xfrm>
            <a:off x="3971520" y="6245280"/>
            <a:ext cx="991440" cy="30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760B71BE-A719-4E52-AC38-8D91D224C966}" type="slidenum">
              <a:rPr/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GB" sz="1400" b="0" i="0" u="none" strike="noStrike" baseline="0">
              <a:ln>
                <a:noFill/>
              </a:ln>
              <a:solidFill>
                <a:srgbClr val="0000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Picture 14">
            <a:hlinkClick r:id="rId13" action="ppaction://program"/>
          </p:cNvPr>
          <p:cNvPicPr>
            <a:picLocks noChangeAspect="1"/>
          </p:cNvPicPr>
          <p:nvPr/>
        </p:nvPicPr>
        <p:blipFill>
          <a:blip r:embed="rId14" cstate="print">
            <a:alphaModFix/>
            <a:lum/>
          </a:blip>
          <a:srcRect/>
          <a:stretch>
            <a:fillRect/>
          </a:stretch>
        </p:blipFill>
        <p:spPr>
          <a:xfrm>
            <a:off x="5504040" y="6191280"/>
            <a:ext cx="1977840" cy="49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15" cstate="print">
            <a:alphaModFix/>
            <a:lum/>
          </a:blip>
          <a:srcRect/>
          <a:stretch>
            <a:fillRect/>
          </a:stretch>
        </p:blipFill>
        <p:spPr>
          <a:xfrm>
            <a:off x="7807320" y="5834160"/>
            <a:ext cx="1146240" cy="885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99CC"/>
              </a:buClr>
              <a:buSzPct val="70000"/>
              <a:buFont typeface="Monotype Sorts" pitchFamily="2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GB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99CC"/>
              </a:buClr>
              <a:buSzPct val="70000"/>
              <a:buFont typeface="Monotype Sorts" pitchFamily="2"/>
              <a:buChar char="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GB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GB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marR="0" indent="0" algn="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914400" algn="l"/>
          <a:tab pos="1828800" algn="l"/>
          <a:tab pos="2743199" algn="l"/>
          <a:tab pos="3657600" algn="l"/>
          <a:tab pos="4572000" algn="l"/>
          <a:tab pos="5486399" algn="l"/>
          <a:tab pos="6400799" algn="l"/>
          <a:tab pos="7315200" algn="l"/>
          <a:tab pos="8229600" algn="l"/>
          <a:tab pos="9144000" algn="l"/>
          <a:tab pos="10058400" algn="l"/>
        </a:tabLst>
        <a:defRPr lang="en-GB" sz="1600" b="1" i="0" u="none" strike="noStrike" kern="1200" baseline="0">
          <a:ln>
            <a:noFill/>
          </a:ln>
          <a:solidFill>
            <a:srgbClr val="3366CC"/>
          </a:solidFill>
          <a:latin typeface="Times New Roman" pitchFamily="18"/>
          <a:ea typeface="Microsoft YaHei" pitchFamily="2"/>
          <a:cs typeface="Mangal" pitchFamily="2"/>
        </a:defRPr>
      </a:lvl1pPr>
    </p:titleStyle>
    <p:bodyStyle>
      <a:lvl1pPr marL="0" marR="0" indent="0" algn="l" rtl="0" hangingPunct="0">
        <a:lnSpc>
          <a:spcPct val="100000"/>
        </a:lnSpc>
        <a:spcBef>
          <a:spcPts val="799"/>
        </a:spcBef>
        <a:spcAft>
          <a:spcPts val="0"/>
        </a:spcAft>
        <a:tabLst>
          <a:tab pos="571320" algn="l"/>
          <a:tab pos="1485719" algn="l"/>
          <a:tab pos="2400119" algn="l"/>
          <a:tab pos="3314519" algn="l"/>
          <a:tab pos="4228919" algn="l"/>
          <a:tab pos="5143320" algn="l"/>
          <a:tab pos="6057720" algn="l"/>
          <a:tab pos="6972120" algn="l"/>
          <a:tab pos="7886520" algn="l"/>
          <a:tab pos="8800920" algn="l"/>
          <a:tab pos="9715320" algn="l"/>
        </a:tabLst>
        <a:defRPr lang="en-GB" sz="3200" b="0" i="0" u="none" strike="noStrike" kern="1200" baseline="0">
          <a:ln>
            <a:noFill/>
          </a:ln>
          <a:solidFill>
            <a:srgbClr val="000000"/>
          </a:solidFill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/>
          <p:nvPr/>
        </p:nvSpPr>
        <p:spPr>
          <a:xfrm>
            <a:off x="179512" y="0"/>
            <a:ext cx="8784976" cy="51728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i="0" u="none" strike="noStrike" baseline="0" dirty="0">
              <a:ln>
                <a:noFill/>
              </a:ln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i="0" u="none" strike="noStrike" baseline="0" dirty="0" smtClean="0">
              <a:ln>
                <a:noFill/>
              </a:ln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dirty="0" smtClean="0"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dirty="0" smtClean="0"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i="0" u="none" strike="noStrike" baseline="0" dirty="0" smtClean="0">
              <a:ln>
                <a:noFill/>
              </a:ln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dirty="0" smtClean="0"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Update on </a:t>
            </a:r>
            <a:r>
              <a:rPr lang="en-GB" sz="4000" b="1" dirty="0" err="1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FlexFlight</a:t>
            </a:r>
            <a:endParaRPr lang="en-GB" sz="1000" i="0" u="none" strike="noStrike" baseline="0" dirty="0" smtClean="0">
              <a:ln>
                <a:noFill/>
              </a:ln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i="0" u="none" strike="noStrike" baseline="0" dirty="0" smtClean="0">
              <a:ln>
                <a:noFill/>
              </a:ln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i="0" u="none" strike="noStrike" baseline="0" dirty="0" smtClean="0">
              <a:ln>
                <a:noFill/>
              </a:ln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i="0" u="none" strike="noStrike" baseline="0" dirty="0" smtClean="0">
              <a:ln>
                <a:noFill/>
              </a:ln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i="0" u="none" strike="noStrike" baseline="0" dirty="0" smtClean="0">
              <a:ln>
                <a:noFill/>
              </a:ln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i="0" u="none" strike="noStrike" baseline="0" dirty="0">
              <a:ln>
                <a:noFill/>
              </a:ln>
              <a:solidFill>
                <a:srgbClr val="C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strike="noStrike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G. Guanqun, N.D. Tantaroudas, and </a:t>
            </a:r>
            <a:r>
              <a:rPr lang="en-GB" sz="2200" i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A</a:t>
            </a:r>
            <a:r>
              <a:rPr lang="en-GB" sz="2200" i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. Da Ronch</a:t>
            </a:r>
            <a:endParaRPr lang="en-GB" sz="2200" strike="noStrike" baseline="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A.Da-Ronch@soton.ac.uk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i="0" u="none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i="0" u="none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strike="noStrike" baseline="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5085184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Imperial College London</a:t>
            </a:r>
            <a:endParaRPr lang="en-GB" sz="1600" dirty="0" smtClean="0">
              <a:latin typeface="Times New Roman" pitchFamily="18"/>
              <a:ea typeface="Microsoft YaHei" pitchFamily="2"/>
              <a:cs typeface="Mangal" pitchFamily="2"/>
            </a:endParaRPr>
          </a:p>
          <a:p>
            <a:pPr lvl="0"/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London, U.K., 16 August 2013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328335"/>
            <a:ext cx="1800200" cy="41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6151" y="6335446"/>
            <a:ext cx="166647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OS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6367259"/>
            <a:ext cx="2053878" cy="4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20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/>
          <p:nvPr/>
        </p:nvSpPr>
        <p:spPr>
          <a:xfrm>
            <a:off x="241920" y="8280"/>
            <a:ext cx="8610840" cy="36277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dirty="0" smtClean="0">
              <a:solidFill>
                <a:srgbClr val="0070C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pyFlexFlight</a:t>
            </a:r>
            <a:endParaRPr lang="en-GB" sz="3600" b="1" dirty="0" smtClean="0">
              <a:solidFill>
                <a:srgbClr val="0070C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Linear </a:t>
            </a:r>
            <a:r>
              <a:rPr lang="en-GB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Aero + Nonlinear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Beam + </a:t>
            </a:r>
            <a:r>
              <a:rPr lang="en-GB" sz="2000" b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Nonlinear Flight</a:t>
            </a:r>
            <a:endParaRPr lang="en-GB" sz="2000" b="1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Gust response of </a:t>
            </a:r>
            <a:r>
              <a:rPr lang="en-GB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flexible flying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wing</a:t>
            </a: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U </a:t>
            </a:r>
            <a:r>
              <a:rPr lang="en-GB" sz="16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= 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20 m/s</a:t>
            </a:r>
            <a:endParaRPr lang="en-GB" sz="16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α = 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0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deg</a:t>
            </a:r>
            <a:endParaRPr lang="en-GB" sz="16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l-GR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ρ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= 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0.726 kg/m</a:t>
            </a:r>
            <a:r>
              <a:rPr lang="en-GB" sz="1600" baseline="30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3</a:t>
            </a:r>
            <a:endParaRPr lang="en-GB" sz="1600" baseline="30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9903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80962"/>
            <a:ext cx="7543800" cy="6696075"/>
          </a:xfrm>
          <a:prstGeom prst="rect">
            <a:avLst/>
          </a:prstGeom>
        </p:spPr>
      </p:pic>
      <p:sp>
        <p:nvSpPr>
          <p:cNvPr id="3" name="Text Box 4"/>
          <p:cNvSpPr/>
          <p:nvPr/>
        </p:nvSpPr>
        <p:spPr>
          <a:xfrm>
            <a:off x="35496" y="44624"/>
            <a:ext cx="4104456" cy="439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619764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/>
          <p:nvPr/>
        </p:nvSpPr>
        <p:spPr>
          <a:xfrm>
            <a:off x="241920" y="8280"/>
            <a:ext cx="8610840" cy="36277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dirty="0" smtClean="0">
              <a:solidFill>
                <a:srgbClr val="0070C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pyFlexFlight</a:t>
            </a:r>
            <a:endParaRPr lang="en-GB" sz="3600" b="1" dirty="0" smtClean="0">
              <a:solidFill>
                <a:srgbClr val="0070C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CFD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+ Nonlinear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Beam</a:t>
            </a:r>
            <a:endParaRPr lang="en-GB" sz="20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Static </a:t>
            </a:r>
            <a:r>
              <a:rPr lang="en-GB" sz="2000" dirty="0" err="1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aeroelastic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 response of </a:t>
            </a:r>
            <a:r>
              <a:rPr lang="en-GB" sz="2000" dirty="0" err="1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Goland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 wing</a:t>
            </a: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M = 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0.5</a:t>
            </a: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α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= 0.8 </a:t>
            </a:r>
            <a:r>
              <a:rPr lang="en-GB" sz="1600" dirty="0" err="1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deg</a:t>
            </a:r>
            <a:endParaRPr lang="en-GB" sz="16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h = 9000 </a:t>
            </a:r>
            <a:r>
              <a:rPr lang="en-GB" sz="1600" dirty="0" err="1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ft</a:t>
            </a:r>
            <a:endParaRPr lang="en-GB" sz="16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78" y="3175159"/>
            <a:ext cx="4149090" cy="3682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95" y="3175158"/>
            <a:ext cx="4149090" cy="368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67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80962"/>
            <a:ext cx="7543800" cy="6696075"/>
          </a:xfrm>
          <a:prstGeom prst="rect">
            <a:avLst/>
          </a:prstGeom>
        </p:spPr>
      </p:pic>
      <p:sp>
        <p:nvSpPr>
          <p:cNvPr id="3" name="Text Box 4"/>
          <p:cNvSpPr/>
          <p:nvPr/>
        </p:nvSpPr>
        <p:spPr>
          <a:xfrm>
            <a:off x="35496" y="44624"/>
            <a:ext cx="4104456" cy="439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2172912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/>
          <p:nvPr/>
        </p:nvSpPr>
        <p:spPr>
          <a:xfrm>
            <a:off x="241920" y="8280"/>
            <a:ext cx="8610840" cy="37570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dirty="0" smtClean="0">
              <a:solidFill>
                <a:srgbClr val="0070C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pyFlexFlight</a:t>
            </a:r>
            <a:endParaRPr lang="en-GB" sz="3600" b="1" dirty="0" smtClean="0">
              <a:solidFill>
                <a:srgbClr val="0070C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CFD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+ Nonlinear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Flight</a:t>
            </a:r>
            <a:endParaRPr lang="en-GB" sz="20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Free response of rigid flying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wing</a:t>
            </a: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M </a:t>
            </a:r>
            <a:r>
              <a:rPr lang="en-GB" sz="16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= 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0.75</a:t>
            </a:r>
            <a:endParaRPr lang="en-GB" sz="16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α = 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1.0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deg</a:t>
            </a:r>
            <a:endParaRPr lang="en-GB" sz="16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h = 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0 m</a:t>
            </a:r>
            <a:endParaRPr lang="en-GB" sz="16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7"/>
            <a:ext cx="3285154" cy="2915989"/>
          </a:xfrm>
          <a:prstGeom prst="rect">
            <a:avLst/>
          </a:prstGeom>
        </p:spPr>
      </p:pic>
      <p:pic>
        <p:nvPicPr>
          <p:cNvPr id="5" name="Picture 4" descr="AfoilBeam.png"/>
          <p:cNvPicPr>
            <a:picLocks noChangeAspect="1"/>
          </p:cNvPicPr>
          <p:nvPr/>
        </p:nvPicPr>
        <p:blipFill>
          <a:blip r:embed="rId3" cstate="print"/>
          <a:srcRect t="63980"/>
          <a:stretch>
            <a:fillRect/>
          </a:stretch>
        </p:blipFill>
        <p:spPr>
          <a:xfrm>
            <a:off x="4583186" y="1058720"/>
            <a:ext cx="4525318" cy="143417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016933" y="1562776"/>
            <a:ext cx="0" cy="360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EuAfoilX02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0735" y="3058527"/>
            <a:ext cx="4185761" cy="3682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0232" y="3426781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= 0.3</a:t>
            </a:r>
            <a:endParaRPr lang="en-GB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55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80962"/>
            <a:ext cx="7543800" cy="6696075"/>
          </a:xfrm>
          <a:prstGeom prst="rect">
            <a:avLst/>
          </a:prstGeom>
        </p:spPr>
      </p:pic>
      <p:sp>
        <p:nvSpPr>
          <p:cNvPr id="2" name="Text Box 4"/>
          <p:cNvSpPr/>
          <p:nvPr/>
        </p:nvSpPr>
        <p:spPr>
          <a:xfrm>
            <a:off x="35496" y="44624"/>
            <a:ext cx="4104456" cy="439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593509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bined_axis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873091"/>
            <a:ext cx="3627884" cy="3220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Box 4"/>
          <p:cNvSpPr/>
          <p:nvPr/>
        </p:nvSpPr>
        <p:spPr>
          <a:xfrm>
            <a:off x="241920" y="8280"/>
            <a:ext cx="8610840" cy="36708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dirty="0" smtClean="0">
              <a:solidFill>
                <a:srgbClr val="0070C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3 </a:t>
            </a:r>
            <a:r>
              <a:rPr lang="en-GB" sz="3600" b="1" dirty="0" err="1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dofs</a:t>
            </a:r>
            <a:r>
              <a:rPr lang="en-GB" sz="3600" b="1" dirty="0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 Pitch-Plunge Aerofoil</a:t>
            </a:r>
          </a:p>
          <a:p>
            <a:pPr marL="0" marR="0" lvl="0" indent="0" algn="l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Validation against Ref. [1]</a:t>
            </a:r>
            <a:endParaRPr lang="en-GB" sz="1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Features:</a:t>
            </a: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-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control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surface free-play</a:t>
            </a: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-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closed-loop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response</a:t>
            </a: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- (non-linear) model reduction</a:t>
            </a:r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144016" y="6172200"/>
            <a:ext cx="882047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[1] </a:t>
            </a:r>
            <a:r>
              <a:rPr lang="en-GB" sz="1600" dirty="0" err="1" smtClean="0">
                <a:latin typeface="Times New Roman" pitchFamily="18" charset="0"/>
                <a:cs typeface="Times New Roman" pitchFamily="18" charset="0"/>
              </a:rPr>
              <a:t>Irani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et al., “Bifurcation in a 3-DOF </a:t>
            </a:r>
            <a:r>
              <a:rPr lang="en-GB" sz="1600" dirty="0" err="1" smtClean="0">
                <a:latin typeface="Times New Roman" pitchFamily="18" charset="0"/>
                <a:cs typeface="Times New Roman" pitchFamily="18" charset="0"/>
              </a:rPr>
              <a:t>Airfoil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with Cubic Structural Nonlinearity”, </a:t>
            </a:r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Chinese Journal of Aeronautics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, 2011; 24(3): 265-278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3861048"/>
            <a:ext cx="1368152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µ  = 100.</a:t>
            </a:r>
          </a:p>
          <a:p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GB" sz="1400" baseline="-25000" dirty="0" smtClean="0">
                <a:latin typeface="Times New Roman" pitchFamily="18" charset="0"/>
                <a:cs typeface="Times New Roman" pitchFamily="18" charset="0"/>
              </a:rPr>
              <a:t>r1 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= 1.2</a:t>
            </a:r>
          </a:p>
          <a:p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l-GR" sz="1400" baseline="-25000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 = 0.5</a:t>
            </a:r>
          </a:p>
          <a:p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l-GR" sz="1400" baseline="-25000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= 0.25</a:t>
            </a:r>
          </a:p>
          <a:p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sz="1400" baseline="-250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= -0.5</a:t>
            </a:r>
          </a:p>
          <a:p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l-GR" sz="1400" baseline="-25000" dirty="0" smtClean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GB" sz="1400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= 0.0125</a:t>
            </a:r>
          </a:p>
          <a:p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GB" sz="1400" baseline="-25000" dirty="0" smtClean="0">
                <a:latin typeface="Times New Roman" pitchFamily="18" charset="0"/>
                <a:cs typeface="Times New Roman" pitchFamily="18" charset="0"/>
              </a:rPr>
              <a:t>r2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= 3.5</a:t>
            </a:r>
          </a:p>
          <a:p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l-GR" sz="1400" baseline="-25000" dirty="0" smtClean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 = 0.0791</a:t>
            </a:r>
          </a:p>
          <a:p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 sz="1400" baseline="-25000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= 0.6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92638" y="919794"/>
            <a:ext cx="3371850" cy="1847850"/>
            <a:chOff x="3432398" y="1052736"/>
            <a:chExt cx="3371850" cy="18478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2398" y="1052736"/>
              <a:ext cx="3371850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96131" y="119675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Ref. [1]</a:t>
              </a:r>
              <a:endParaRPr lang="en-GB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427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80962"/>
            <a:ext cx="75438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5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/>
          <p:nvPr/>
        </p:nvSpPr>
        <p:spPr>
          <a:xfrm>
            <a:off x="241920" y="8280"/>
            <a:ext cx="8610840" cy="25936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dirty="0" smtClean="0">
              <a:solidFill>
                <a:srgbClr val="0070C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2</a:t>
            </a:r>
            <a:r>
              <a:rPr lang="en-GB" sz="3600" b="1" dirty="0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dofs</a:t>
            </a:r>
            <a:r>
              <a:rPr lang="en-GB" sz="3600" b="1" dirty="0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 Pitch-Plunge Aerofoil</a:t>
            </a:r>
          </a:p>
          <a:p>
            <a:pPr marL="0" marR="0" lvl="0" indent="0" algn="l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Validation against Ref. [2]</a:t>
            </a: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Control surface free-play: 0.25deg &lt; </a:t>
            </a:r>
            <a:r>
              <a:rPr lang="el-GR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α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 &lt; 0.75deg</a:t>
            </a:r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144016" y="6172200"/>
            <a:ext cx="882047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[2] Liu et al., “Non-linear </a:t>
            </a:r>
            <a:r>
              <a:rPr lang="en-GB" sz="1600" dirty="0" err="1" smtClean="0">
                <a:latin typeface="Times New Roman" pitchFamily="18" charset="0"/>
                <a:cs typeface="Times New Roman" pitchFamily="18" charset="0"/>
              </a:rPr>
              <a:t>Aeroelastic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Analysis using the Point Transformation Method Part 1: </a:t>
            </a:r>
            <a:r>
              <a:rPr lang="en-GB" sz="1600" dirty="0" err="1" smtClean="0">
                <a:latin typeface="Times New Roman" pitchFamily="18" charset="0"/>
                <a:cs typeface="Times New Roman" pitchFamily="18" charset="0"/>
              </a:rPr>
              <a:t>Freeplay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Model”, </a:t>
            </a:r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Journal of Sound and Vibrations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, 2002; 253(2): 447-469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1640" y="4005064"/>
            <a:ext cx="136815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µ  = 100.</a:t>
            </a:r>
          </a:p>
          <a:p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GB" baseline="-25000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= 0.2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 = 0.5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= 0.25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baseline="-250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= -0.5</a:t>
            </a:r>
          </a:p>
        </p:txBody>
      </p:sp>
    </p:spTree>
    <p:extLst>
      <p:ext uri="{BB962C8B-B14F-4D97-AF65-F5344CB8AC3E}">
        <p14:creationId xmlns:p14="http://schemas.microsoft.com/office/powerpoint/2010/main" val="1825438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0962"/>
            <a:ext cx="7543800" cy="6696075"/>
          </a:xfrm>
          <a:prstGeom prst="rect">
            <a:avLst/>
          </a:prstGeom>
        </p:spPr>
      </p:pic>
      <p:sp>
        <p:nvSpPr>
          <p:cNvPr id="6" name="Text Box 4"/>
          <p:cNvSpPr/>
          <p:nvPr/>
        </p:nvSpPr>
        <p:spPr>
          <a:xfrm>
            <a:off x="35496" y="44624"/>
            <a:ext cx="4104456" cy="439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U/U</a:t>
            </a:r>
            <a:r>
              <a:rPr lang="en-GB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= 0.20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0"/>
            <a:ext cx="29146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72400" y="263691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Ref. [2]</a:t>
            </a:r>
            <a:endParaRPr lang="en-GB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69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0962"/>
            <a:ext cx="7543800" cy="6696075"/>
          </a:xfrm>
          <a:prstGeom prst="rect">
            <a:avLst/>
          </a:prstGeom>
        </p:spPr>
      </p:pic>
      <p:sp>
        <p:nvSpPr>
          <p:cNvPr id="3" name="Text Box 4"/>
          <p:cNvSpPr/>
          <p:nvPr/>
        </p:nvSpPr>
        <p:spPr>
          <a:xfrm>
            <a:off x="35496" y="44624"/>
            <a:ext cx="4104456" cy="439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U/U</a:t>
            </a:r>
            <a:r>
              <a:rPr lang="en-GB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= 0.22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72400" y="263691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Ref. [2]</a:t>
            </a:r>
            <a:endParaRPr lang="en-GB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339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0962"/>
            <a:ext cx="7543800" cy="6696075"/>
          </a:xfrm>
          <a:prstGeom prst="rect">
            <a:avLst/>
          </a:prstGeom>
        </p:spPr>
      </p:pic>
      <p:sp>
        <p:nvSpPr>
          <p:cNvPr id="2" name="Text Box 4"/>
          <p:cNvSpPr/>
          <p:nvPr/>
        </p:nvSpPr>
        <p:spPr>
          <a:xfrm>
            <a:off x="35496" y="44624"/>
            <a:ext cx="4104456" cy="439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U/U</a:t>
            </a:r>
            <a:r>
              <a:rPr lang="en-GB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= 0.30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0"/>
            <a:ext cx="30670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72400" y="263691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Ref. [2]</a:t>
            </a:r>
            <a:endParaRPr lang="en-GB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80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/>
          <p:nvPr/>
        </p:nvSpPr>
        <p:spPr>
          <a:xfrm>
            <a:off x="241920" y="8280"/>
            <a:ext cx="8610840" cy="302454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1" dirty="0" smtClean="0">
              <a:solidFill>
                <a:srgbClr val="0070C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 smtClean="0">
                <a:solidFill>
                  <a:srgbClr val="0070C0"/>
                </a:solidFill>
                <a:latin typeface="Times New Roman" pitchFamily="18"/>
                <a:ea typeface="Microsoft YaHei" pitchFamily="2"/>
                <a:cs typeface="Mangal" pitchFamily="2"/>
              </a:rPr>
              <a:t>pyFlexFlight</a:t>
            </a:r>
            <a:endParaRPr lang="en-GB" sz="3600" b="1" dirty="0" smtClean="0">
              <a:solidFill>
                <a:srgbClr val="0070C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Linear Aero + Nonlinear Beam</a:t>
            </a: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Validation against NASTRAN</a:t>
            </a: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000" dirty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  <a:sym typeface="Wingdings" pitchFamily="2" charset="2"/>
            </a:endParaRPr>
          </a:p>
          <a:p>
            <a:pPr lvl="0">
              <a:lnSpc>
                <a:spcPct val="14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Gust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  <a:sym typeface="Wingdings" pitchFamily="2" charset="2"/>
              </a:rPr>
              <a:t>response of clamped wing</a:t>
            </a:r>
            <a:endParaRPr lang="en-GB" sz="2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4128" y="1663055"/>
            <a:ext cx="3312368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Structural Properties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E = 7.1·10</a:t>
            </a:r>
            <a:r>
              <a:rPr lang="en-GB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N m</a:t>
            </a:r>
            <a:r>
              <a:rPr lang="en-GB" baseline="30000" dirty="0" smtClean="0">
                <a:latin typeface="Times New Roman" pitchFamily="18" charset="0"/>
                <a:cs typeface="Times New Roman" pitchFamily="18" charset="0"/>
              </a:rPr>
              <a:t>-2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ν  = 0.33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ρ</a:t>
            </a:r>
            <a:r>
              <a:rPr lang="en-GB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= 2.703·10</a:t>
            </a:r>
            <a:r>
              <a:rPr lang="en-GB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N m</a:t>
            </a:r>
            <a:r>
              <a:rPr lang="en-GB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Geometry/FEM Properties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L = 16 m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Square cross-section (28 cm)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16 elements (CBAR)</a:t>
            </a:r>
          </a:p>
          <a:p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Gust Properties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“one-minus-cosine”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W</a:t>
            </a:r>
            <a:r>
              <a:rPr lang="en-GB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/U = 0.08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f = 0.25 Hz</a:t>
            </a:r>
          </a:p>
          <a:p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Flow Properties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U = 10 m s</a:t>
            </a:r>
            <a:r>
              <a:rPr lang="en-GB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GB" baseline="-25000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= 0.08 kg m</a:t>
            </a:r>
            <a:r>
              <a:rPr lang="en-GB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954060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80962"/>
            <a:ext cx="75438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09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22982</TotalTime>
  <Words>373</Words>
  <Application>Microsoft Office PowerPoint</Application>
  <PresentationFormat>On-screen Show (4:3)</PresentationFormat>
  <Paragraphs>125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Default</vt:lpstr>
      <vt:lpstr>Title1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Cfd-Insight</dc:creator>
  <cp:lastModifiedBy>adaronch</cp:lastModifiedBy>
  <cp:revision>2608</cp:revision>
  <dcterms:created xsi:type="dcterms:W3CDTF">2004-06-21T13:34:44Z</dcterms:created>
  <dcterms:modified xsi:type="dcterms:W3CDTF">2013-08-14T13:47:28Z</dcterms:modified>
</cp:coreProperties>
</file>