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59" r:id="rId5"/>
    <p:sldId id="277" r:id="rId6"/>
    <p:sldId id="263" r:id="rId7"/>
    <p:sldId id="261" r:id="rId8"/>
    <p:sldId id="264" r:id="rId9"/>
    <p:sldId id="265" r:id="rId10"/>
    <p:sldId id="276" r:id="rId11"/>
    <p:sldId id="267" r:id="rId12"/>
    <p:sldId id="280" r:id="rId13"/>
    <p:sldId id="282" r:id="rId14"/>
    <p:sldId id="278" r:id="rId15"/>
    <p:sldId id="268" r:id="rId16"/>
    <p:sldId id="269" r:id="rId17"/>
    <p:sldId id="271" r:id="rId18"/>
    <p:sldId id="270" r:id="rId19"/>
    <p:sldId id="275" r:id="rId20"/>
    <p:sldId id="272" r:id="rId21"/>
    <p:sldId id="273" r:id="rId22"/>
    <p:sldId id="281" r:id="rId23"/>
    <p:sldId id="279" r:id="rId24"/>
    <p:sldId id="283" r:id="rId25"/>
    <p:sldId id="274" r:id="rId26"/>
  </p:sldIdLst>
  <p:sldSz cx="9144000" cy="6858000" type="screen4x3"/>
  <p:notesSz cx="6781800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7" autoAdjust="0"/>
  </p:normalViewPr>
  <p:slideViewPr>
    <p:cSldViewPr>
      <p:cViewPr varScale="1">
        <p:scale>
          <a:sx n="71" d="100"/>
          <a:sy n="71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3000" cy="495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GB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39040" y="0"/>
            <a:ext cx="2943000" cy="495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GB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429120"/>
            <a:ext cx="2943000" cy="495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GB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39040" y="9429120"/>
            <a:ext cx="2943000" cy="49572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7BBA3243-C468-4447-B2D7-27B27FCB61FD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400"/>
              </a:pPr>
              <a:t>‹#›</a:t>
            </a:fld>
            <a:endParaRPr lang="en-GB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782400" cy="9925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3832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5400" tIns="47880" rIns="95400" bIns="4788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843360" y="0"/>
            <a:ext cx="293832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5400" tIns="47880" rIns="95400" bIns="4788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07919" y="744120"/>
            <a:ext cx="4964400" cy="37231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904680" y="4714560"/>
            <a:ext cx="4971960" cy="4467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0" y="9429480"/>
            <a:ext cx="293832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5400" tIns="47880" rIns="95400" bIns="4788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28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GB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3843360" y="9429480"/>
            <a:ext cx="2938320" cy="49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5400" tIns="47880" rIns="95400" bIns="4788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300" b="0" i="0" u="none" strike="noStrike" baseline="0">
                <a:solidFill>
                  <a:srgbClr val="000000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46CD911-CE28-4824-AF78-E9CB2697FD9E}" type="slidenum">
              <a:rPr/>
              <a:pPr lvl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GB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04680" y="4714560"/>
            <a:ext cx="4971960" cy="44679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04680" y="4714560"/>
            <a:ext cx="4971960" cy="446796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baseline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8050" y="744538"/>
            <a:ext cx="4964113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en-GB" kern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liv.ac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1"/>
          <p:cNvSpPr/>
          <p:nvPr/>
        </p:nvSpPr>
        <p:spPr>
          <a:xfrm>
            <a:off x="291960" y="6123600"/>
            <a:ext cx="3816359" cy="64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200" b="1" i="0" u="none" strike="noStrike" baseline="0">
              <a:ln>
                <a:noFill/>
              </a:ln>
              <a:solidFill>
                <a:srgbClr val="0000FF"/>
              </a:solidFill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i="0" u="none" strike="noStrike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Duke University, July 2010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 i="0" u="none" strike="noStrike" baseline="0">
                <a:ln>
                  <a:noFill/>
                </a:ln>
                <a:solidFill>
                  <a:srgbClr val="0000FF"/>
                </a:solidFill>
                <a:latin typeface="Arial" pitchFamily="18"/>
                <a:ea typeface="Microsoft YaHei" pitchFamily="2"/>
                <a:cs typeface="Mangal" pitchFamily="2"/>
              </a:rPr>
              <a:t>A.Da-Ronch@liverpool.ac.uk</a:t>
            </a:r>
          </a:p>
        </p:txBody>
      </p:sp>
      <p:sp>
        <p:nvSpPr>
          <p:cNvPr id="3" name="Line 42"/>
          <p:cNvSpPr/>
          <p:nvPr/>
        </p:nvSpPr>
        <p:spPr>
          <a:xfrm>
            <a:off x="304920" y="6031080"/>
            <a:ext cx="8534160" cy="0"/>
          </a:xfrm>
          <a:prstGeom prst="line">
            <a:avLst/>
          </a:prstGeom>
          <a:noFill/>
          <a:ln w="25560">
            <a:solidFill>
              <a:srgbClr val="0000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43"/>
          <p:cNvSpPr/>
          <p:nvPr/>
        </p:nvSpPr>
        <p:spPr>
          <a:xfrm>
            <a:off x="3971520" y="6245280"/>
            <a:ext cx="9914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760B71BE-A719-4E52-AC38-8D91D224C966}" type="slidenum">
              <a:rPr/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GB" sz="1400" b="0" i="0" u="none" strike="noStrike" baseline="0">
              <a:ln>
                <a:noFill/>
              </a:ln>
              <a:solidFill>
                <a:srgbClr val="0000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14">
            <a:hlinkClick r:id="rId13" action="ppaction://program"/>
          </p:cNvPr>
          <p:cNvPicPr>
            <a:picLocks noChangeAspect="1"/>
          </p:cNvPicPr>
          <p:nvPr/>
        </p:nvPicPr>
        <p:blipFill>
          <a:blip r:embed="rId14" cstate="print">
            <a:alphaModFix/>
            <a:lum/>
          </a:blip>
          <a:srcRect/>
          <a:stretch>
            <a:fillRect/>
          </a:stretch>
        </p:blipFill>
        <p:spPr>
          <a:xfrm>
            <a:off x="5504040" y="6191280"/>
            <a:ext cx="1977840" cy="49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15" cstate="print">
            <a:alphaModFix/>
            <a:lum/>
          </a:blip>
          <a:srcRect/>
          <a:stretch>
            <a:fillRect/>
          </a:stretch>
        </p:blipFill>
        <p:spPr>
          <a:xfrm>
            <a:off x="7807320" y="5834160"/>
            <a:ext cx="1146240" cy="885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99CC"/>
              </a:buClr>
              <a:buSzPct val="70000"/>
              <a:buFont typeface="Monotype Sorts" pitchFamily="2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99CC"/>
              </a:buClr>
              <a:buSzPct val="70000"/>
              <a:buFont typeface="Monotype Sorts" pitchFamily="2"/>
              <a:buChar char="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GB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GB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GB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GB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marL="0" marR="0" indent="0" algn="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GB" sz="1600" b="1" i="0" u="none" strike="noStrike" kern="1200" baseline="0">
          <a:ln>
            <a:noFill/>
          </a:ln>
          <a:solidFill>
            <a:srgbClr val="3366CC"/>
          </a:solidFill>
          <a:latin typeface="Times New Roman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GB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787752" y="548680"/>
            <a:ext cx="7672680" cy="5798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41017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Governing Equations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FE matrices for structure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Linear potential flow (Wagner,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Küssner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), convolution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IDEs to ODEs by introducing aerodynamic states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174082" name="Object 4"/>
          <p:cNvGraphicFramePr>
            <a:graphicFrameLocks noChangeAspect="1"/>
          </p:cNvGraphicFramePr>
          <p:nvPr/>
        </p:nvGraphicFramePr>
        <p:xfrm>
          <a:off x="814388" y="4005064"/>
          <a:ext cx="7351712" cy="1809750"/>
        </p:xfrm>
        <a:graphic>
          <a:graphicData uri="http://schemas.openxmlformats.org/presentationml/2006/ole">
            <p:oleObj spid="_x0000_s174082" name="Equation" r:id="rId4" imgW="2933640" imgH="723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81" name="Object 4"/>
          <p:cNvGraphicFramePr>
            <a:graphicFrameLocks noChangeAspect="1"/>
          </p:cNvGraphicFramePr>
          <p:nvPr/>
        </p:nvGraphicFramePr>
        <p:xfrm>
          <a:off x="595313" y="2905844"/>
          <a:ext cx="7791450" cy="3619500"/>
        </p:xfrm>
        <a:graphic>
          <a:graphicData uri="http://schemas.openxmlformats.org/presentationml/2006/ole">
            <p:oleObj spid="_x0000_s177154" name="Equation" r:id="rId4" imgW="3111480" imgH="1447560" progId="Equation.3">
              <p:embed/>
            </p:oleObj>
          </a:graphicData>
        </a:graphic>
      </p:graphicFrame>
      <p:graphicFrame>
        <p:nvGraphicFramePr>
          <p:cNvPr id="177157" name="Object 4"/>
          <p:cNvGraphicFramePr>
            <a:graphicFrameLocks noChangeAspect="1"/>
          </p:cNvGraphicFramePr>
          <p:nvPr/>
        </p:nvGraphicFramePr>
        <p:xfrm>
          <a:off x="2674938" y="1508646"/>
          <a:ext cx="3629025" cy="984250"/>
        </p:xfrm>
        <a:graphic>
          <a:graphicData uri="http://schemas.openxmlformats.org/presentationml/2006/ole">
            <p:oleObj spid="_x0000_s177157" name="Equation" r:id="rId5" imgW="1447560" imgH="393480" progId="Equation.3">
              <p:embed/>
            </p:oleObj>
          </a:graphicData>
        </a:graphic>
      </p:graphicFrame>
      <p:sp>
        <p:nvSpPr>
          <p:cNvPr id="7" name="Text Box 4"/>
          <p:cNvSpPr/>
          <p:nvPr/>
        </p:nvSpPr>
        <p:spPr>
          <a:xfrm>
            <a:off x="241920" y="8280"/>
            <a:ext cx="8610840" cy="16887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State Space Form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/>
          <p:nvPr/>
        </p:nvSpPr>
        <p:spPr>
          <a:xfrm>
            <a:off x="241920" y="8280"/>
            <a:ext cx="8610840" cy="65147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Procedure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FOM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Time-integration</a:t>
            </a: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ROM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Right/left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eigensolution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of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Jacobian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,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A(w’)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Transformation of coordinates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w’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to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z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Form ROM terms: matrix-free product for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Jacobian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evaluations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Time-integration of a small system</a:t>
            </a:r>
          </a:p>
        </p:txBody>
      </p:sp>
      <p:graphicFrame>
        <p:nvGraphicFramePr>
          <p:cNvPr id="187396" name="Object 1"/>
          <p:cNvGraphicFramePr>
            <a:graphicFrameLocks noChangeAspect="1"/>
          </p:cNvGraphicFramePr>
          <p:nvPr/>
        </p:nvGraphicFramePr>
        <p:xfrm>
          <a:off x="3635896" y="2083123"/>
          <a:ext cx="2290762" cy="985837"/>
        </p:xfrm>
        <a:graphic>
          <a:graphicData uri="http://schemas.openxmlformats.org/presentationml/2006/ole">
            <p:oleObj spid="_x0000_s187396" name="Equation" r:id="rId4" imgW="91440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53082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Examples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Aerofoil section</a:t>
            </a: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nonlinear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struct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+ linear potential flow</a:t>
            </a: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Wing model</a:t>
            </a:r>
          </a:p>
          <a:p>
            <a:pPr lvl="1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nonlinear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struct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+ linear potential flow </a:t>
            </a: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Wing model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nonlinear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struct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+ CFD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2292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Aerofoil Section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pic>
        <p:nvPicPr>
          <p:cNvPr id="111618" name="Picture 2" descr="C:\Users\adaronch\Desktop\NFO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642855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Aerofoil Section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2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dof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structural model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Flap for control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Gust perturbation</a:t>
            </a: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Nonlinear restoring forces</a:t>
            </a: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Gust as external disturbance (not part of the problem)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08625" y="1660525"/>
          <a:ext cx="2962275" cy="1941513"/>
        </p:xfrm>
        <a:graphic>
          <a:graphicData uri="http://schemas.openxmlformats.org/presentationml/2006/ole">
            <p:oleObj spid="_x0000_s112642" name="Equation" r:id="rId4" imgW="1180800" imgH="774360" progId="Equation.3">
              <p:embed/>
            </p:oleObj>
          </a:graphicData>
        </a:graphic>
      </p:graphicFrame>
      <p:graphicFrame>
        <p:nvGraphicFramePr>
          <p:cNvPr id="112643" name="Object 3"/>
          <p:cNvGraphicFramePr>
            <a:graphicFrameLocks noChangeAspect="1"/>
          </p:cNvGraphicFramePr>
          <p:nvPr/>
        </p:nvGraphicFramePr>
        <p:xfrm>
          <a:off x="2309813" y="4255740"/>
          <a:ext cx="4360862" cy="1333500"/>
        </p:xfrm>
        <a:graphic>
          <a:graphicData uri="http://schemas.openxmlformats.org/presentationml/2006/ole">
            <p:oleObj spid="_x0000_s112643" name="Equation" r:id="rId5" imgW="1739880" imgH="5331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igenvaluesJac_uloc5.97084e+00_so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" y="76200"/>
            <a:ext cx="7543800" cy="6705600"/>
          </a:xfrm>
          <a:prstGeom prst="rect">
            <a:avLst/>
          </a:prstGeom>
        </p:spPr>
      </p:pic>
      <p:sp>
        <p:nvSpPr>
          <p:cNvPr id="4" name="Text Box 4"/>
          <p:cNvSpPr/>
          <p:nvPr/>
        </p:nvSpPr>
        <p:spPr>
          <a:xfrm>
            <a:off x="179512" y="116632"/>
            <a:ext cx="8784976" cy="5544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Aeroelastic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Eigenvalues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at 0.95 of linear flutter speed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oA_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" y="76200"/>
            <a:ext cx="7543800" cy="6705600"/>
          </a:xfrm>
          <a:prstGeom prst="rect">
            <a:avLst/>
          </a:prstGeom>
        </p:spPr>
      </p:pic>
      <p:sp>
        <p:nvSpPr>
          <p:cNvPr id="8" name="Text Box 4"/>
          <p:cNvSpPr/>
          <p:nvPr/>
        </p:nvSpPr>
        <p:spPr>
          <a:xfrm>
            <a:off x="179512" y="116632"/>
            <a:ext cx="8784976" cy="5544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FOM/ROM gust response – linear structural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oA_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" y="76200"/>
            <a:ext cx="7543800" cy="6705600"/>
          </a:xfrm>
          <a:prstGeom prst="rect">
            <a:avLst/>
          </a:prstGeom>
        </p:spPr>
      </p:pic>
      <p:sp>
        <p:nvSpPr>
          <p:cNvPr id="4" name="Text Box 4"/>
          <p:cNvSpPr/>
          <p:nvPr/>
        </p:nvSpPr>
        <p:spPr>
          <a:xfrm>
            <a:off x="179512" y="116632"/>
            <a:ext cx="8784976" cy="5544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FOM gust response – linear/nonlinear structural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oA_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" y="76200"/>
            <a:ext cx="7543800" cy="6705600"/>
          </a:xfrm>
          <a:prstGeom prst="rect">
            <a:avLst/>
          </a:prstGeom>
        </p:spPr>
      </p:pic>
      <p:sp>
        <p:nvSpPr>
          <p:cNvPr id="3" name="Text Box 4"/>
          <p:cNvSpPr/>
          <p:nvPr/>
        </p:nvSpPr>
        <p:spPr>
          <a:xfrm>
            <a:off x="179512" y="116632"/>
            <a:ext cx="8784976" cy="5544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FOM/ROM gust response – nonlinear structural model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755639" y="620688"/>
            <a:ext cx="7601040" cy="508049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i="0" u="none" strike="noStrike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Nonlinear Model Reduction of an </a:t>
            </a:r>
            <a:r>
              <a:rPr lang="en-GB" sz="4400" b="1" i="0" u="none" strike="noStrike" baseline="0" dirty="0" err="1" smtClean="0">
                <a:ln>
                  <a:noFill/>
                </a:ln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Aeroelastic</a:t>
            </a:r>
            <a:r>
              <a:rPr lang="en-GB" sz="4400" b="1" i="0" u="none" strike="noStrike" baseline="0" dirty="0" smtClean="0">
                <a:ln>
                  <a:noFill/>
                </a:ln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 System </a:t>
            </a:r>
            <a:endParaRPr lang="en-GB" sz="4400" b="1" i="0" u="none" strike="noStrike" baseline="0" dirty="0">
              <a:ln>
                <a:noFill/>
              </a:ln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i="0" u="none" strike="noStrike" baseline="0" dirty="0">
              <a:ln>
                <a:noFill/>
              </a:ln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i="0" u="none" strike="noStrike" baseline="0" dirty="0" smtClean="0">
              <a:ln>
                <a:noFill/>
              </a:ln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i="0" u="none" strike="noStrike" baseline="0" dirty="0" smtClean="0">
              <a:ln>
                <a:noFill/>
              </a:ln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i="0" u="none" strike="noStrike" baseline="0" dirty="0" smtClean="0">
              <a:ln>
                <a:noFill/>
              </a:ln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i="0" u="none" strike="noStrike" baseline="0" dirty="0" smtClean="0">
              <a:ln>
                <a:noFill/>
              </a:ln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i="0" u="none" strike="noStrike" baseline="0" dirty="0">
              <a:ln>
                <a:noFill/>
              </a:ln>
              <a:solidFill>
                <a:srgbClr val="C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A. </a:t>
            </a:r>
            <a:r>
              <a:rPr lang="en-GB" sz="280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Da</a:t>
            </a:r>
            <a:r>
              <a:rPr lang="en-GB" sz="280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Ronch</a:t>
            </a:r>
            <a:r>
              <a:rPr lang="en-GB" sz="280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and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K.J.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Badcock</a:t>
            </a:r>
            <a:endParaRPr lang="en-GB" sz="2800" i="0" u="none" strike="noStrike" baseline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University of</a:t>
            </a:r>
            <a:r>
              <a:rPr lang="en-GB" sz="2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L</a:t>
            </a: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iverpool</a:t>
            </a:r>
            <a:r>
              <a:rPr lang="en-GB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, </a:t>
            </a: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UK</a:t>
            </a: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Bristol, 20 October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m.jpg"/>
          <p:cNvPicPr>
            <a:picLocks noChangeAspect="1"/>
          </p:cNvPicPr>
          <p:nvPr/>
        </p:nvPicPr>
        <p:blipFill>
          <a:blip r:embed="rId4" cstate="print"/>
          <a:srcRect r="40550" b="46220"/>
          <a:stretch>
            <a:fillRect/>
          </a:stretch>
        </p:blipFill>
        <p:spPr>
          <a:xfrm>
            <a:off x="3252192" y="1916832"/>
            <a:ext cx="5784304" cy="3270398"/>
          </a:xfrm>
          <a:prstGeom prst="rect">
            <a:avLst/>
          </a:prstGeom>
        </p:spPr>
      </p:pic>
      <p:sp>
        <p:nvSpPr>
          <p:cNvPr id="2" name="Text Box 4"/>
          <p:cNvSpPr/>
          <p:nvPr/>
        </p:nvSpPr>
        <p:spPr>
          <a:xfrm>
            <a:off x="241920" y="8280"/>
            <a:ext cx="8610840" cy="34985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Wing model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Slender wing with aileron</a:t>
            </a: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20 states per node</a:t>
            </a: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184322" name="Object 2"/>
          <p:cNvGraphicFramePr>
            <a:graphicFrameLocks noChangeAspect="1"/>
          </p:cNvGraphicFramePr>
          <p:nvPr/>
        </p:nvGraphicFramePr>
        <p:xfrm>
          <a:off x="323528" y="4077072"/>
          <a:ext cx="4519612" cy="2163763"/>
        </p:xfrm>
        <a:graphic>
          <a:graphicData uri="http://schemas.openxmlformats.org/presentationml/2006/ole">
            <p:oleObj spid="_x0000_s184322" name="Equation" r:id="rId5" imgW="1803240" imgH="8632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am.jpg"/>
          <p:cNvPicPr>
            <a:picLocks noChangeAspect="1"/>
          </p:cNvPicPr>
          <p:nvPr/>
        </p:nvPicPr>
        <p:blipFill>
          <a:blip r:embed="rId3" cstate="print"/>
          <a:srcRect r="40550" b="46220"/>
          <a:stretch>
            <a:fillRect/>
          </a:stretch>
        </p:blipFill>
        <p:spPr>
          <a:xfrm>
            <a:off x="3252192" y="1916832"/>
            <a:ext cx="5784304" cy="3270398"/>
          </a:xfrm>
          <a:prstGeom prst="rect">
            <a:avLst/>
          </a:prstGeom>
        </p:spPr>
      </p:pic>
      <p:sp>
        <p:nvSpPr>
          <p:cNvPr id="2" name="Text Box 4"/>
          <p:cNvSpPr/>
          <p:nvPr/>
        </p:nvSpPr>
        <p:spPr>
          <a:xfrm>
            <a:off x="241920" y="8280"/>
            <a:ext cx="8610840" cy="59114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Wing model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Linear flutter speed: 13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m/s</a:t>
            </a: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First bending: 7.0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Hz</a:t>
            </a: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Highest modes: 10</a:t>
            </a:r>
            <a:r>
              <a:rPr lang="en-GB" sz="2800" baseline="30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6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Hz</a:t>
            </a: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For time integration of FOM: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dt~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10</a:t>
            </a:r>
            <a:r>
              <a:rPr lang="en-GB" sz="2800" baseline="30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-7</a:t>
            </a: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ROM with few slow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aeroelastic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modes: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dt~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10</a:t>
            </a:r>
            <a:r>
              <a:rPr lang="en-GB" sz="2800" baseline="30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-2</a:t>
            </a: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16216" y="1340768"/>
          <a:ext cx="207073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205"/>
                <a:gridCol w="93853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i="0" dirty="0" smtClean="0">
                          <a:solidFill>
                            <a:sysClr val="windowText" lastClr="000000"/>
                          </a:solidFill>
                        </a:rPr>
                        <a:t>Span</a:t>
                      </a:r>
                      <a:endParaRPr lang="en-GB" b="0" i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i="0" dirty="0" smtClean="0">
                          <a:solidFill>
                            <a:sysClr val="windowText" lastClr="000000"/>
                          </a:solidFill>
                        </a:rPr>
                        <a:t>1.2</a:t>
                      </a:r>
                      <a:r>
                        <a:rPr lang="en-GB" b="0" i="1" dirty="0" smtClean="0">
                          <a:solidFill>
                            <a:sysClr val="windowText" lastClr="000000"/>
                          </a:solidFill>
                        </a:rPr>
                        <a:t>m</a:t>
                      </a:r>
                      <a:endParaRPr lang="en-GB" b="0" i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Width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</a:t>
                      </a:r>
                      <a:r>
                        <a:rPr lang="en-GB" i="1" dirty="0" smtClean="0"/>
                        <a:t>m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Thickness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0.003</a:t>
                      </a:r>
                      <a:r>
                        <a:rPr lang="en-GB" i="1" dirty="0" smtClean="0"/>
                        <a:t>m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i="0" dirty="0" smtClean="0"/>
                        <a:t>50</a:t>
                      </a:r>
                      <a:r>
                        <a:rPr lang="en-GB" i="1" dirty="0" smtClean="0"/>
                        <a:t>GPa</a:t>
                      </a:r>
                      <a:endParaRPr lang="en-GB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3" descr="C:\Users\adaronch\Documents\FlexFlight\Meeting\20111020-SRCBristol\NFO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sp>
        <p:nvSpPr>
          <p:cNvPr id="4" name="Text Box 4"/>
          <p:cNvSpPr/>
          <p:nvPr/>
        </p:nvSpPr>
        <p:spPr>
          <a:xfrm>
            <a:off x="179512" y="116632"/>
            <a:ext cx="8784976" cy="6115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Gust disturbance at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0.01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of linear flutter speed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C:\Users\adaronch\Documents\FlexFlight\Meeting\20111020-SRCBristol\NFO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  <p:sp>
        <p:nvSpPr>
          <p:cNvPr id="6" name="Text Box 4"/>
          <p:cNvSpPr/>
          <p:nvPr/>
        </p:nvSpPr>
        <p:spPr>
          <a:xfrm>
            <a:off x="179512" y="116632"/>
            <a:ext cx="8784976" cy="6115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Gust disturbance at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0.99 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of linear flutter speed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470500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Ongoing work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Control problem for linear aerofoil section: apply control law to the FOM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Same iteration for a wing model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Include rigid body dynamics and test model reduction</a:t>
            </a:r>
          </a:p>
          <a:p>
            <a:pPr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Extend aerodynamic models to CFD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530824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Objective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Framework for control 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of a flexible nonlinear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aeroelastic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system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Rigid body dynamics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CFD for realistic predictions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Model reduction to reduce size and cost of the FOM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Design of a control law to close the loop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41017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Full-Order Model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Aeroelastic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system in the form of ODEs</a:t>
            </a:r>
            <a:endParaRPr lang="en-GB" sz="2400" i="1" baseline="30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Large dimension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Expensive to solve in routine manner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Independent parameter,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U</a:t>
            </a:r>
            <a:r>
              <a:rPr lang="en-GB" sz="2800" i="1" baseline="30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*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(altitude, density)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48038" y="4630738"/>
          <a:ext cx="2290762" cy="1463675"/>
        </p:xfrm>
        <a:graphic>
          <a:graphicData uri="http://schemas.openxmlformats.org/presentationml/2006/ole">
            <p:oleObj spid="_x0000_s131074" name="Equation" r:id="rId4" imgW="914400" imgH="5839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34985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Taylor Series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Equilibrium point,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</a:t>
            </a:r>
            <a:r>
              <a:rPr lang="en-GB" sz="2800" i="1" baseline="-25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0</a:t>
            </a: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Expand residual in a Taylor series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Manipulable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control,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u</a:t>
            </a:r>
            <a:r>
              <a:rPr lang="en-GB" sz="2800" i="1" baseline="-25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c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, and external disturbance, </a:t>
            </a:r>
            <a:r>
              <a:rPr lang="en-GB" sz="2800" i="1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u</a:t>
            </a:r>
            <a:r>
              <a:rPr lang="en-GB" sz="2800" i="1" baseline="-250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d</a:t>
            </a:r>
            <a:r>
              <a:rPr lang="en-GB" sz="2800" i="1" baseline="-25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106498" name="Object 4"/>
          <p:cNvGraphicFramePr>
            <a:graphicFrameLocks noChangeAspect="1"/>
          </p:cNvGraphicFramePr>
          <p:nvPr/>
        </p:nvGraphicFramePr>
        <p:xfrm>
          <a:off x="1492250" y="3865563"/>
          <a:ext cx="5886450" cy="2730500"/>
        </p:xfrm>
        <a:graphic>
          <a:graphicData uri="http://schemas.openxmlformats.org/presentationml/2006/ole">
            <p:oleObj spid="_x0000_s106498" name="Equation" r:id="rId4" imgW="2349360" imgH="1091880" progId="Equation.3">
              <p:embed/>
            </p:oleObj>
          </a:graphicData>
        </a:graphic>
      </p:graphicFrame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5940152" y="1700808"/>
          <a:ext cx="2130425" cy="603250"/>
        </p:xfrm>
        <a:graphic>
          <a:graphicData uri="http://schemas.openxmlformats.org/presentationml/2006/ole">
            <p:oleObj spid="_x0000_s106499" name="Equation" r:id="rId5" imgW="850680" imgH="2412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34985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Generalized </a:t>
            </a:r>
            <a:r>
              <a:rPr lang="en-GB" sz="4400" b="1" dirty="0" err="1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Eigenvalue</a:t>
            </a: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 Problem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Calculate right/left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eigensolutions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of the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Jacobian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,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A(w’)</a:t>
            </a: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Biorthogonality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conditions</a:t>
            </a: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Small number of eigenvectors,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m&lt;n</a:t>
            </a:r>
          </a:p>
        </p:txBody>
      </p:sp>
      <p:graphicFrame>
        <p:nvGraphicFramePr>
          <p:cNvPr id="104452" name="Object 3"/>
          <p:cNvGraphicFramePr>
            <a:graphicFrameLocks noChangeAspect="1"/>
          </p:cNvGraphicFramePr>
          <p:nvPr/>
        </p:nvGraphicFramePr>
        <p:xfrm>
          <a:off x="5326459" y="4221088"/>
          <a:ext cx="2701925" cy="1143000"/>
        </p:xfrm>
        <a:graphic>
          <a:graphicData uri="http://schemas.openxmlformats.org/presentationml/2006/ole">
            <p:oleObj spid="_x0000_s104452" name="Equation" r:id="rId4" imgW="1079280" imgH="457200" progId="Equation.3">
              <p:embed/>
            </p:oleObj>
          </a:graphicData>
        </a:graphic>
      </p:graphicFrame>
      <p:graphicFrame>
        <p:nvGraphicFramePr>
          <p:cNvPr id="104453" name="Object 3"/>
          <p:cNvGraphicFramePr>
            <a:graphicFrameLocks noChangeAspect="1"/>
          </p:cNvGraphicFramePr>
          <p:nvPr/>
        </p:nvGraphicFramePr>
        <p:xfrm>
          <a:off x="683568" y="4005064"/>
          <a:ext cx="2767013" cy="1746250"/>
        </p:xfrm>
        <a:graphic>
          <a:graphicData uri="http://schemas.openxmlformats.org/presentationml/2006/ole">
            <p:oleObj spid="_x0000_s104453" name="Equation" r:id="rId5" imgW="1104840" imgH="6984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62562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Model Reduction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Project the FOM onto a small basis of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aeroelastic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eigenmodes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(slow modes)</a:t>
            </a: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Transformation of coordinates FOM to ROM</a:t>
            </a: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1">
              <a:lnSpc>
                <a:spcPct val="140000"/>
              </a:lnSpc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where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m&lt;n</a:t>
            </a:r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3419475" y="3716338"/>
          <a:ext cx="2066925" cy="1714500"/>
        </p:xfrm>
        <a:graphic>
          <a:graphicData uri="http://schemas.openxmlformats.org/presentationml/2006/ole">
            <p:oleObj spid="_x0000_s107523" name="Equation" r:id="rId4" imgW="825480" imgH="6858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43602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Linear Reduced-Order Model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Linear dynamics of FOM around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w</a:t>
            </a:r>
            <a:r>
              <a:rPr lang="en-GB" sz="2800" i="1" baseline="-25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0</a:t>
            </a:r>
            <a:endParaRPr lang="en-GB" sz="10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From the transformation of coordinates, a linear ROM</a:t>
            </a: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1909763" y="4603328"/>
          <a:ext cx="5087937" cy="1778000"/>
        </p:xfrm>
        <a:graphic>
          <a:graphicData uri="http://schemas.openxmlformats.org/presentationml/2006/ole">
            <p:oleObj spid="_x0000_s108547" name="Equation" r:id="rId4" imgW="2031840" imgH="711000" progId="Equation.3">
              <p:embed/>
            </p:oleObj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1976438" y="2420888"/>
          <a:ext cx="5027612" cy="1079500"/>
        </p:xfrm>
        <a:graphic>
          <a:graphicData uri="http://schemas.openxmlformats.org/presentationml/2006/ole">
            <p:oleObj spid="_x0000_s108548" name="Equation" r:id="rId5" imgW="200628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/>
          <p:nvPr/>
        </p:nvSpPr>
        <p:spPr>
          <a:xfrm>
            <a:off x="241920" y="8280"/>
            <a:ext cx="8610840" cy="53513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1" dirty="0" smtClean="0">
              <a:solidFill>
                <a:srgbClr val="0070C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b="1" dirty="0" smtClean="0">
                <a:solidFill>
                  <a:srgbClr val="0070C0"/>
                </a:solidFill>
                <a:latin typeface="Times New Roman" pitchFamily="18"/>
                <a:ea typeface="Microsoft YaHei" pitchFamily="2"/>
                <a:cs typeface="Mangal" pitchFamily="2"/>
              </a:rPr>
              <a:t>Nonlinear Reduced-Order Model</a:t>
            </a: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Include higher order terms in the FOM residual</a:t>
            </a: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B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involves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~m</a:t>
            </a:r>
            <a:r>
              <a:rPr lang="en-GB" sz="2800" i="1" baseline="30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2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Jacobian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evaluations, while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C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 </a:t>
            </a:r>
            <a:r>
              <a:rPr lang="en-GB" sz="2800" i="1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~m</a:t>
            </a:r>
            <a:r>
              <a:rPr lang="en-GB" sz="2800" i="1" baseline="300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3</a:t>
            </a:r>
            <a:r>
              <a:rPr lang="en-GB" sz="2800" dirty="0" smtClean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. Look at the documentation</a:t>
            </a:r>
          </a:p>
          <a:p>
            <a:pPr lvl="0">
              <a:lnSpc>
                <a:spcPct val="140000"/>
              </a:lnSpc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 i="1" dirty="0" smtClean="0">
              <a:solidFill>
                <a:srgbClr val="000000"/>
              </a:solidFill>
              <a:latin typeface="Times New Roman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109571" name="Object 4"/>
          <p:cNvGraphicFramePr>
            <a:graphicFrameLocks noChangeAspect="1"/>
          </p:cNvGraphicFramePr>
          <p:nvPr/>
        </p:nvGraphicFramePr>
        <p:xfrm>
          <a:off x="449263" y="4797152"/>
          <a:ext cx="8080375" cy="1270000"/>
        </p:xfrm>
        <a:graphic>
          <a:graphicData uri="http://schemas.openxmlformats.org/presentationml/2006/ole">
            <p:oleObj spid="_x0000_s122882" name="Equation" r:id="rId4" imgW="3225600" imgH="507960" progId="Equation.3">
              <p:embed/>
            </p:oleObj>
          </a:graphicData>
        </a:graphic>
      </p:graphicFrame>
      <p:graphicFrame>
        <p:nvGraphicFramePr>
          <p:cNvPr id="122883" name="Object 3"/>
          <p:cNvGraphicFramePr>
            <a:graphicFrameLocks noChangeAspect="1"/>
          </p:cNvGraphicFramePr>
          <p:nvPr/>
        </p:nvGraphicFramePr>
        <p:xfrm>
          <a:off x="1641475" y="2420938"/>
          <a:ext cx="5694363" cy="1079500"/>
        </p:xfrm>
        <a:graphic>
          <a:graphicData uri="http://schemas.openxmlformats.org/presentationml/2006/ole">
            <p:oleObj spid="_x0000_s122883" name="Equation" r:id="rId5" imgW="227304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15850</TotalTime>
  <Words>463</Words>
  <Application>Microsoft Office PowerPoint</Application>
  <PresentationFormat>On-screen Show (4:3)</PresentationFormat>
  <Paragraphs>178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Default</vt:lpstr>
      <vt:lpstr>Title1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Cfd-Insight</dc:creator>
  <cp:lastModifiedBy>adaronch</cp:lastModifiedBy>
  <cp:revision>2047</cp:revision>
  <dcterms:created xsi:type="dcterms:W3CDTF">2004-06-21T13:34:44Z</dcterms:created>
  <dcterms:modified xsi:type="dcterms:W3CDTF">2011-10-19T14:28:50Z</dcterms:modified>
</cp:coreProperties>
</file>