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8" r:id="rId4"/>
    <p:sldId id="292" r:id="rId5"/>
    <p:sldId id="278" r:id="rId6"/>
    <p:sldId id="279" r:id="rId7"/>
    <p:sldId id="269" r:id="rId8"/>
    <p:sldId id="294" r:id="rId9"/>
    <p:sldId id="297" r:id="rId10"/>
    <p:sldId id="296" r:id="rId11"/>
    <p:sldId id="298" r:id="rId12"/>
    <p:sldId id="284" r:id="rId13"/>
    <p:sldId id="270" r:id="rId14"/>
    <p:sldId id="290" r:id="rId15"/>
    <p:sldId id="293" r:id="rId16"/>
    <p:sldId id="291" r:id="rId17"/>
    <p:sldId id="285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5563" autoAdjust="0"/>
  </p:normalViewPr>
  <p:slideViewPr>
    <p:cSldViewPr>
      <p:cViewPr>
        <p:scale>
          <a:sx n="50" d="100"/>
          <a:sy n="50" d="100"/>
        </p:scale>
        <p:origin x="-97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AD10-8C43-4382-846C-A8CE09D58B87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A93E6-CC06-489A-8183-2ADF4911B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9EEF-6E12-4A04-8DF7-F03902F91AFF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3452D-5034-455E-ACB0-7A751E475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B53A-CB7B-4416-83FD-4842D5DA09F4}" type="datetimeFigureOut">
              <a:rPr lang="en-GB" smtClean="0"/>
              <a:pPr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9AEF-6A92-40CB-871E-21B602F604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4.docx"/><Relationship Id="rId5" Type="http://schemas.openxmlformats.org/officeDocument/2006/relationships/package" Target="../embeddings/Microsoft_Office_Word_Document3.docx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2.docx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Accelerating Convergence of the CFD Linear Frequency Domain Method by a Preconditioned Linear Solver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1752600"/>
          </a:xfrm>
        </p:spPr>
        <p:txBody>
          <a:bodyPr/>
          <a:lstStyle/>
          <a:p>
            <a:r>
              <a:rPr lang="en-GB" dirty="0" smtClean="0"/>
              <a:t>Andrew McCracken</a:t>
            </a:r>
          </a:p>
          <a:p>
            <a:r>
              <a:rPr lang="en-GB" sz="2000" dirty="0" smtClean="0"/>
              <a:t>Supervisor: Professor Ken Badcock</a:t>
            </a:r>
          </a:p>
          <a:p>
            <a:r>
              <a:rPr lang="en-GB" sz="2000" dirty="0" smtClean="0"/>
              <a:t>University of Liverpool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Preconditioned Linear Solver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2015443" y="1844824"/>
            <a:ext cx="5113114" cy="4000798"/>
            <a:chOff x="2051050" y="2276475"/>
            <a:chExt cx="5257800" cy="3713163"/>
          </a:xfrm>
        </p:grpSpPr>
        <p:cxnSp>
          <p:nvCxnSpPr>
            <p:cNvPr id="10" name="Straight Arrow Connector 21"/>
            <p:cNvCxnSpPr>
              <a:cxnSpLocks noChangeShapeType="1"/>
              <a:stCxn id="22" idx="2"/>
              <a:endCxn id="24" idx="0"/>
            </p:cNvCxnSpPr>
            <p:nvPr/>
          </p:nvCxnSpPr>
          <p:spPr bwMode="auto">
            <a:xfrm>
              <a:off x="3116263" y="4881563"/>
              <a:ext cx="1625600" cy="72390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12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>
              <a:off x="6244772" y="2957911"/>
              <a:ext cx="0" cy="42789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11"/>
            <p:cNvCxnSpPr>
              <a:cxnSpLocks noChangeShapeType="1"/>
              <a:stCxn id="18" idx="2"/>
              <a:endCxn id="20" idx="0"/>
            </p:cNvCxnSpPr>
            <p:nvPr/>
          </p:nvCxnSpPr>
          <p:spPr bwMode="auto">
            <a:xfrm>
              <a:off x="3115129" y="2957911"/>
              <a:ext cx="0" cy="42789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15"/>
            <p:cNvCxnSpPr>
              <a:cxnSpLocks noChangeShapeType="1"/>
              <a:stCxn id="20" idx="2"/>
              <a:endCxn id="22" idx="0"/>
            </p:cNvCxnSpPr>
            <p:nvPr/>
          </p:nvCxnSpPr>
          <p:spPr bwMode="auto">
            <a:xfrm>
              <a:off x="3115129" y="4067245"/>
              <a:ext cx="0" cy="4278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16"/>
            <p:cNvCxnSpPr>
              <a:cxnSpLocks noChangeShapeType="1"/>
              <a:stCxn id="21" idx="2"/>
              <a:endCxn id="23" idx="0"/>
            </p:cNvCxnSpPr>
            <p:nvPr/>
          </p:nvCxnSpPr>
          <p:spPr bwMode="auto">
            <a:xfrm>
              <a:off x="6244772" y="4067245"/>
              <a:ext cx="0" cy="4278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22"/>
            <p:cNvCxnSpPr>
              <a:cxnSpLocks noChangeShapeType="1"/>
              <a:stCxn id="23" idx="2"/>
              <a:endCxn id="24" idx="0"/>
            </p:cNvCxnSpPr>
            <p:nvPr/>
          </p:nvCxnSpPr>
          <p:spPr bwMode="auto">
            <a:xfrm flipH="1">
              <a:off x="4742543" y="4880304"/>
              <a:ext cx="1502229" cy="72417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8" name="TextBox 17"/>
            <p:cNvSpPr txBox="1"/>
            <p:nvPr/>
          </p:nvSpPr>
          <p:spPr bwMode="auto">
            <a:xfrm>
              <a:off x="2051050" y="2276475"/>
              <a:ext cx="2128838" cy="6810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/>
                <a:t>Good Approximation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180013" y="2276475"/>
              <a:ext cx="2128837" cy="6810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/>
                <a:t>Effective conditioning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2051050" y="3386138"/>
              <a:ext cx="2128838" cy="6810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/>
                <a:t>Second Order Jacobian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180013" y="3386138"/>
              <a:ext cx="2128837" cy="6810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/>
                <a:t>First Order Jacobian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2051050" y="4495800"/>
              <a:ext cx="2128838" cy="384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/>
                <a:t>Unstable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180013" y="4495800"/>
              <a:ext cx="2128837" cy="384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/>
                <a:t>Stable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3678238" y="5603875"/>
              <a:ext cx="2128837" cy="3857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/>
                <a:t>Mixed-order??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Preconditioned Linear Solver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pic>
        <p:nvPicPr>
          <p:cNvPr id="9" name="Picture 8" descr="second_s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5994" y="1628800"/>
            <a:ext cx="4972012" cy="4421401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92280" y="3013502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Mixed Order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Preconditioner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ILU Preconditioner Formulation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Form the exact first and second order Jacobian matrices </a:t>
            </a:r>
            <a:r>
              <a:rPr lang="en-GB" sz="2800" i="1" dirty="0" smtClean="0">
                <a:solidFill>
                  <a:schemeClr val="tx1"/>
                </a:solidFill>
              </a:rPr>
              <a:t>A</a:t>
            </a:r>
            <a:r>
              <a:rPr lang="en-GB" sz="2800" i="1" baseline="-25000" dirty="0" smtClean="0">
                <a:solidFill>
                  <a:schemeClr val="tx1"/>
                </a:solidFill>
              </a:rPr>
              <a:t>1</a:t>
            </a:r>
            <a:r>
              <a:rPr lang="en-GB" sz="2800" dirty="0" smtClean="0">
                <a:solidFill>
                  <a:schemeClr val="tx1"/>
                </a:solidFill>
              </a:rPr>
              <a:t> and </a:t>
            </a:r>
            <a:r>
              <a:rPr lang="en-GB" sz="2800" i="1" dirty="0" smtClean="0">
                <a:solidFill>
                  <a:schemeClr val="tx1"/>
                </a:solidFill>
              </a:rPr>
              <a:t>A</a:t>
            </a:r>
            <a:r>
              <a:rPr lang="en-GB" sz="2800" i="1" baseline="-25000" dirty="0" smtClean="0">
                <a:solidFill>
                  <a:schemeClr val="tx1"/>
                </a:solidFill>
              </a:rPr>
              <a:t>2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Form mixed matrix </a:t>
            </a:r>
            <a:r>
              <a:rPr lang="en-GB" sz="2800" i="1" dirty="0" smtClean="0">
                <a:solidFill>
                  <a:schemeClr val="tx1"/>
                </a:solidFill>
              </a:rPr>
              <a:t>A</a:t>
            </a:r>
            <a:r>
              <a:rPr lang="el-GR" sz="2800" i="1" baseline="-25000" dirty="0" smtClean="0">
                <a:solidFill>
                  <a:schemeClr val="tx1"/>
                </a:solidFill>
              </a:rPr>
              <a:t>α</a:t>
            </a:r>
            <a:r>
              <a:rPr lang="en-GB" sz="2800" dirty="0" smtClean="0">
                <a:solidFill>
                  <a:schemeClr val="tx1"/>
                </a:solidFill>
              </a:rPr>
              <a:t> where </a:t>
            </a:r>
            <a:r>
              <a:rPr lang="el-GR" sz="2800" dirty="0" smtClean="0">
                <a:solidFill>
                  <a:schemeClr val="tx1"/>
                </a:solidFill>
              </a:rPr>
              <a:t>α</a:t>
            </a:r>
            <a:r>
              <a:rPr lang="en-GB" sz="2800" dirty="0" smtClean="0">
                <a:solidFill>
                  <a:schemeClr val="tx1"/>
                </a:solidFill>
              </a:rPr>
              <a:t> is second order weight</a:t>
            </a:r>
          </a:p>
          <a:p>
            <a:pPr marL="171450" indent="-171450" algn="l"/>
            <a:endParaRPr lang="en-GB" sz="28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Form preconditioner </a:t>
            </a:r>
            <a:r>
              <a:rPr lang="en-GB" sz="2800" i="1" dirty="0" smtClean="0">
                <a:solidFill>
                  <a:schemeClr val="tx1"/>
                </a:solidFill>
              </a:rPr>
              <a:t>P</a:t>
            </a:r>
            <a:r>
              <a:rPr lang="el-GR" sz="2800" i="1" baseline="-25000" dirty="0" smtClean="0">
                <a:solidFill>
                  <a:schemeClr val="tx1"/>
                </a:solidFill>
              </a:rPr>
              <a:t>α</a:t>
            </a:r>
            <a:r>
              <a:rPr lang="en-GB" sz="2800" dirty="0" smtClean="0">
                <a:solidFill>
                  <a:schemeClr val="tx1"/>
                </a:solidFill>
              </a:rPr>
              <a:t> from </a:t>
            </a:r>
            <a:r>
              <a:rPr lang="en-GB" sz="2800" i="1" dirty="0" smtClean="0">
                <a:solidFill>
                  <a:schemeClr val="tx1"/>
                </a:solidFill>
              </a:rPr>
              <a:t>A</a:t>
            </a:r>
            <a:r>
              <a:rPr lang="el-GR" sz="2800" i="1" baseline="-25000" dirty="0" smtClean="0">
                <a:solidFill>
                  <a:schemeClr val="tx1"/>
                </a:solidFill>
              </a:rPr>
              <a:t>α</a:t>
            </a:r>
            <a:endParaRPr lang="en-GB" sz="2800" i="1" baseline="-250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3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471992" y="3284984"/>
          <a:ext cx="6200017" cy="658151"/>
        </p:xfrm>
        <a:graphic>
          <a:graphicData uri="http://schemas.openxmlformats.org/presentationml/2006/ole">
            <p:oleObj spid="_x0000_s9217" name="Document" r:id="rId5" imgW="5728114" imgH="607564" progId="Word.Document.12">
              <p:embed/>
            </p:oleObj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403648" y="4293096"/>
          <a:ext cx="6462808" cy="720080"/>
        </p:xfrm>
        <a:graphic>
          <a:graphicData uri="http://schemas.openxmlformats.org/presentationml/2006/ole">
            <p:oleObj spid="_x0000_s9218" name="Document" r:id="rId6" imgW="5728114" imgH="6385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Test Cases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2D test cases - NACA 0012 AGARD CT2 (Euler)</a:t>
            </a:r>
          </a:p>
          <a:p>
            <a:pPr marL="171450" indent="-171450" algn="l"/>
            <a:r>
              <a:rPr lang="en-GB" sz="2800" dirty="0" smtClean="0">
                <a:solidFill>
                  <a:schemeClr val="tx1"/>
                </a:solidFill>
              </a:rPr>
              <a:t>		   </a:t>
            </a:r>
            <a:r>
              <a:rPr lang="en-GB" sz="2800" dirty="0" smtClean="0">
                <a:solidFill>
                  <a:schemeClr val="tx1"/>
                </a:solidFill>
              </a:rPr>
              <a:t>             </a:t>
            </a:r>
            <a:r>
              <a:rPr lang="en-GB" sz="2800" dirty="0" smtClean="0">
                <a:solidFill>
                  <a:schemeClr val="tx1"/>
                </a:solidFill>
              </a:rPr>
              <a:t>- NACA 64A010 AGARD CT8 (RANS)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3D test cases - </a:t>
            </a:r>
            <a:r>
              <a:rPr lang="en-GB" sz="2800" dirty="0" err="1" smtClean="0">
                <a:solidFill>
                  <a:schemeClr val="tx1"/>
                </a:solidFill>
              </a:rPr>
              <a:t>Goland</a:t>
            </a:r>
            <a:r>
              <a:rPr lang="en-GB" sz="2800" dirty="0" smtClean="0">
                <a:solidFill>
                  <a:schemeClr val="tx1"/>
                </a:solidFill>
              </a:rPr>
              <a:t> Wing (Euler)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		</a:t>
            </a:r>
            <a:r>
              <a:rPr lang="en-GB" sz="2800" dirty="0" smtClean="0">
                <a:solidFill>
                  <a:schemeClr val="tx1"/>
                </a:solidFill>
              </a:rPr>
              <a:t>     </a:t>
            </a:r>
            <a:r>
              <a:rPr lang="en-GB" sz="2800" dirty="0" smtClean="0">
                <a:solidFill>
                  <a:schemeClr val="tx1"/>
                </a:solidFill>
              </a:rPr>
              <a:t>- </a:t>
            </a:r>
            <a:r>
              <a:rPr lang="en-GB" sz="2800" dirty="0" err="1" smtClean="0">
                <a:solidFill>
                  <a:schemeClr val="tx1"/>
                </a:solidFill>
              </a:rPr>
              <a:t>Goland</a:t>
            </a:r>
            <a:r>
              <a:rPr lang="en-GB" sz="2800" dirty="0" smtClean="0">
                <a:solidFill>
                  <a:schemeClr val="tx1"/>
                </a:solidFill>
              </a:rPr>
              <a:t> Wing (RANS)</a:t>
            </a:r>
          </a:p>
          <a:p>
            <a:pPr algn="l"/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pic>
        <p:nvPicPr>
          <p:cNvPr id="9" name="Picture 8" descr="naca_coars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75"/>
            <a:ext cx="2411760" cy="21446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 descr="naca_coars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6120" y="3933074"/>
            <a:ext cx="2411760" cy="21446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 descr="naca_coars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933056"/>
            <a:ext cx="2411758" cy="21446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ca0012_we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815" y="1412776"/>
            <a:ext cx="5168370" cy="4596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Convergence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3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9704" y="1844824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Goland</a:t>
            </a:r>
            <a:r>
              <a:rPr lang="en-GB" sz="2400" dirty="0" smtClean="0"/>
              <a:t> Wing</a:t>
            </a:r>
          </a:p>
          <a:p>
            <a:r>
              <a:rPr lang="en-GB" sz="2400" dirty="0" smtClean="0"/>
              <a:t>M = 0.925</a:t>
            </a:r>
          </a:p>
          <a:p>
            <a:r>
              <a:rPr lang="el-GR" sz="2400" dirty="0" smtClean="0"/>
              <a:t>α</a:t>
            </a:r>
            <a:r>
              <a:rPr lang="el-GR" sz="2400" baseline="-25000" dirty="0" smtClean="0"/>
              <a:t>0</a:t>
            </a:r>
            <a:r>
              <a:rPr lang="en-GB" sz="2400" dirty="0" smtClean="0"/>
              <a:t> = 0.0°</a:t>
            </a:r>
          </a:p>
          <a:p>
            <a:r>
              <a:rPr lang="el-GR" sz="2400" dirty="0" smtClean="0"/>
              <a:t>α</a:t>
            </a:r>
            <a:r>
              <a:rPr lang="en-GB" sz="2400" baseline="-25000" dirty="0" smtClean="0"/>
              <a:t>A</a:t>
            </a:r>
            <a:r>
              <a:rPr lang="en-GB" sz="2400" dirty="0" smtClean="0"/>
              <a:t> </a:t>
            </a:r>
            <a:r>
              <a:rPr lang="en-GB" sz="2400" dirty="0" smtClean="0"/>
              <a:t>= </a:t>
            </a:r>
            <a:r>
              <a:rPr lang="en-GB" sz="2400" dirty="0" smtClean="0"/>
              <a:t>1.0°</a:t>
            </a:r>
            <a:endParaRPr lang="en-GB" sz="2400" dirty="0" smtClean="0"/>
          </a:p>
          <a:p>
            <a:r>
              <a:rPr lang="en-GB" sz="2400" dirty="0" smtClean="0"/>
              <a:t>k = 0.025</a:t>
            </a:r>
          </a:p>
          <a:p>
            <a:r>
              <a:rPr lang="en-GB" sz="2400" dirty="0" smtClean="0"/>
              <a:t>Re = 15x10</a:t>
            </a:r>
            <a:r>
              <a:rPr lang="en-GB" sz="2400" baseline="30000" dirty="0" smtClean="0"/>
              <a:t>6</a:t>
            </a:r>
            <a:endParaRPr lang="en-GB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ca0012_we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816" y="1412776"/>
            <a:ext cx="5168370" cy="459601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Effect of Weighting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3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9704" y="1844824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NACA 64A010</a:t>
            </a:r>
          </a:p>
          <a:p>
            <a:r>
              <a:rPr lang="en-GB" sz="2400" dirty="0" smtClean="0"/>
              <a:t>M = 0.8</a:t>
            </a:r>
          </a:p>
          <a:p>
            <a:r>
              <a:rPr lang="el-GR" sz="2400" dirty="0" smtClean="0"/>
              <a:t>α</a:t>
            </a:r>
            <a:r>
              <a:rPr lang="el-GR" sz="2400" baseline="-25000" dirty="0" smtClean="0"/>
              <a:t>0</a:t>
            </a:r>
            <a:r>
              <a:rPr lang="en-GB" sz="2400" dirty="0" smtClean="0"/>
              <a:t> = 0.0°</a:t>
            </a:r>
          </a:p>
          <a:p>
            <a:r>
              <a:rPr lang="el-GR" sz="2400" dirty="0" smtClean="0"/>
              <a:t>α</a:t>
            </a:r>
            <a:r>
              <a:rPr lang="en-GB" sz="2400" baseline="-25000" dirty="0" smtClean="0"/>
              <a:t>A</a:t>
            </a:r>
            <a:r>
              <a:rPr lang="en-GB" sz="2400" dirty="0" smtClean="0"/>
              <a:t> </a:t>
            </a:r>
            <a:r>
              <a:rPr lang="en-GB" sz="2400" dirty="0" smtClean="0"/>
              <a:t>= </a:t>
            </a:r>
            <a:r>
              <a:rPr lang="en-GB" sz="2400" dirty="0" smtClean="0"/>
              <a:t>0.5°</a:t>
            </a:r>
            <a:endParaRPr lang="en-GB" sz="2400" dirty="0" smtClean="0"/>
          </a:p>
          <a:p>
            <a:r>
              <a:rPr lang="en-GB" sz="2400" dirty="0" smtClean="0"/>
              <a:t>k = 0.1</a:t>
            </a:r>
          </a:p>
          <a:p>
            <a:r>
              <a:rPr lang="en-GB" sz="2400" dirty="0" smtClean="0"/>
              <a:t>Re = 12.5x10</a:t>
            </a:r>
            <a:r>
              <a:rPr lang="en-GB" sz="2400" baseline="30000" dirty="0" smtClean="0"/>
              <a:t>6</a:t>
            </a:r>
            <a:endParaRPr lang="en-GB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Pure First Order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494116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Pure Second Order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411760" y="5053826"/>
            <a:ext cx="432048" cy="39139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6372200" y="5125834"/>
            <a:ext cx="576064" cy="3193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Parallelisation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pic>
        <p:nvPicPr>
          <p:cNvPr id="9" name="Picture 8" descr="naca0012_we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2" y="1628800"/>
            <a:ext cx="4432087" cy="3941268"/>
          </a:xfrm>
          <a:prstGeom prst="rect">
            <a:avLst/>
          </a:prstGeom>
        </p:spPr>
      </p:pic>
      <p:pic>
        <p:nvPicPr>
          <p:cNvPr id="10" name="Picture 9" descr="naca0012_we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1915" y="1628800"/>
            <a:ext cx="4432085" cy="3941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548" y="54452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Goland</a:t>
            </a:r>
            <a:r>
              <a:rPr lang="en-GB" sz="2400" dirty="0" smtClean="0"/>
              <a:t> Wing (</a:t>
            </a:r>
            <a:r>
              <a:rPr lang="en-GB" sz="2400" dirty="0" err="1" smtClean="0"/>
              <a:t>inviscid</a:t>
            </a:r>
            <a:r>
              <a:rPr lang="en-GB" sz="2400" dirty="0" smtClean="0"/>
              <a:t>), M = 0.8, </a:t>
            </a:r>
            <a:r>
              <a:rPr lang="el-GR" sz="2400" dirty="0" smtClean="0"/>
              <a:t>α</a:t>
            </a:r>
            <a:r>
              <a:rPr lang="en-GB" sz="2400" baseline="-25000" dirty="0" smtClean="0"/>
              <a:t>0 </a:t>
            </a:r>
            <a:r>
              <a:rPr lang="en-GB" sz="2400" dirty="0" smtClean="0"/>
              <a:t>= 0.0</a:t>
            </a:r>
            <a:r>
              <a:rPr lang="el-GR" sz="2400" dirty="0" smtClean="0"/>
              <a:t>°</a:t>
            </a:r>
            <a:r>
              <a:rPr lang="en-GB" sz="2400" dirty="0" smtClean="0"/>
              <a:t>,</a:t>
            </a:r>
            <a:r>
              <a:rPr lang="el-GR" sz="2400" dirty="0" smtClean="0"/>
              <a:t>α</a:t>
            </a:r>
            <a:r>
              <a:rPr lang="en-GB" sz="2400" baseline="-25000" dirty="0" smtClean="0"/>
              <a:t>A </a:t>
            </a:r>
            <a:r>
              <a:rPr lang="en-GB" sz="2400" dirty="0" smtClean="0"/>
              <a:t>= 1.0°, k = 0.025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ILU-GCR solver implemented for LFD in TAU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Weighted ILU offers greater speed up of LFD over time domain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Preconditioned solver has allowed flutter analysis on an Airbus full aircraft test case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Flight dynamics analysis of other large test cases has been carried out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Frequency Domain Methods in CFD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Linear Frequency Domain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LFD Solution Methods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LFD Linear Solver Approach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ILU Weighted Preconditioner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Extension of Method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Conclusions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Frequency Domain Methods in CFD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Originally developed for </a:t>
            </a:r>
            <a:r>
              <a:rPr lang="en-GB" sz="2800" dirty="0" err="1" smtClean="0">
                <a:solidFill>
                  <a:schemeClr val="tx1"/>
                </a:solidFill>
              </a:rPr>
              <a:t>turbomachinery</a:t>
            </a:r>
            <a:r>
              <a:rPr lang="en-GB" sz="2800" dirty="0" smtClean="0">
                <a:solidFill>
                  <a:schemeClr val="tx1"/>
                </a:solidFill>
              </a:rPr>
              <a:t> flows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Models time-domain flow equations in frequency domain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Quicker solution time compared with time-domain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Useful for flutter analyses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Useful for flight dynamics purposes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609" t="25685" r="19524" b="31210"/>
          <a:stretch>
            <a:fillRect/>
          </a:stretch>
        </p:blipFill>
        <p:spPr bwMode="auto">
          <a:xfrm>
            <a:off x="899592" y="3212976"/>
            <a:ext cx="3672408" cy="21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Frequency Domain Methods in CFD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3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pic>
        <p:nvPicPr>
          <p:cNvPr id="10" name="Picture 8" descr="Cl_presentation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417491" cy="30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Linear Frequency Domain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39552" y="1772816"/>
            <a:ext cx="820891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Linearise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assuming small perturbations: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Solve resulting linear system: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9812" y="2276872"/>
            <a:ext cx="3384376" cy="9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655" y="3933056"/>
            <a:ext cx="64066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LU-SGS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- </a:t>
            </a:r>
            <a:r>
              <a:rPr lang="en-GB" sz="2800" dirty="0" smtClean="0">
                <a:solidFill>
                  <a:schemeClr val="tx1"/>
                </a:solidFill>
              </a:rPr>
              <a:t>Semi-implicit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171450" indent="-171450" algn="l"/>
            <a:r>
              <a:rPr lang="en-GB" sz="2800" dirty="0" smtClean="0">
                <a:solidFill>
                  <a:schemeClr val="tx1"/>
                </a:solidFill>
              </a:rPr>
              <a:t>	  </a:t>
            </a:r>
            <a:r>
              <a:rPr lang="en-GB" sz="2800" dirty="0" smtClean="0">
                <a:solidFill>
                  <a:schemeClr val="tx1"/>
                </a:solidFill>
              </a:rPr>
              <a:t>            - </a:t>
            </a:r>
            <a:r>
              <a:rPr lang="en-GB" sz="2800" dirty="0" smtClean="0">
                <a:solidFill>
                  <a:schemeClr val="tx1"/>
                </a:solidFill>
              </a:rPr>
              <a:t>Face-based matrix</a:t>
            </a:r>
          </a:p>
          <a:p>
            <a:pPr marL="171450" indent="-171450" algn="l"/>
            <a:r>
              <a:rPr lang="en-GB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              - </a:t>
            </a:r>
            <a:r>
              <a:rPr lang="en-GB" sz="2800" dirty="0" smtClean="0">
                <a:solidFill>
                  <a:schemeClr val="tx1"/>
                </a:solidFill>
              </a:rPr>
              <a:t>Can use </a:t>
            </a:r>
            <a:r>
              <a:rPr lang="en-GB" sz="2800" dirty="0" err="1" smtClean="0">
                <a:solidFill>
                  <a:schemeClr val="tx1"/>
                </a:solidFill>
              </a:rPr>
              <a:t>GMRes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method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PETSc</a:t>
            </a:r>
            <a:r>
              <a:rPr lang="en-GB" sz="2800" dirty="0" smtClean="0">
                <a:solidFill>
                  <a:schemeClr val="tx1"/>
                </a:solidFill>
              </a:rPr>
              <a:t> - Many options including implicit linear solvers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	   - Many preconditioning </a:t>
            </a:r>
            <a:r>
              <a:rPr lang="en-GB" sz="2800" dirty="0" smtClean="0">
                <a:solidFill>
                  <a:schemeClr val="tx1"/>
                </a:solidFill>
              </a:rPr>
              <a:t>options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Previous Solution Methods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Preconditioned Linear Solver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GCR </a:t>
            </a:r>
            <a:r>
              <a:rPr lang="en-GB" sz="2800" dirty="0" smtClean="0">
                <a:solidFill>
                  <a:schemeClr val="tx1"/>
                </a:solidFill>
              </a:rPr>
              <a:t>Krylov solver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ILU </a:t>
            </a:r>
            <a:r>
              <a:rPr lang="en-GB" sz="2800" dirty="0" smtClean="0">
                <a:solidFill>
                  <a:schemeClr val="tx1"/>
                </a:solidFill>
              </a:rPr>
              <a:t>preconditioning</a:t>
            </a:r>
          </a:p>
          <a:p>
            <a:pPr algn="l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2800" i="1" dirty="0" smtClean="0">
                <a:solidFill>
                  <a:schemeClr val="tx1"/>
                </a:solidFill>
              </a:rPr>
              <a:t> A </a:t>
            </a:r>
            <a:r>
              <a:rPr lang="en-GB" sz="2800" dirty="0" smtClean="0">
                <a:solidFill>
                  <a:schemeClr val="tx1"/>
                </a:solidFill>
              </a:rPr>
              <a:t>is second order Jacobian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2800" i="1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Approximation of </a:t>
            </a:r>
            <a:r>
              <a:rPr lang="en-GB" sz="2800" i="1" dirty="0" smtClean="0">
                <a:solidFill>
                  <a:schemeClr val="tx1"/>
                </a:solidFill>
              </a:rPr>
              <a:t>P </a:t>
            </a:r>
            <a:r>
              <a:rPr lang="en-GB" sz="2800" dirty="0" smtClean="0">
                <a:solidFill>
                  <a:schemeClr val="tx1"/>
                </a:solidFill>
              </a:rPr>
              <a:t>to </a:t>
            </a:r>
            <a:r>
              <a:rPr lang="en-GB" sz="2800" i="1" dirty="0" smtClean="0">
                <a:solidFill>
                  <a:schemeClr val="tx1"/>
                </a:solidFill>
              </a:rPr>
              <a:t>A </a:t>
            </a:r>
            <a:r>
              <a:rPr lang="en-GB" sz="2800" dirty="0" smtClean="0">
                <a:solidFill>
                  <a:schemeClr val="tx1"/>
                </a:solidFill>
              </a:rPr>
              <a:t>determined viewing solution of:</a:t>
            </a:r>
          </a:p>
          <a:p>
            <a:pPr algn="l"/>
            <a:endParaRPr lang="en-GB" sz="2800" i="1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3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403648" y="2780928"/>
          <a:ext cx="6387750" cy="1042789"/>
        </p:xfrm>
        <a:graphic>
          <a:graphicData uri="http://schemas.openxmlformats.org/presentationml/2006/ole">
            <p:oleObj spid="_x0000_s10241" name="Document" r:id="rId5" imgW="5728114" imgH="935324" progId="Word.Document.12">
              <p:embed/>
            </p:oleObj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80295" y="4437112"/>
          <a:ext cx="6783411" cy="720080"/>
        </p:xfrm>
        <a:graphic>
          <a:graphicData uri="http://schemas.openxmlformats.org/presentationml/2006/ole">
            <p:oleObj spid="_x0000_s10242" name="Document" r:id="rId6" imgW="5728114" imgH="6075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Preconditioned Linear Solver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pic>
        <p:nvPicPr>
          <p:cNvPr id="9" name="Picture 8" descr="second_s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5994" y="1628800"/>
            <a:ext cx="4972013" cy="4421402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92280" y="3013502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Second Order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Preconditioner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712968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Preconditioned Linear Solver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920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ew_logo_Airbus.jpg"/>
          <p:cNvPicPr>
            <a:picLocks noChangeAspect="1"/>
          </p:cNvPicPr>
          <p:nvPr/>
        </p:nvPicPr>
        <p:blipFill>
          <a:blip r:embed="rId2" cstate="print"/>
          <a:srcRect t="-31845" b="-31845"/>
          <a:stretch>
            <a:fillRect/>
          </a:stretch>
        </p:blipFill>
        <p:spPr>
          <a:xfrm>
            <a:off x="7164000" y="6120000"/>
            <a:ext cx="1749145" cy="735603"/>
          </a:xfrm>
          <a:prstGeom prst="rect">
            <a:avLst/>
          </a:prstGeom>
        </p:spPr>
      </p:pic>
      <p:pic>
        <p:nvPicPr>
          <p:cNvPr id="14" name="Picture 13" descr="Un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84000"/>
            <a:ext cx="1963794" cy="812604"/>
          </a:xfrm>
          <a:prstGeom prst="rect">
            <a:avLst/>
          </a:prstGeom>
        </p:spPr>
      </p:pic>
      <p:pic>
        <p:nvPicPr>
          <p:cNvPr id="9" name="Picture 8" descr="second_s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5994" y="1628800"/>
            <a:ext cx="4972012" cy="4421402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92280" y="3013502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First Order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Preconditioner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358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Document</vt:lpstr>
      <vt:lpstr>Microsoft Office Word Document</vt:lpstr>
      <vt:lpstr>Accelerating Convergence of the CFD Linear Frequency Domain Method by a Preconditioned Linear Solver</vt:lpstr>
      <vt:lpstr>Summary</vt:lpstr>
      <vt:lpstr>Frequency Domain Methods in CFD</vt:lpstr>
      <vt:lpstr>Frequency Domain Methods in CFD</vt:lpstr>
      <vt:lpstr>Linear Frequency Domain</vt:lpstr>
      <vt:lpstr>Previous Solution Methods</vt:lpstr>
      <vt:lpstr>Preconditioned Linear Solver</vt:lpstr>
      <vt:lpstr>Preconditioned Linear Solver</vt:lpstr>
      <vt:lpstr>Preconditioned Linear Solver</vt:lpstr>
      <vt:lpstr>Preconditioned Linear Solver</vt:lpstr>
      <vt:lpstr>Preconditioned Linear Solver</vt:lpstr>
      <vt:lpstr>ILU Preconditioner Formulation</vt:lpstr>
      <vt:lpstr>Test Cases</vt:lpstr>
      <vt:lpstr>Convergence</vt:lpstr>
      <vt:lpstr>Effect of Weighting</vt:lpstr>
      <vt:lpstr>Parallelisation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the Calculation of Aerodynamic Models for Flight Simulation</dc:title>
  <dc:creator>Andy</dc:creator>
  <cp:lastModifiedBy>Andy</cp:lastModifiedBy>
  <cp:revision>282</cp:revision>
  <dcterms:created xsi:type="dcterms:W3CDTF">2010-10-14T08:31:41Z</dcterms:created>
  <dcterms:modified xsi:type="dcterms:W3CDTF">2012-09-03T17:28:39Z</dcterms:modified>
</cp:coreProperties>
</file>