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8" r:id="rId3"/>
    <p:sldId id="293" r:id="rId4"/>
    <p:sldId id="294" r:id="rId5"/>
    <p:sldId id="295" r:id="rId6"/>
    <p:sldId id="319" r:id="rId7"/>
    <p:sldId id="282" r:id="rId8"/>
    <p:sldId id="292" r:id="rId9"/>
    <p:sldId id="284" r:id="rId10"/>
    <p:sldId id="285" r:id="rId11"/>
    <p:sldId id="300" r:id="rId12"/>
    <p:sldId id="301" r:id="rId13"/>
    <p:sldId id="299" r:id="rId14"/>
    <p:sldId id="302" r:id="rId15"/>
    <p:sldId id="303" r:id="rId16"/>
    <p:sldId id="304" r:id="rId17"/>
    <p:sldId id="305" r:id="rId18"/>
    <p:sldId id="306" r:id="rId19"/>
    <p:sldId id="318" r:id="rId20"/>
    <p:sldId id="307" r:id="rId21"/>
    <p:sldId id="317" r:id="rId22"/>
    <p:sldId id="308" r:id="rId23"/>
    <p:sldId id="309" r:id="rId24"/>
    <p:sldId id="315" r:id="rId25"/>
    <p:sldId id="311" r:id="rId26"/>
    <p:sldId id="312" r:id="rId27"/>
    <p:sldId id="313" r:id="rId28"/>
    <p:sldId id="31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5E5F8-2589-4D10-B793-C8DAFF8C72E7}" type="datetimeFigureOut">
              <a:rPr lang="en-GB" smtClean="0"/>
              <a:pPr/>
              <a:t>08/04/2013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4054D-2608-4B17-8387-276B5C3EA4C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1413" y="685800"/>
            <a:ext cx="4573587" cy="343058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14845" y="4343548"/>
            <a:ext cx="5027825" cy="411635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baseline="0" dirty="0" smtClean="0"/>
              <a:t>This presentation is about gust loads prediction and alleviation using a reduced model, which potentially comes from a CFD model.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9B2F6C1-C040-4F4B-A259-7724B5645A06}" type="slidenum">
              <a:rPr lang="en-GB" smtClean="0"/>
              <a:pPr/>
              <a:t>3</a:t>
            </a:fld>
            <a:endParaRPr lang="en-GB"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3587" cy="3430588"/>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3587" cy="3430588"/>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3587" cy="3430588"/>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3587" cy="3430588"/>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1"/>
          <p:cNvSpPr>
            <a:spLocks noGrp="1" noChangeArrowheads="1"/>
          </p:cNvSpPr>
          <p:nvPr>
            <p:ph type="sldNum" sz="quarter"/>
          </p:nvPr>
        </p:nvSpPr>
        <p:spPr>
          <a:noFill/>
        </p:spPr>
        <p:txBody>
          <a:bodyPr/>
          <a:lstStyle/>
          <a:p>
            <a:fld id="{C6F45D46-68EC-4306-9963-DE96D92BF7B9}" type="slidenum">
              <a:rPr lang="en-US" smtClean="0">
                <a:ea typeface="DejaVu Sans" charset="0"/>
                <a:cs typeface="DejaVu Sans" charset="0"/>
              </a:rPr>
              <a:pPr/>
              <a:t>12</a:t>
            </a:fld>
            <a:endParaRPr lang="en-US" smtClean="0">
              <a:ea typeface="DejaVu Sans" charset="0"/>
              <a:cs typeface="DejaVu Sans" charset="0"/>
            </a:endParaRPr>
          </a:p>
        </p:txBody>
      </p:sp>
      <p:sp>
        <p:nvSpPr>
          <p:cNvPr id="51203" name="Text Box 1"/>
          <p:cNvSpPr txBox="1">
            <a:spLocks noChangeArrowheads="1"/>
          </p:cNvSpPr>
          <p:nvPr/>
        </p:nvSpPr>
        <p:spPr bwMode="auto">
          <a:xfrm>
            <a:off x="950913" y="685800"/>
            <a:ext cx="4956175" cy="3429000"/>
          </a:xfrm>
          <a:prstGeom prst="rect">
            <a:avLst/>
          </a:prstGeom>
          <a:solidFill>
            <a:srgbClr val="FFFFFF"/>
          </a:solidFill>
          <a:ln w="9360">
            <a:solidFill>
              <a:srgbClr val="000000"/>
            </a:solidFill>
            <a:miter lim="800000"/>
            <a:headEnd/>
            <a:tailEnd/>
          </a:ln>
        </p:spPr>
        <p:txBody>
          <a:bodyPr wrap="none" anchor="ctr"/>
          <a:lstStyle/>
          <a:p>
            <a:endParaRPr lang="en-US">
              <a:ea typeface="DejaVu Sans" charset="0"/>
              <a:cs typeface="DejaVu Sans" charset="0"/>
            </a:endParaRPr>
          </a:p>
        </p:txBody>
      </p:sp>
      <p:sp>
        <p:nvSpPr>
          <p:cNvPr id="51204" name="Text Box 2"/>
          <p:cNvSpPr>
            <a:spLocks noGrp="1" noChangeArrowheads="1"/>
          </p:cNvSpPr>
          <p:nvPr>
            <p:ph type="body"/>
          </p:nvPr>
        </p:nvSpPr>
        <p:spPr>
          <a:xfrm>
            <a:off x="685800" y="4343400"/>
            <a:ext cx="5486400" cy="4114800"/>
          </a:xfrm>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Calibri" pitchFamily="32" charset="0"/>
                <a:ea typeface="DejaVu Sans" charset="0"/>
                <a:cs typeface="DejaVu Sans" charset="0"/>
              </a:rPr>
              <a:t>Shows flow structure and schematic showing some aerodynamic problems helicopters encounter in forward flight.</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Calibri" pitchFamily="32" charset="0"/>
                <a:ea typeface="DejaVu Sans" charset="0"/>
                <a:cs typeface="DejaVu Sans" charset="0"/>
              </a:rPr>
              <a:t>The total loads that a rotor experiences is dependant on the local loads experienced by each part of the blade. In hover flight alone, the loads vary along the blade, from low speed at the root and compressible flow at the tip, and so the blade design changes along the span. In addition, you have blade-tip vortex interaction.</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Calibri" pitchFamily="32" charset="0"/>
                <a:ea typeface="DejaVu Sans" charset="0"/>
                <a:cs typeface="DejaVu Sans" charset="0"/>
              </a:rPr>
              <a:t>With the addition of relative air flow in forward flight, you also have stall and flow reversal on the retreating blade, and transonic flow causing shock waves on the advancing side.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Calibri" pitchFamily="32" charset="0"/>
                <a:ea typeface="DejaVu Sans" charset="0"/>
                <a:cs typeface="DejaVu Sans" charset="0"/>
              </a:rPr>
              <a:t>All of these complicate the design of the blade as more compromises must be made.</a:t>
            </a:r>
          </a:p>
        </p:txBody>
      </p:sp>
      <p:sp>
        <p:nvSpPr>
          <p:cNvPr id="5120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B80DE38-5730-4F4B-B55D-C92DE8CCC4D0}" type="slidenum">
              <a:rPr lang="en-US" sz="1200">
                <a:solidFill>
                  <a:srgbClr val="000000"/>
                </a:solidFill>
                <a:latin typeface="Calibri" pitchFamily="32" charset="0"/>
                <a:ea typeface="DejaVu Sans" charset="0"/>
                <a:cs typeface="DejaVu Sans"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n-US" sz="1200">
              <a:solidFill>
                <a:srgbClr val="000000"/>
              </a:solidFill>
              <a:latin typeface="Calibri" pitchFamily="32" charset="0"/>
              <a:ea typeface="DejaVu Sans" charset="0"/>
              <a:cs typeface="DejaVu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B5A05E1-7ED9-424E-B630-65D8F1B72B9C}" type="slidenum">
              <a:rPr lang="en-GB"/>
              <a:pPr/>
              <a:t>24</a:t>
            </a:fld>
            <a:endParaRPr lang="en-GB"/>
          </a:p>
        </p:txBody>
      </p:sp>
      <p:sp>
        <p:nvSpPr>
          <p:cNvPr id="169985" name="Text Box 1"/>
          <p:cNvSpPr txBox="1">
            <a:spLocks noChangeArrowheads="1"/>
          </p:cNvSpPr>
          <p:nvPr/>
        </p:nvSpPr>
        <p:spPr bwMode="auto">
          <a:xfrm>
            <a:off x="924333" y="685728"/>
            <a:ext cx="5010937" cy="3430097"/>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69986" name="Text Box 2"/>
          <p:cNvSpPr txBox="1">
            <a:spLocks noGrp="1" noChangeArrowheads="1"/>
          </p:cNvSpPr>
          <p:nvPr>
            <p:ph type="body"/>
          </p:nvPr>
        </p:nvSpPr>
        <p:spPr bwMode="auto">
          <a:xfrm>
            <a:off x="685640" y="4343913"/>
            <a:ext cx="5488322" cy="4114361"/>
          </a:xfrm>
          <a:prstGeom prst="rect">
            <a:avLst/>
          </a:prstGeom>
          <a:noFill/>
          <a:ln>
            <a:round/>
            <a:headEnd/>
            <a:tailEnd/>
          </a:ln>
        </p:spPr>
        <p:txBody>
          <a:bodyPr lIns="96840" tIns="48240" rIns="96840" bIns="4824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latin typeface="Arial" charset="0"/>
                <a:ea typeface="ＭＳ Ｐゴシック" pitchFamily="32" charset="-128"/>
              </a:rPr>
              <a:t>4%thick circular arc aerofoil</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latin typeface="Arial" charset="0"/>
              <a:ea typeface="ＭＳ Ｐゴシック" pitchFamily="32" charset="-128"/>
            </a:endParaRPr>
          </a:p>
        </p:txBody>
      </p:sp>
      <p:sp>
        <p:nvSpPr>
          <p:cNvPr id="169987" name="Text Box 3"/>
          <p:cNvSpPr txBox="1">
            <a:spLocks noChangeArrowheads="1"/>
          </p:cNvSpPr>
          <p:nvPr/>
        </p:nvSpPr>
        <p:spPr bwMode="auto">
          <a:xfrm>
            <a:off x="3884758" y="8686362"/>
            <a:ext cx="2973242" cy="456177"/>
          </a:xfrm>
          <a:prstGeom prst="rect">
            <a:avLst/>
          </a:prstGeom>
          <a:noFill/>
          <a:ln w="9525">
            <a:noFill/>
            <a:round/>
            <a:headEnd/>
            <a:tailEnd/>
          </a:ln>
          <a:effectLst/>
        </p:spPr>
        <p:txBody>
          <a:bodyPr lIns="96840" tIns="48240" rIns="96840" bIns="4824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79B2563-3DA8-4ABF-9D0C-625AA50E24EB}" type="slidenum">
              <a:rPr lang="en-GB" sz="13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en-GB" sz="13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w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4.tif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C:\Users\gnaa36\Desktop\Gottingen\RAW\plot_rom.avi"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p:nvPr/>
        </p:nvSpPr>
        <p:spPr>
          <a:xfrm>
            <a:off x="179512" y="0"/>
            <a:ext cx="8784976" cy="548060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000" b="1" dirty="0" smtClean="0">
                <a:latin typeface="Times New Roman" pitchFamily="18"/>
                <a:ea typeface="Microsoft YaHei" pitchFamily="2"/>
                <a:cs typeface="Mangal" pitchFamily="2"/>
              </a:rPr>
              <a:t>Model Reduction for Linear and Nonlinear Gust Loads Analysis</a:t>
            </a:r>
            <a:endParaRPr lang="en-GB" sz="1000" i="0" u="none" strike="noStrike" baseline="0" dirty="0" smtClean="0">
              <a:ln>
                <a:noFill/>
              </a:ln>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200" strike="noStrike" baseline="0" dirty="0" smtClean="0">
                <a:ln>
                  <a:noFill/>
                </a:ln>
                <a:solidFill>
                  <a:srgbClr val="000000"/>
                </a:solidFill>
                <a:latin typeface="Times New Roman" pitchFamily="18"/>
                <a:ea typeface="Microsoft YaHei" pitchFamily="2"/>
                <a:cs typeface="Mangal" pitchFamily="2"/>
              </a:rPr>
              <a:t>A. </a:t>
            </a:r>
            <a:r>
              <a:rPr lang="en-GB" sz="2200" strike="noStrike" baseline="0" dirty="0">
                <a:ln>
                  <a:noFill/>
                </a:ln>
                <a:solidFill>
                  <a:srgbClr val="000000"/>
                </a:solidFill>
                <a:latin typeface="Times New Roman" pitchFamily="18"/>
                <a:ea typeface="Microsoft YaHei" pitchFamily="2"/>
                <a:cs typeface="Mangal" pitchFamily="2"/>
              </a:rPr>
              <a:t>Da </a:t>
            </a:r>
            <a:r>
              <a:rPr lang="en-GB" sz="2200" strike="noStrike" baseline="0" dirty="0" smtClean="0">
                <a:ln>
                  <a:noFill/>
                </a:ln>
                <a:solidFill>
                  <a:srgbClr val="000000"/>
                </a:solidFill>
                <a:latin typeface="Times New Roman" pitchFamily="18"/>
                <a:ea typeface="Microsoft YaHei" pitchFamily="2"/>
                <a:cs typeface="Mangal" pitchFamily="2"/>
              </a:rPr>
              <a:t>Ronch, N.D. </a:t>
            </a:r>
            <a:r>
              <a:rPr lang="en-GB" sz="2200" strike="noStrike" baseline="0" dirty="0" err="1" smtClean="0">
                <a:ln>
                  <a:noFill/>
                </a:ln>
                <a:solidFill>
                  <a:srgbClr val="000000"/>
                </a:solidFill>
                <a:latin typeface="Times New Roman" pitchFamily="18"/>
                <a:ea typeface="Microsoft YaHei" pitchFamily="2"/>
                <a:cs typeface="Mangal" pitchFamily="2"/>
              </a:rPr>
              <a:t>Tantaroudas</a:t>
            </a:r>
            <a:r>
              <a:rPr lang="en-GB" sz="2200" strike="noStrike" baseline="0" dirty="0" smtClean="0">
                <a:ln>
                  <a:noFill/>
                </a:ln>
                <a:solidFill>
                  <a:srgbClr val="000000"/>
                </a:solidFill>
                <a:latin typeface="Times New Roman" pitchFamily="18"/>
                <a:ea typeface="Microsoft YaHei" pitchFamily="2"/>
                <a:cs typeface="Mangal" pitchFamily="2"/>
              </a:rPr>
              <a:t>, </a:t>
            </a:r>
            <a:r>
              <a:rPr lang="en-GB" sz="2200" strike="noStrike" baseline="0" dirty="0" err="1" smtClean="0">
                <a:ln>
                  <a:noFill/>
                </a:ln>
                <a:solidFill>
                  <a:srgbClr val="000000"/>
                </a:solidFill>
                <a:latin typeface="Times New Roman" pitchFamily="18"/>
                <a:ea typeface="Microsoft YaHei" pitchFamily="2"/>
                <a:cs typeface="Mangal" pitchFamily="2"/>
              </a:rPr>
              <a:t>S.Timme</a:t>
            </a:r>
            <a:r>
              <a:rPr lang="en-GB" sz="2200" strike="noStrike" baseline="0" dirty="0" smtClean="0">
                <a:ln>
                  <a:noFill/>
                </a:ln>
                <a:solidFill>
                  <a:srgbClr val="000000"/>
                </a:solidFill>
                <a:latin typeface="Times New Roman" pitchFamily="18"/>
                <a:ea typeface="Microsoft YaHei" pitchFamily="2"/>
                <a:cs typeface="Mangal" pitchFamily="2"/>
              </a:rPr>
              <a:t> and K.J. Badcock</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b="1" dirty="0" smtClean="0">
                <a:solidFill>
                  <a:srgbClr val="000000"/>
                </a:solidFill>
                <a:latin typeface="Times New Roman" pitchFamily="18"/>
                <a:ea typeface="Microsoft YaHei" pitchFamily="2"/>
                <a:cs typeface="Mangal" pitchFamily="2"/>
              </a:rPr>
              <a:t>University of Liverpool, U.K.</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strike="noStrike" baseline="0" dirty="0" smtClean="0">
              <a:ln>
                <a:noFill/>
              </a:ln>
              <a:solidFill>
                <a:srgbClr val="000000"/>
              </a:solidFill>
              <a:latin typeface="Times New Roman" pitchFamily="18"/>
              <a:ea typeface="Microsoft YaHei" pitchFamily="2"/>
              <a:cs typeface="Mangal" pitchFamily="2"/>
            </a:endParaRPr>
          </a:p>
        </p:txBody>
      </p:sp>
      <p:pic>
        <p:nvPicPr>
          <p:cNvPr id="11" name="Picture 2"/>
          <p:cNvPicPr>
            <a:picLocks noChangeAspect="1" noChangeArrowheads="1"/>
          </p:cNvPicPr>
          <p:nvPr/>
        </p:nvPicPr>
        <p:blipFill>
          <a:blip r:embed="rId3" cstate="print"/>
          <a:srcRect/>
          <a:stretch>
            <a:fillRect/>
          </a:stretch>
        </p:blipFill>
        <p:spPr bwMode="auto">
          <a:xfrm>
            <a:off x="228600" y="6096000"/>
            <a:ext cx="1800200" cy="413033"/>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3733800" y="5943600"/>
            <a:ext cx="1800200" cy="720080"/>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7239000" y="6096000"/>
            <a:ext cx="1666471" cy="432048"/>
          </a:xfrm>
          <a:prstGeom prst="rect">
            <a:avLst/>
          </a:prstGeom>
          <a:noFill/>
          <a:ln w="9525">
            <a:noFill/>
            <a:miter lim="800000"/>
            <a:headEnd/>
            <a:tailEnd/>
          </a:ln>
        </p:spPr>
      </p:pic>
      <p:sp>
        <p:nvSpPr>
          <p:cNvPr id="13" name="TextBox 12"/>
          <p:cNvSpPr txBox="1"/>
          <p:nvPr/>
        </p:nvSpPr>
        <p:spPr>
          <a:xfrm>
            <a:off x="3276600" y="4800600"/>
            <a:ext cx="2434952" cy="584775"/>
          </a:xfrm>
          <a:prstGeom prst="rect">
            <a:avLst/>
          </a:prstGeom>
          <a:noFill/>
        </p:spPr>
        <p:txBody>
          <a:bodyPr wrap="square" rtlCol="0">
            <a:spAutoFit/>
          </a:bodyPr>
          <a:lstStyle/>
          <a:p>
            <a:pPr lvl="0" algn="ctr"/>
            <a:r>
              <a:rPr lang="en-GB" sz="1600" dirty="0" smtClean="0">
                <a:solidFill>
                  <a:srgbClr val="000000"/>
                </a:solidFill>
                <a:latin typeface="Times New Roman" pitchFamily="18"/>
                <a:ea typeface="Microsoft YaHei" pitchFamily="2"/>
                <a:cs typeface="Mangal" pitchFamily="2"/>
              </a:rPr>
              <a:t>AIAA Paper 2013-</a:t>
            </a:r>
            <a:r>
              <a:rPr lang="en-GB" sz="1600" dirty="0" smtClean="0">
                <a:latin typeface="Times New Roman" pitchFamily="18"/>
                <a:ea typeface="Microsoft YaHei" pitchFamily="2"/>
                <a:cs typeface="Mangal" pitchFamily="2"/>
              </a:rPr>
              <a:t>1942</a:t>
            </a:r>
          </a:p>
          <a:p>
            <a:pPr lvl="0" algn="ctr"/>
            <a:r>
              <a:rPr lang="en-GB" sz="1600" dirty="0" smtClean="0">
                <a:solidFill>
                  <a:srgbClr val="000000"/>
                </a:solidFill>
                <a:latin typeface="Times New Roman" pitchFamily="18"/>
                <a:ea typeface="Microsoft YaHei" pitchFamily="2"/>
                <a:cs typeface="Mangal" pitchFamily="2"/>
              </a:rPr>
              <a:t>Boston, MA, 08 April 2013</a:t>
            </a:r>
          </a:p>
        </p:txBody>
      </p:sp>
      <p:graphicFrame>
        <p:nvGraphicFramePr>
          <p:cNvPr id="14" name="Table 13"/>
          <p:cNvGraphicFramePr>
            <a:graphicFrameLocks noGrp="1"/>
          </p:cNvGraphicFramePr>
          <p:nvPr/>
        </p:nvGraphicFramePr>
        <p:xfrm>
          <a:off x="2438400" y="4191000"/>
          <a:ext cx="4191000" cy="370840"/>
        </p:xfrm>
        <a:graphic>
          <a:graphicData uri="http://schemas.openxmlformats.org/drawingml/2006/table">
            <a:tbl>
              <a:tblPr firstRow="1" bandRow="1">
                <a:tableStyleId>{5C22544A-7EE6-4342-B048-85BDC9FD1C3A}</a:tableStyleId>
              </a:tblPr>
              <a:tblGrid>
                <a:gridCol w="832990"/>
                <a:gridCol w="3358010"/>
              </a:tblGrid>
              <a:tr h="370840">
                <a:tc>
                  <a:txBody>
                    <a:bodyPr/>
                    <a:lstStyle/>
                    <a:p>
                      <a:pPr algn="r"/>
                      <a:r>
                        <a:rPr lang="en-GB" b="0" dirty="0" smtClean="0">
                          <a:solidFill>
                            <a:schemeClr val="tx1"/>
                          </a:solidFill>
                          <a:latin typeface="Times New Roman" pitchFamily="18" charset="0"/>
                          <a:cs typeface="Times New Roman" pitchFamily="18" charset="0"/>
                        </a:rPr>
                        <a:t>email:</a:t>
                      </a:r>
                      <a:endParaRPr lang="en-GB" b="0" dirty="0">
                        <a:solidFill>
                          <a:schemeClr val="tx1"/>
                        </a:solidFill>
                        <a:latin typeface="Times New Roman" pitchFamily="18" charset="0"/>
                        <a:cs typeface="Times New Roman" pitchFamily="18" charset="0"/>
                      </a:endParaRPr>
                    </a:p>
                  </a:txBody>
                  <a:tcPr>
                    <a:noFill/>
                  </a:tcPr>
                </a:tc>
                <a:tc>
                  <a:txBody>
                    <a:bodyPr/>
                    <a:lstStyle/>
                    <a:p>
                      <a:pPr algn="l"/>
                      <a:r>
                        <a:rPr lang="en-GB" b="0" dirty="0" smtClean="0">
                          <a:solidFill>
                            <a:srgbClr val="000000"/>
                          </a:solidFill>
                          <a:latin typeface="Times New Roman" pitchFamily="18" charset="0"/>
                          <a:ea typeface="Microsoft YaHei" pitchFamily="2"/>
                          <a:cs typeface="Times New Roman" pitchFamily="18" charset="0"/>
                        </a:rPr>
                        <a:t>K.J.Badcock@liverpool.ac.uk</a:t>
                      </a:r>
                      <a:endParaRPr lang="en-GB" b="0" dirty="0">
                        <a:solidFill>
                          <a:schemeClr val="tx1"/>
                        </a:solidFill>
                        <a:latin typeface="Times New Roman" pitchFamily="18" charset="0"/>
                        <a:cs typeface="Times New Roman" pitchFamily="18" charset="0"/>
                      </a:endParaRPr>
                    </a:p>
                  </a:txBody>
                  <a:tcPr>
                    <a:noFill/>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4098" name="Equation" r:id="rId4" imgW="1422360" imgH="685800" progId="Equation.3">
              <p:embed/>
            </p:oleObj>
          </a:graphicData>
        </a:graphic>
      </p:graphicFrame>
      <p:graphicFrame>
        <p:nvGraphicFramePr>
          <p:cNvPr id="3078" name="Object 3"/>
          <p:cNvGraphicFramePr>
            <a:graphicFrameLocks noChangeAspect="1"/>
          </p:cNvGraphicFramePr>
          <p:nvPr/>
        </p:nvGraphicFramePr>
        <p:xfrm>
          <a:off x="6556896" y="1700808"/>
          <a:ext cx="1687512" cy="374650"/>
        </p:xfrm>
        <a:graphic>
          <a:graphicData uri="http://schemas.openxmlformats.org/presentationml/2006/ole">
            <p:oleObj spid="_x0000_s4099" name="Equation" r:id="rId5" imgW="914400" imgH="203040" progId="Equation.3">
              <p:embed/>
            </p:oleObj>
          </a:graphicData>
        </a:graphic>
      </p:graphicFrame>
      <p:graphicFrame>
        <p:nvGraphicFramePr>
          <p:cNvPr id="3079" name="Object 4"/>
          <p:cNvGraphicFramePr>
            <a:graphicFrameLocks noChangeAspect="1"/>
          </p:cNvGraphicFramePr>
          <p:nvPr/>
        </p:nvGraphicFramePr>
        <p:xfrm>
          <a:off x="3563888" y="2060848"/>
          <a:ext cx="2157412" cy="889000"/>
        </p:xfrm>
        <a:graphic>
          <a:graphicData uri="http://schemas.openxmlformats.org/presentationml/2006/ole">
            <p:oleObj spid="_x0000_s4100" name="Equation" r:id="rId6" imgW="1168200" imgH="482400" progId="Equation.3">
              <p:embed/>
            </p:oleObj>
          </a:graphicData>
        </a:graphic>
      </p:graphicFrame>
      <p:cxnSp>
        <p:nvCxnSpPr>
          <p:cNvPr id="10" name="Straight Arrow Connector 9"/>
          <p:cNvCxnSpPr/>
          <p:nvPr/>
        </p:nvCxnSpPr>
        <p:spPr>
          <a:xfrm>
            <a:off x="3347864" y="1916832"/>
            <a:ext cx="280831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80" name="Object 3"/>
          <p:cNvGraphicFramePr>
            <a:graphicFrameLocks noChangeAspect="1"/>
          </p:cNvGraphicFramePr>
          <p:nvPr/>
        </p:nvGraphicFramePr>
        <p:xfrm>
          <a:off x="683568" y="3356992"/>
          <a:ext cx="7596188" cy="725488"/>
        </p:xfrm>
        <a:graphic>
          <a:graphicData uri="http://schemas.openxmlformats.org/presentationml/2006/ole">
            <p:oleObj spid="_x0000_s4101" name="Equation" r:id="rId7" imgW="4114800" imgH="393480" progId="Equation.3">
              <p:embed/>
            </p:oleObj>
          </a:graphicData>
        </a:graphic>
      </p:graphicFrame>
      <p:sp>
        <p:nvSpPr>
          <p:cNvPr id="13" name="TextBox 12"/>
          <p:cNvSpPr txBox="1"/>
          <p:nvPr/>
        </p:nvSpPr>
        <p:spPr>
          <a:xfrm>
            <a:off x="5724128" y="4654877"/>
            <a:ext cx="2160240" cy="923330"/>
          </a:xfrm>
          <a:prstGeom prst="rect">
            <a:avLst/>
          </a:prstGeom>
          <a:noFill/>
        </p:spPr>
        <p:txBody>
          <a:bodyPr wrap="square" rtlCol="0">
            <a:spAutoFit/>
          </a:bodyPr>
          <a:lstStyle/>
          <a:p>
            <a:pPr algn="ctr"/>
            <a:r>
              <a:rPr lang="en-GB" dirty="0" smtClean="0">
                <a:latin typeface="Arial" pitchFamily="34" charset="0"/>
                <a:cs typeface="Arial" pitchFamily="34" charset="0"/>
              </a:rPr>
              <a:t>control surfaces,</a:t>
            </a:r>
          </a:p>
          <a:p>
            <a:pPr algn="ctr"/>
            <a:r>
              <a:rPr lang="en-GB" dirty="0" smtClean="0">
                <a:latin typeface="Arial" pitchFamily="34" charset="0"/>
                <a:cs typeface="Arial" pitchFamily="34" charset="0"/>
              </a:rPr>
              <a:t>gust encounter, </a:t>
            </a:r>
          </a:p>
          <a:p>
            <a:pPr algn="ctr"/>
            <a:r>
              <a:rPr lang="en-GB" dirty="0" smtClean="0">
                <a:latin typeface="Arial" pitchFamily="34" charset="0"/>
                <a:cs typeface="Arial" pitchFamily="34" charset="0"/>
              </a:rPr>
              <a:t>speed/altitude</a:t>
            </a:r>
            <a:endParaRPr lang="en-GB" dirty="0">
              <a:latin typeface="Arial" pitchFamily="34" charset="0"/>
              <a:cs typeface="Arial" pitchFamily="34" charset="0"/>
            </a:endParaRPr>
          </a:p>
        </p:txBody>
      </p:sp>
      <p:cxnSp>
        <p:nvCxnSpPr>
          <p:cNvPr id="18" name="Straight Arrow Connector 17"/>
          <p:cNvCxnSpPr/>
          <p:nvPr/>
        </p:nvCxnSpPr>
        <p:spPr>
          <a:xfrm flipV="1">
            <a:off x="6588224" y="4078813"/>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2"/>
          <p:cNvSpPr txBox="1">
            <a:spLocks noChangeArrowheads="1"/>
          </p:cNvSpPr>
          <p:nvPr/>
        </p:nvSpPr>
        <p:spPr bwMode="auto">
          <a:xfrm>
            <a:off x="762000" y="5638800"/>
            <a:ext cx="7094984" cy="1015663"/>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a:spcBef>
                <a:spcPct val="50000"/>
              </a:spcBef>
            </a:pPr>
            <a:r>
              <a:rPr lang="en-GB" sz="2000" dirty="0" smtClean="0">
                <a:latin typeface="Arial" pitchFamily="34" charset="0"/>
                <a:cs typeface="Arial" pitchFamily="34" charset="0"/>
              </a:rPr>
              <a:t>Da Ronch et al., “Model Reduction for Linear and Nonlinear Gust Loads Analysis”, </a:t>
            </a:r>
            <a:r>
              <a:rPr lang="en-GB" sz="2000" b="1" dirty="0" smtClean="0">
                <a:latin typeface="Arial" pitchFamily="34" charset="0"/>
                <a:cs typeface="Arial" pitchFamily="34" charset="0"/>
              </a:rPr>
              <a:t>AIAA paper 2013-1942</a:t>
            </a:r>
            <a:r>
              <a:rPr lang="en-GB" sz="2000" dirty="0" smtClean="0">
                <a:latin typeface="Arial" pitchFamily="34" charset="0"/>
                <a:cs typeface="Arial" pitchFamily="34" charset="0"/>
              </a:rPr>
              <a:t>; AIAA Structural Dynamics and Materials, 2013</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CFD Solver Overview</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Arial" pitchFamily="34" charset="0"/>
                <a:cs typeface="Arial" pitchFamily="34" charset="0"/>
              </a:rPr>
              <a:t>Euler (</a:t>
            </a:r>
            <a:r>
              <a:rPr lang="en-GB" dirty="0" err="1" smtClean="0">
                <a:latin typeface="Arial" pitchFamily="34" charset="0"/>
                <a:cs typeface="Arial" pitchFamily="34" charset="0"/>
              </a:rPr>
              <a:t>Inviscid</a:t>
            </a:r>
            <a:r>
              <a:rPr lang="en-GB" dirty="0" smtClean="0">
                <a:latin typeface="Arial" pitchFamily="34" charset="0"/>
                <a:cs typeface="Arial" pitchFamily="34" charset="0"/>
              </a:rPr>
              <a:t>) results shown in this paper</a:t>
            </a:r>
          </a:p>
          <a:p>
            <a:pPr lvl="1"/>
            <a:r>
              <a:rPr lang="en-GB" dirty="0" smtClean="0">
                <a:latin typeface="Arial" pitchFamily="34" charset="0"/>
                <a:cs typeface="Arial" pitchFamily="34" charset="0"/>
              </a:rPr>
              <a:t>Solvers include RANS also</a:t>
            </a:r>
          </a:p>
          <a:p>
            <a:r>
              <a:rPr lang="en-GB" dirty="0" smtClean="0">
                <a:latin typeface="Arial" pitchFamily="34" charset="0"/>
                <a:cs typeface="Arial" pitchFamily="34" charset="0"/>
              </a:rPr>
              <a:t>Implicit Formulation</a:t>
            </a:r>
          </a:p>
          <a:p>
            <a:r>
              <a:rPr lang="en-GB" dirty="0" smtClean="0">
                <a:latin typeface="Arial" pitchFamily="34" charset="0"/>
                <a:cs typeface="Arial" pitchFamily="34" charset="0"/>
              </a:rPr>
              <a:t>2 Spatial Schemes</a:t>
            </a:r>
          </a:p>
          <a:p>
            <a:pPr lvl="1"/>
            <a:r>
              <a:rPr lang="en-GB" dirty="0" smtClean="0">
                <a:latin typeface="Arial" pitchFamily="34" charset="0"/>
                <a:cs typeface="Arial" pitchFamily="34" charset="0"/>
              </a:rPr>
              <a:t>2d results </a:t>
            </a:r>
            <a:r>
              <a:rPr lang="en-GB" dirty="0" smtClean="0">
                <a:latin typeface="Arial" pitchFamily="34" charset="0"/>
                <a:cs typeface="Arial" pitchFamily="34" charset="0"/>
                <a:sym typeface="Wingdings" pitchFamily="2" charset="2"/>
              </a:rPr>
              <a:t> </a:t>
            </a:r>
            <a:r>
              <a:rPr lang="en-GB" dirty="0" err="1" smtClean="0">
                <a:latin typeface="Arial" pitchFamily="34" charset="0"/>
                <a:cs typeface="Arial" pitchFamily="34" charset="0"/>
                <a:sym typeface="Wingdings" pitchFamily="2" charset="2"/>
              </a:rPr>
              <a:t>meshless</a:t>
            </a:r>
            <a:r>
              <a:rPr lang="en-GB" dirty="0" smtClean="0">
                <a:latin typeface="Arial" pitchFamily="34" charset="0"/>
                <a:cs typeface="Arial" pitchFamily="34" charset="0"/>
                <a:sym typeface="Wingdings" pitchFamily="2" charset="2"/>
              </a:rPr>
              <a:t> formulation</a:t>
            </a:r>
          </a:p>
          <a:p>
            <a:pPr lvl="1"/>
            <a:r>
              <a:rPr lang="en-GB" dirty="0" smtClean="0">
                <a:latin typeface="Arial" pitchFamily="34" charset="0"/>
                <a:cs typeface="Arial" pitchFamily="34" charset="0"/>
                <a:sym typeface="Wingdings" pitchFamily="2" charset="2"/>
              </a:rPr>
              <a:t>3d results  block structured grids</a:t>
            </a:r>
          </a:p>
          <a:p>
            <a:r>
              <a:rPr lang="en-GB" dirty="0" err="1" smtClean="0">
                <a:latin typeface="Arial" pitchFamily="34" charset="0"/>
                <a:cs typeface="Arial" pitchFamily="34" charset="0"/>
                <a:sym typeface="Wingdings" pitchFamily="2" charset="2"/>
              </a:rPr>
              <a:t>Osher</a:t>
            </a:r>
            <a:r>
              <a:rPr lang="en-GB" dirty="0" smtClean="0">
                <a:latin typeface="Arial" pitchFamily="34" charset="0"/>
                <a:cs typeface="Arial" pitchFamily="34" charset="0"/>
                <a:sym typeface="Wingdings" pitchFamily="2" charset="2"/>
              </a:rPr>
              <a:t>/MUSCL + exact </a:t>
            </a:r>
            <a:r>
              <a:rPr lang="en-GB" dirty="0" err="1" smtClean="0">
                <a:latin typeface="Arial" pitchFamily="34" charset="0"/>
                <a:cs typeface="Arial" pitchFamily="34" charset="0"/>
                <a:sym typeface="Wingdings" pitchFamily="2" charset="2"/>
              </a:rPr>
              <a:t>Jacobians</a:t>
            </a:r>
            <a:r>
              <a:rPr lang="en-GB" dirty="0" smtClean="0">
                <a:latin typeface="Arial" pitchFamily="34" charset="0"/>
                <a:cs typeface="Arial" pitchFamily="34" charset="0"/>
                <a:sym typeface="Wingdings" pitchFamily="2" charset="2"/>
              </a:rPr>
              <a:t> </a:t>
            </a:r>
          </a:p>
          <a:p>
            <a:r>
              <a:rPr lang="en-GB" dirty="0" smtClean="0">
                <a:latin typeface="Arial" pitchFamily="34" charset="0"/>
                <a:cs typeface="Arial" pitchFamily="34" charset="0"/>
                <a:sym typeface="Wingdings" pitchFamily="2" charset="2"/>
              </a:rPr>
              <a:t>Time domain: Pseudo Time Stepping</a:t>
            </a:r>
          </a:p>
          <a:p>
            <a:r>
              <a:rPr lang="en-GB" dirty="0" err="1" smtClean="0">
                <a:latin typeface="Arial" pitchFamily="34" charset="0"/>
                <a:cs typeface="Arial" pitchFamily="34" charset="0"/>
                <a:sym typeface="Wingdings" pitchFamily="2" charset="2"/>
              </a:rPr>
              <a:t>Linearised</a:t>
            </a:r>
            <a:r>
              <a:rPr lang="en-GB" dirty="0" smtClean="0">
                <a:latin typeface="Arial" pitchFamily="34" charset="0"/>
                <a:cs typeface="Arial" pitchFamily="34" charset="0"/>
                <a:sym typeface="Wingdings" pitchFamily="2" charset="2"/>
              </a:rPr>
              <a:t> Frequency Domain Solver</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57200" y="381000"/>
            <a:ext cx="5003348" cy="463550"/>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rgbClr val="16165D"/>
                </a:solidFill>
                <a:latin typeface="Calibri" pitchFamily="32" charset="0"/>
              </a:rPr>
              <a:t>Overview of </a:t>
            </a:r>
            <a:r>
              <a:rPr lang="en-GB" sz="2400" b="1" dirty="0" err="1" smtClean="0">
                <a:solidFill>
                  <a:srgbClr val="16165D"/>
                </a:solidFill>
                <a:latin typeface="Calibri" pitchFamily="32" charset="0"/>
              </a:rPr>
              <a:t>Meshless</a:t>
            </a:r>
            <a:r>
              <a:rPr lang="en-GB" sz="2400" b="1" dirty="0" smtClean="0">
                <a:solidFill>
                  <a:srgbClr val="16165D"/>
                </a:solidFill>
                <a:latin typeface="Calibri" pitchFamily="32" charset="0"/>
              </a:rPr>
              <a:t> Solver</a:t>
            </a:r>
            <a:endParaRPr lang="en-GB" sz="2400" b="1" dirty="0">
              <a:solidFill>
                <a:srgbClr val="16165D"/>
              </a:solidFill>
              <a:latin typeface="Calibri" pitchFamily="32" charset="0"/>
            </a:endParaRPr>
          </a:p>
        </p:txBody>
      </p:sp>
      <p:sp>
        <p:nvSpPr>
          <p:cNvPr id="13315" name="Text Box 2"/>
          <p:cNvSpPr txBox="1">
            <a:spLocks noChangeArrowheads="1"/>
          </p:cNvSpPr>
          <p:nvPr/>
        </p:nvSpPr>
        <p:spPr bwMode="auto">
          <a:xfrm>
            <a:off x="1162956" y="1958975"/>
            <a:ext cx="7307291" cy="255905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endParaRPr>
          </a:p>
        </p:txBody>
      </p:sp>
      <p:pic>
        <p:nvPicPr>
          <p:cNvPr id="13318" name="Picture 8" descr="ns.jpg"/>
          <p:cNvPicPr>
            <a:picLocks noChangeAspect="1"/>
          </p:cNvPicPr>
          <p:nvPr/>
        </p:nvPicPr>
        <p:blipFill>
          <a:blip r:embed="rId3" cstate="print"/>
          <a:srcRect/>
          <a:stretch>
            <a:fillRect/>
          </a:stretch>
        </p:blipFill>
        <p:spPr bwMode="auto">
          <a:xfrm>
            <a:off x="457200" y="1676400"/>
            <a:ext cx="4341313" cy="819150"/>
          </a:xfrm>
          <a:prstGeom prst="rect">
            <a:avLst/>
          </a:prstGeom>
          <a:noFill/>
          <a:ln w="9525">
            <a:noFill/>
            <a:miter lim="800000"/>
            <a:headEnd/>
            <a:tailEnd/>
          </a:ln>
        </p:spPr>
      </p:pic>
      <p:pic>
        <p:nvPicPr>
          <p:cNvPr id="13319" name="Picture 9" descr="ns2.jpg"/>
          <p:cNvPicPr>
            <a:picLocks noChangeAspect="1"/>
          </p:cNvPicPr>
          <p:nvPr/>
        </p:nvPicPr>
        <p:blipFill>
          <a:blip r:embed="rId4" cstate="print"/>
          <a:srcRect/>
          <a:stretch>
            <a:fillRect/>
          </a:stretch>
        </p:blipFill>
        <p:spPr bwMode="auto">
          <a:xfrm>
            <a:off x="457200" y="4419600"/>
            <a:ext cx="6344995" cy="981075"/>
          </a:xfrm>
          <a:prstGeom prst="rect">
            <a:avLst/>
          </a:prstGeom>
          <a:noFill/>
          <a:ln w="9525">
            <a:noFill/>
            <a:miter lim="800000"/>
            <a:headEnd/>
            <a:tailEnd/>
          </a:ln>
        </p:spPr>
      </p:pic>
      <p:pic>
        <p:nvPicPr>
          <p:cNvPr id="13321" name="Picture 10" descr="22.jpg"/>
          <p:cNvPicPr>
            <a:picLocks noChangeAspect="1"/>
          </p:cNvPicPr>
          <p:nvPr/>
        </p:nvPicPr>
        <p:blipFill>
          <a:blip r:embed="rId5" cstate="print"/>
          <a:srcRect/>
          <a:stretch>
            <a:fillRect/>
          </a:stretch>
        </p:blipFill>
        <p:spPr bwMode="auto">
          <a:xfrm>
            <a:off x="5634626" y="765176"/>
            <a:ext cx="3023100" cy="2200275"/>
          </a:xfrm>
          <a:prstGeom prst="rect">
            <a:avLst/>
          </a:prstGeom>
          <a:noFill/>
          <a:ln w="9525">
            <a:noFill/>
            <a:miter lim="800000"/>
            <a:headEnd/>
            <a:tailEnd/>
          </a:ln>
        </p:spPr>
      </p:pic>
      <p:pic>
        <p:nvPicPr>
          <p:cNvPr id="13322" name="Picture 11" descr="23.jpg"/>
          <p:cNvPicPr>
            <a:picLocks noChangeAspect="1"/>
          </p:cNvPicPr>
          <p:nvPr/>
        </p:nvPicPr>
        <p:blipFill>
          <a:blip r:embed="rId6" cstate="print"/>
          <a:srcRect/>
          <a:stretch>
            <a:fillRect/>
          </a:stretch>
        </p:blipFill>
        <p:spPr bwMode="auto">
          <a:xfrm>
            <a:off x="6100394" y="3068638"/>
            <a:ext cx="2460663" cy="876300"/>
          </a:xfrm>
          <a:prstGeom prst="rect">
            <a:avLst/>
          </a:prstGeom>
          <a:noFill/>
          <a:ln w="9525">
            <a:noFill/>
            <a:miter lim="800000"/>
            <a:headEnd/>
            <a:tailEnd/>
          </a:ln>
        </p:spPr>
      </p:pic>
      <p:pic>
        <p:nvPicPr>
          <p:cNvPr id="14" name="Picture 10" descr="deriv.jpg"/>
          <p:cNvPicPr>
            <a:picLocks noChangeAspect="1"/>
          </p:cNvPicPr>
          <p:nvPr/>
        </p:nvPicPr>
        <p:blipFill>
          <a:blip r:embed="rId7" cstate="print"/>
          <a:srcRect/>
          <a:stretch>
            <a:fillRect/>
          </a:stretch>
        </p:blipFill>
        <p:spPr bwMode="auto">
          <a:xfrm>
            <a:off x="1219200" y="3048000"/>
            <a:ext cx="2260001" cy="1111250"/>
          </a:xfrm>
          <a:prstGeom prst="rect">
            <a:avLst/>
          </a:prstGeom>
          <a:noFill/>
          <a:ln w="9525">
            <a:noFill/>
            <a:miter lim="800000"/>
            <a:headEnd/>
            <a:tailEnd/>
          </a:ln>
        </p:spPr>
      </p:pic>
      <p:sp>
        <p:nvSpPr>
          <p:cNvPr id="12" name="Rectangle 11"/>
          <p:cNvSpPr/>
          <p:nvPr/>
        </p:nvSpPr>
        <p:spPr>
          <a:xfrm>
            <a:off x="381000" y="5715000"/>
            <a:ext cx="8153400" cy="923330"/>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algn="ctr"/>
            <a:r>
              <a:rPr lang="en-GB" dirty="0" smtClean="0"/>
              <a:t>Kennett, D. J., </a:t>
            </a:r>
            <a:r>
              <a:rPr lang="en-GB" dirty="0" err="1" smtClean="0"/>
              <a:t>Timme</a:t>
            </a:r>
            <a:r>
              <a:rPr lang="en-GB" dirty="0" smtClean="0"/>
              <a:t>, S., </a:t>
            </a:r>
            <a:r>
              <a:rPr lang="en-GB" dirty="0" err="1" smtClean="0"/>
              <a:t>Angulo</a:t>
            </a:r>
            <a:r>
              <a:rPr lang="en-GB" dirty="0" smtClean="0"/>
              <a:t>, J., and </a:t>
            </a:r>
            <a:r>
              <a:rPr lang="en-GB" dirty="0" err="1" smtClean="0"/>
              <a:t>Badcock</a:t>
            </a:r>
            <a:r>
              <a:rPr lang="en-GB" dirty="0" smtClean="0"/>
              <a:t>, K. J., “An Implicit </a:t>
            </a:r>
            <a:r>
              <a:rPr lang="en-GB" dirty="0" err="1" smtClean="0"/>
              <a:t>Meshless</a:t>
            </a:r>
            <a:r>
              <a:rPr lang="en-GB" dirty="0" smtClean="0"/>
              <a:t> Method for Application in Computational Fluid Dynamics,” International Journal for Numerical Methods in Fluids, Vol. 71, No. 8, 2013, pp. 1007–1028.</a:t>
            </a: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FD-Presentation_Page_16.jpg"/>
          <p:cNvPicPr>
            <a:picLocks noChangeAspect="1"/>
          </p:cNvPicPr>
          <p:nvPr/>
        </p:nvPicPr>
        <p:blipFill>
          <a:blip r:embed="rId2" cstate="print"/>
          <a:srcRect t="35555" b="28889"/>
          <a:stretch>
            <a:fillRect/>
          </a:stretch>
        </p:blipFill>
        <p:spPr>
          <a:xfrm>
            <a:off x="0" y="1143000"/>
            <a:ext cx="9144000" cy="2438400"/>
          </a:xfrm>
          <a:prstGeom prst="rect">
            <a:avLst/>
          </a:prstGeom>
        </p:spPr>
      </p:pic>
      <p:sp>
        <p:nvSpPr>
          <p:cNvPr id="3" name="TextBox 2"/>
          <p:cNvSpPr txBox="1"/>
          <p:nvPr/>
        </p:nvSpPr>
        <p:spPr>
          <a:xfrm>
            <a:off x="381000" y="457200"/>
            <a:ext cx="8001000" cy="461665"/>
          </a:xfrm>
          <a:prstGeom prst="rect">
            <a:avLst/>
          </a:prstGeom>
          <a:noFill/>
        </p:spPr>
        <p:txBody>
          <a:bodyPr wrap="square" rtlCol="0">
            <a:spAutoFit/>
          </a:bodyPr>
          <a:lstStyle/>
          <a:p>
            <a:r>
              <a:rPr lang="en-GB" sz="2400" b="1" dirty="0" smtClean="0"/>
              <a:t>Gust Representation</a:t>
            </a:r>
            <a:r>
              <a:rPr lang="en-GB" sz="2400" dirty="0" smtClean="0"/>
              <a:t>: Full order method (</a:t>
            </a:r>
            <a:r>
              <a:rPr lang="en-GB" sz="2400" dirty="0" err="1" smtClean="0"/>
              <a:t>Baeder</a:t>
            </a:r>
            <a:r>
              <a:rPr lang="en-GB" sz="2400" dirty="0" smtClean="0"/>
              <a:t> et al  1997)</a:t>
            </a:r>
            <a:endParaRPr lang="en-GB" sz="2400" dirty="0"/>
          </a:p>
        </p:txBody>
      </p:sp>
      <p:sp>
        <p:nvSpPr>
          <p:cNvPr id="4" name="TextBox 3"/>
          <p:cNvSpPr txBox="1"/>
          <p:nvPr/>
        </p:nvSpPr>
        <p:spPr>
          <a:xfrm>
            <a:off x="304800" y="4419600"/>
            <a:ext cx="8382000" cy="1938992"/>
          </a:xfrm>
          <a:prstGeom prst="rect">
            <a:avLst/>
          </a:prstGeom>
          <a:noFill/>
        </p:spPr>
        <p:txBody>
          <a:bodyPr wrap="square" rtlCol="0">
            <a:spAutoFit/>
          </a:bodyPr>
          <a:lstStyle/>
          <a:p>
            <a:r>
              <a:rPr lang="en-GB" sz="2400" b="1" dirty="0" smtClean="0"/>
              <a:t>Apply gust in CFD Code to grid velocities only</a:t>
            </a:r>
          </a:p>
          <a:p>
            <a:endParaRPr lang="en-GB" sz="2400" dirty="0" smtClean="0"/>
          </a:p>
          <a:p>
            <a:pPr>
              <a:buFont typeface="Calibri" pitchFamily="34" charset="0"/>
              <a:buChar char="×"/>
            </a:pPr>
            <a:r>
              <a:rPr lang="en-GB" sz="2400" dirty="0" smtClean="0"/>
              <a:t> No modification of gust from interaction</a:t>
            </a:r>
          </a:p>
          <a:p>
            <a:pPr>
              <a:buFont typeface="Wingdings" pitchFamily="2" charset="2"/>
              <a:buChar char="ü"/>
            </a:pPr>
            <a:r>
              <a:rPr lang="en-GB" sz="2400" dirty="0" smtClean="0"/>
              <a:t> No diffusion of gust from solver</a:t>
            </a:r>
          </a:p>
          <a:p>
            <a:pPr>
              <a:buFont typeface="Wingdings" pitchFamily="2" charset="2"/>
              <a:buChar char="ü"/>
            </a:pPr>
            <a:r>
              <a:rPr lang="en-GB" sz="2400" dirty="0" smtClean="0"/>
              <a:t>Can represent gusts defined for synthetic atmosphere</a:t>
            </a:r>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8"/>
          <p:cNvGraphicFramePr>
            <a:graphicFrameLocks noChangeAspect="1"/>
          </p:cNvGraphicFramePr>
          <p:nvPr/>
        </p:nvGraphicFramePr>
        <p:xfrm>
          <a:off x="762000" y="838200"/>
          <a:ext cx="7544913" cy="1311275"/>
        </p:xfrm>
        <a:graphic>
          <a:graphicData uri="http://schemas.openxmlformats.org/presentationml/2006/ole">
            <p:oleObj spid="_x0000_s49154" name="Equation" r:id="rId3" imgW="2552400" imgH="444240" progId="Equation.3">
              <p:embed/>
            </p:oleObj>
          </a:graphicData>
        </a:graphic>
      </p:graphicFrame>
      <p:cxnSp>
        <p:nvCxnSpPr>
          <p:cNvPr id="5" name="Straight Arrow Connector 4"/>
          <p:cNvCxnSpPr/>
          <p:nvPr/>
        </p:nvCxnSpPr>
        <p:spPr>
          <a:xfrm flipH="1">
            <a:off x="4953000" y="22098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9156" name="Object 8"/>
          <p:cNvGraphicFramePr>
            <a:graphicFrameLocks noChangeAspect="1"/>
          </p:cNvGraphicFramePr>
          <p:nvPr/>
        </p:nvGraphicFramePr>
        <p:xfrm>
          <a:off x="2133600" y="2819400"/>
          <a:ext cx="4092575" cy="1311275"/>
        </p:xfrm>
        <a:graphic>
          <a:graphicData uri="http://schemas.openxmlformats.org/presentationml/2006/ole">
            <p:oleObj spid="_x0000_s49156" name="Equation" r:id="rId4" imgW="1384200" imgH="444240" progId="Equation.3">
              <p:embed/>
            </p:oleObj>
          </a:graphicData>
        </a:graphic>
      </p:graphicFrame>
      <p:cxnSp>
        <p:nvCxnSpPr>
          <p:cNvPr id="9" name="Straight Arrow Connector 8"/>
          <p:cNvCxnSpPr/>
          <p:nvPr/>
        </p:nvCxnSpPr>
        <p:spPr>
          <a:xfrm flipH="1">
            <a:off x="3962400" y="4038600"/>
            <a:ext cx="457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0" y="4648200"/>
            <a:ext cx="1600200" cy="369332"/>
          </a:xfrm>
          <a:prstGeom prst="rect">
            <a:avLst/>
          </a:prstGeom>
          <a:noFill/>
        </p:spPr>
        <p:txBody>
          <a:bodyPr wrap="square" rtlCol="0">
            <a:spAutoFit/>
          </a:bodyPr>
          <a:lstStyle/>
          <a:p>
            <a:r>
              <a:rPr lang="en-GB" dirty="0" err="1" smtClean="0"/>
              <a:t>Precomputed</a:t>
            </a:r>
            <a:endParaRPr lang="en-GB" dirty="0"/>
          </a:p>
        </p:txBody>
      </p:sp>
      <p:cxnSp>
        <p:nvCxnSpPr>
          <p:cNvPr id="12" name="Straight Arrow Connector 11"/>
          <p:cNvCxnSpPr/>
          <p:nvPr/>
        </p:nvCxnSpPr>
        <p:spPr>
          <a:xfrm>
            <a:off x="5334000" y="41148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15000" y="4724400"/>
            <a:ext cx="2133600" cy="369332"/>
          </a:xfrm>
          <a:prstGeom prst="rect">
            <a:avLst/>
          </a:prstGeom>
          <a:noFill/>
        </p:spPr>
        <p:txBody>
          <a:bodyPr wrap="square" rtlCol="0">
            <a:spAutoFit/>
          </a:bodyPr>
          <a:lstStyle/>
          <a:p>
            <a:r>
              <a:rPr lang="en-GB" dirty="0" smtClean="0"/>
              <a:t>Evaluated in ROM</a:t>
            </a:r>
            <a:endParaRPr lang="en-GB" dirty="0"/>
          </a:p>
        </p:txBody>
      </p:sp>
      <p:cxnSp>
        <p:nvCxnSpPr>
          <p:cNvPr id="15" name="Straight Connector 14"/>
          <p:cNvCxnSpPr/>
          <p:nvPr/>
        </p:nvCxnSpPr>
        <p:spPr>
          <a:xfrm>
            <a:off x="4876800" y="4114800"/>
            <a:ext cx="9906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9157" name="Object 5"/>
          <p:cNvGraphicFramePr>
            <a:graphicFrameLocks noChangeAspect="1"/>
          </p:cNvGraphicFramePr>
          <p:nvPr/>
        </p:nvGraphicFramePr>
        <p:xfrm>
          <a:off x="5257800" y="5105400"/>
          <a:ext cx="3567112" cy="1498600"/>
        </p:xfrm>
        <a:graphic>
          <a:graphicData uri="http://schemas.openxmlformats.org/presentationml/2006/ole">
            <p:oleObj spid="_x0000_s49157" name="Equation" r:id="rId5" imgW="1206360" imgH="50796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Ken\Desktop\SDM_2013\FinalManuscript\figure\PitchPlungeAfoil\cfd.mesh\mesh.png"/>
          <p:cNvPicPr>
            <a:picLocks noChangeAspect="1" noChangeArrowheads="1"/>
          </p:cNvPicPr>
          <p:nvPr/>
        </p:nvPicPr>
        <p:blipFill>
          <a:blip r:embed="rId2" cstate="print"/>
          <a:srcRect/>
          <a:stretch>
            <a:fillRect/>
          </a:stretch>
        </p:blipFill>
        <p:spPr bwMode="auto">
          <a:xfrm>
            <a:off x="2514600" y="0"/>
            <a:ext cx="4186237" cy="3683260"/>
          </a:xfrm>
          <a:prstGeom prst="rect">
            <a:avLst/>
          </a:prstGeom>
          <a:noFill/>
        </p:spPr>
      </p:pic>
      <p:sp>
        <p:nvSpPr>
          <p:cNvPr id="3" name="TextBox 2"/>
          <p:cNvSpPr txBox="1"/>
          <p:nvPr/>
        </p:nvSpPr>
        <p:spPr>
          <a:xfrm>
            <a:off x="3810000" y="4038600"/>
            <a:ext cx="4800600" cy="1631216"/>
          </a:xfrm>
          <a:prstGeom prst="rect">
            <a:avLst/>
          </a:prstGeom>
          <a:noFill/>
        </p:spPr>
        <p:txBody>
          <a:bodyPr wrap="square" rtlCol="0">
            <a:spAutoFit/>
          </a:bodyPr>
          <a:lstStyle/>
          <a:p>
            <a:r>
              <a:rPr lang="en-GB" sz="2000" b="1" dirty="0" smtClean="0">
                <a:latin typeface="Arial" pitchFamily="34" charset="0"/>
                <a:cs typeface="Arial" pitchFamily="34" charset="0"/>
              </a:rPr>
              <a:t>NACA 0012 Aerofoil point cloud</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Coarse 	</a:t>
            </a:r>
            <a:r>
              <a:rPr lang="en-GB" sz="2000" dirty="0" smtClean="0">
                <a:latin typeface="Arial" pitchFamily="34" charset="0"/>
                <a:cs typeface="Arial" pitchFamily="34" charset="0"/>
              </a:rPr>
              <a:t>	7974 </a:t>
            </a:r>
            <a:r>
              <a:rPr lang="en-GB" sz="2000" dirty="0" smtClean="0">
                <a:latin typeface="Arial" pitchFamily="34" charset="0"/>
                <a:cs typeface="Arial" pitchFamily="34" charset="0"/>
              </a:rPr>
              <a:t>points</a:t>
            </a:r>
          </a:p>
          <a:p>
            <a:r>
              <a:rPr lang="en-GB" sz="2000" dirty="0" smtClean="0">
                <a:latin typeface="Arial" pitchFamily="34" charset="0"/>
                <a:cs typeface="Arial" pitchFamily="34" charset="0"/>
              </a:rPr>
              <a:t>Medium	</a:t>
            </a:r>
            <a:r>
              <a:rPr lang="en-GB" sz="2000" dirty="0" smtClean="0">
                <a:latin typeface="Arial" pitchFamily="34" charset="0"/>
                <a:cs typeface="Arial" pitchFamily="34" charset="0"/>
              </a:rPr>
              <a:t>	22380 </a:t>
            </a:r>
            <a:r>
              <a:rPr lang="en-GB" sz="2000" dirty="0" smtClean="0">
                <a:latin typeface="Arial" pitchFamily="34" charset="0"/>
                <a:cs typeface="Arial" pitchFamily="34" charset="0"/>
              </a:rPr>
              <a:t>points</a:t>
            </a:r>
          </a:p>
          <a:p>
            <a:r>
              <a:rPr lang="en-GB" sz="2000" dirty="0" smtClean="0">
                <a:latin typeface="Arial" pitchFamily="34" charset="0"/>
                <a:cs typeface="Arial" pitchFamily="34" charset="0"/>
              </a:rPr>
              <a:t>Fine	</a:t>
            </a:r>
            <a:r>
              <a:rPr lang="en-GB" sz="2000" dirty="0" smtClean="0">
                <a:latin typeface="Arial" pitchFamily="34" charset="0"/>
                <a:cs typeface="Arial" pitchFamily="34" charset="0"/>
              </a:rPr>
              <a:t>	88792 </a:t>
            </a:r>
            <a:r>
              <a:rPr lang="en-GB" sz="2000" dirty="0" smtClean="0">
                <a:latin typeface="Arial" pitchFamily="34" charset="0"/>
                <a:cs typeface="Arial" pitchFamily="34" charset="0"/>
              </a:rPr>
              <a:t>points</a:t>
            </a:r>
            <a:endParaRPr lang="en-GB" sz="2000" dirty="0">
              <a:latin typeface="Arial" pitchFamily="34" charset="0"/>
              <a:cs typeface="Arial" pitchFamily="34" charset="0"/>
            </a:endParaRPr>
          </a:p>
        </p:txBody>
      </p:sp>
      <p:pic>
        <p:nvPicPr>
          <p:cNvPr id="4" name="Picture 3" descr="SDM2013_gust_FinalMan_Page_08.jpg"/>
          <p:cNvPicPr>
            <a:picLocks noChangeAspect="1"/>
          </p:cNvPicPr>
          <p:nvPr/>
        </p:nvPicPr>
        <p:blipFill>
          <a:blip r:embed="rId3" cstate="print"/>
          <a:srcRect l="39935" t="17778" r="38497" b="69319"/>
          <a:stretch>
            <a:fillRect/>
          </a:stretch>
        </p:blipFill>
        <p:spPr>
          <a:xfrm>
            <a:off x="533400" y="3733800"/>
            <a:ext cx="2952750" cy="2286000"/>
          </a:xfrm>
          <a:prstGeom prst="rect">
            <a:avLst/>
          </a:prstGeom>
        </p:spPr>
      </p:pic>
      <p:sp>
        <p:nvSpPr>
          <p:cNvPr id="5" name="Rectangle 4"/>
          <p:cNvSpPr/>
          <p:nvPr/>
        </p:nvSpPr>
        <p:spPr>
          <a:xfrm>
            <a:off x="457200" y="6324600"/>
            <a:ext cx="8305800" cy="369332"/>
          </a:xfrm>
          <a:prstGeom prst="rect">
            <a:avLst/>
          </a:prstGeom>
          <a:solidFill>
            <a:schemeClr val="accent1">
              <a:lumMod val="20000"/>
              <a:lumOff val="80000"/>
            </a:schemeClr>
          </a:solidFill>
        </p:spPr>
        <p:txBody>
          <a:bodyPr wrap="square">
            <a:spAutoFit/>
          </a:bodyPr>
          <a:lstStyle/>
          <a:p>
            <a:pPr algn="ctr"/>
            <a:r>
              <a:rPr lang="en-GB" b="1" dirty="0" err="1" smtClean="0"/>
              <a:t>Badcock</a:t>
            </a:r>
            <a:r>
              <a:rPr lang="en-GB" b="1" dirty="0" smtClean="0"/>
              <a:t>, K. J. a</a:t>
            </a:r>
            <a:r>
              <a:rPr lang="en-GB" b="1" dirty="0" smtClean="0"/>
              <a:t>nd </a:t>
            </a:r>
            <a:r>
              <a:rPr lang="en-GB" b="1" dirty="0" err="1" smtClean="0"/>
              <a:t>Woodgate</a:t>
            </a:r>
            <a:r>
              <a:rPr lang="en-GB" b="1" dirty="0" smtClean="0"/>
              <a:t>, M. </a:t>
            </a:r>
            <a:r>
              <a:rPr lang="en-GB" b="1" dirty="0" smtClean="0"/>
              <a:t>A,  </a:t>
            </a:r>
            <a:r>
              <a:rPr lang="en-GB" b="1" dirty="0" smtClean="0"/>
              <a:t>AIAA Journal, Vol. </a:t>
            </a:r>
            <a:r>
              <a:rPr lang="en-GB" b="1" dirty="0" smtClean="0"/>
              <a:t>48, No</a:t>
            </a:r>
            <a:r>
              <a:rPr lang="en-GB" b="1" dirty="0" smtClean="0"/>
              <a:t>. 6, 2010, pp. 1037–1046</a:t>
            </a:r>
            <a:endParaRPr lang="en-GB"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8.jpg"/>
          <p:cNvPicPr>
            <a:picLocks noChangeAspect="1"/>
          </p:cNvPicPr>
          <p:nvPr/>
        </p:nvPicPr>
        <p:blipFill>
          <a:blip r:embed="rId2" cstate="print"/>
          <a:srcRect l="30492" t="10236" r="26058" b="64444"/>
          <a:stretch>
            <a:fillRect/>
          </a:stretch>
        </p:blipFill>
        <p:spPr>
          <a:xfrm>
            <a:off x="1447800" y="381000"/>
            <a:ext cx="6477000" cy="5340684"/>
          </a:xfrm>
          <a:prstGeom prst="rect">
            <a:avLst/>
          </a:prstGeom>
        </p:spPr>
      </p:pic>
      <p:sp>
        <p:nvSpPr>
          <p:cNvPr id="3" name="TextBox 2"/>
          <p:cNvSpPr txBox="1"/>
          <p:nvPr/>
        </p:nvSpPr>
        <p:spPr>
          <a:xfrm>
            <a:off x="1905000" y="5943600"/>
            <a:ext cx="5638800" cy="461665"/>
          </a:xfrm>
          <a:prstGeom prst="rect">
            <a:avLst/>
          </a:prstGeom>
          <a:noFill/>
        </p:spPr>
        <p:txBody>
          <a:bodyPr wrap="square" rtlCol="0">
            <a:spAutoFit/>
          </a:bodyPr>
          <a:lstStyle/>
          <a:p>
            <a:r>
              <a:rPr lang="en-GB" sz="2400" b="1" dirty="0" smtClean="0">
                <a:latin typeface="Arial" pitchFamily="34" charset="0"/>
                <a:cs typeface="Arial" pitchFamily="34" charset="0"/>
              </a:rPr>
              <a:t>Steady </a:t>
            </a:r>
            <a:r>
              <a:rPr lang="en-GB" sz="2400" b="1" dirty="0" smtClean="0">
                <a:latin typeface="Arial" pitchFamily="34" charset="0"/>
                <a:cs typeface="Arial" pitchFamily="34" charset="0"/>
              </a:rPr>
              <a:t>state: Mach 0.85; </a:t>
            </a:r>
            <a:r>
              <a:rPr lang="en-GB" sz="2400" b="1" dirty="0" smtClean="0">
                <a:latin typeface="Arial" pitchFamily="34" charset="0"/>
                <a:cs typeface="Arial" pitchFamily="34" charset="0"/>
              </a:rPr>
              <a:t>α=</a:t>
            </a:r>
            <a:r>
              <a:rPr lang="en-GB" sz="2400" b="1" dirty="0" smtClean="0">
                <a:latin typeface="Arial" pitchFamily="34" charset="0"/>
                <a:cs typeface="Arial" pitchFamily="34" charset="0"/>
              </a:rPr>
              <a:t>1 </a:t>
            </a:r>
            <a:r>
              <a:rPr lang="en-GB" sz="2400" b="1" dirty="0" smtClean="0">
                <a:latin typeface="Arial" pitchFamily="34" charset="0"/>
                <a:cs typeface="Arial" pitchFamily="34" charset="0"/>
              </a:rPr>
              <a:t>deg</a:t>
            </a:r>
            <a:endParaRPr lang="en-GB"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8.jpg"/>
          <p:cNvPicPr>
            <a:picLocks noChangeAspect="1"/>
          </p:cNvPicPr>
          <p:nvPr/>
        </p:nvPicPr>
        <p:blipFill>
          <a:blip r:embed="rId2" cstate="print"/>
          <a:srcRect l="12250" t="47778" r="12087" b="27778"/>
          <a:stretch>
            <a:fillRect/>
          </a:stretch>
        </p:blipFill>
        <p:spPr>
          <a:xfrm>
            <a:off x="381000" y="0"/>
            <a:ext cx="8001000" cy="3657600"/>
          </a:xfrm>
          <a:prstGeom prst="rect">
            <a:avLst/>
          </a:prstGeom>
        </p:spPr>
      </p:pic>
      <p:sp>
        <p:nvSpPr>
          <p:cNvPr id="4" name="TextBox 3"/>
          <p:cNvSpPr txBox="1"/>
          <p:nvPr/>
        </p:nvSpPr>
        <p:spPr>
          <a:xfrm>
            <a:off x="609600" y="4038600"/>
            <a:ext cx="7391400" cy="2308324"/>
          </a:xfrm>
          <a:prstGeom prst="rect">
            <a:avLst/>
          </a:prstGeom>
          <a:noFill/>
        </p:spPr>
        <p:txBody>
          <a:bodyPr wrap="square" rtlCol="0">
            <a:spAutoFit/>
          </a:bodyPr>
          <a:lstStyle/>
          <a:p>
            <a:r>
              <a:rPr lang="en-GB" sz="2400" b="1" dirty="0" smtClean="0"/>
              <a:t>Mach </a:t>
            </a:r>
            <a:r>
              <a:rPr lang="en-GB" sz="2400" b="1" dirty="0" smtClean="0"/>
              <a:t>0.8; Pitch-Plunge “Heavy Case”</a:t>
            </a:r>
            <a:endParaRPr lang="en-GB" sz="2400" b="1" dirty="0" smtClean="0"/>
          </a:p>
          <a:p>
            <a:endParaRPr lang="en-GB" sz="2400" dirty="0" smtClean="0"/>
          </a:p>
          <a:p>
            <a:r>
              <a:rPr lang="en-GB" sz="2400" dirty="0" smtClean="0"/>
              <a:t>Flutter Speed		</a:t>
            </a:r>
            <a:r>
              <a:rPr lang="en-GB" sz="2400" dirty="0" err="1" smtClean="0"/>
              <a:t>Ubar</a:t>
            </a:r>
            <a:r>
              <a:rPr lang="en-GB" sz="2400" dirty="0" smtClean="0"/>
              <a:t>=3.577</a:t>
            </a:r>
          </a:p>
          <a:p>
            <a:r>
              <a:rPr lang="en-GB" sz="2400" dirty="0" smtClean="0"/>
              <a:t>Speed for ROM	</a:t>
            </a:r>
            <a:r>
              <a:rPr lang="en-GB" sz="2400" dirty="0" err="1" smtClean="0"/>
              <a:t>Ubar</a:t>
            </a:r>
            <a:r>
              <a:rPr lang="en-GB" sz="2400" dirty="0" smtClean="0"/>
              <a:t>=2.0</a:t>
            </a:r>
          </a:p>
          <a:p>
            <a:r>
              <a:rPr lang="en-GB" sz="2400" dirty="0" smtClean="0"/>
              <a:t>M</a:t>
            </a:r>
            <a:r>
              <a:rPr lang="en-GB" sz="2400" dirty="0" smtClean="0"/>
              <a:t>odes corresponding to pitch/plunge retained for ROM</a:t>
            </a:r>
          </a:p>
          <a:p>
            <a:r>
              <a:rPr lang="en-GB" sz="2400" dirty="0" smtClean="0"/>
              <a:t>	</a:t>
            </a:r>
            <a:r>
              <a:rPr lang="en-GB" sz="2400" dirty="0" smtClean="0">
                <a:sym typeface="Wingdings" pitchFamily="2" charset="2"/>
              </a:rPr>
              <a:t> 2 modes; 4 </a:t>
            </a:r>
            <a:r>
              <a:rPr lang="en-GB" sz="2400" dirty="0" err="1" smtClean="0">
                <a:sym typeface="Wingdings" pitchFamily="2" charset="2"/>
              </a:rPr>
              <a:t>DoF</a:t>
            </a:r>
            <a:endParaRPr lang="en-GB"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M2013_gust_FinalMan_Page_11.jpg"/>
          <p:cNvPicPr>
            <a:picLocks noChangeAspect="1"/>
          </p:cNvPicPr>
          <p:nvPr/>
        </p:nvPicPr>
        <p:blipFill>
          <a:blip r:embed="rId2" cstate="print"/>
          <a:srcRect l="9739" t="21111" r="50000" b="53333"/>
          <a:stretch>
            <a:fillRect/>
          </a:stretch>
        </p:blipFill>
        <p:spPr>
          <a:xfrm>
            <a:off x="2412000" y="0"/>
            <a:ext cx="6214540" cy="5104800"/>
          </a:xfrm>
          <a:prstGeom prst="rect">
            <a:avLst/>
          </a:prstGeom>
        </p:spPr>
      </p:pic>
      <p:sp>
        <p:nvSpPr>
          <p:cNvPr id="3" name="TextBox 2"/>
          <p:cNvSpPr txBox="1"/>
          <p:nvPr/>
        </p:nvSpPr>
        <p:spPr>
          <a:xfrm>
            <a:off x="1143000" y="5562600"/>
            <a:ext cx="7010400" cy="830997"/>
          </a:xfrm>
          <a:prstGeom prst="rect">
            <a:avLst/>
          </a:prstGeom>
          <a:noFill/>
        </p:spPr>
        <p:txBody>
          <a:bodyPr wrap="square" rtlCol="0">
            <a:spAutoFit/>
          </a:bodyPr>
          <a:lstStyle/>
          <a:p>
            <a:r>
              <a:rPr lang="en-GB" sz="2400" b="1" dirty="0" smtClean="0">
                <a:latin typeface="Arial" pitchFamily="34" charset="0"/>
                <a:cs typeface="Arial" pitchFamily="34" charset="0"/>
              </a:rPr>
              <a:t>1-cosine gust</a:t>
            </a:r>
            <a:r>
              <a:rPr lang="en-GB" sz="2400" dirty="0" smtClean="0">
                <a:latin typeface="Arial" pitchFamily="34" charset="0"/>
                <a:cs typeface="Arial" pitchFamily="34" charset="0"/>
              </a:rPr>
              <a:t>:	</a:t>
            </a:r>
            <a:r>
              <a:rPr lang="en-GB" sz="2400" dirty="0" smtClean="0">
                <a:latin typeface="Arial" pitchFamily="34" charset="0"/>
                <a:cs typeface="Arial" pitchFamily="34" charset="0"/>
              </a:rPr>
              <a:t>Intensity </a:t>
            </a:r>
            <a:r>
              <a:rPr lang="en-GB" sz="2400" dirty="0" smtClean="0">
                <a:latin typeface="Arial" pitchFamily="34" charset="0"/>
                <a:cs typeface="Arial" pitchFamily="34" charset="0"/>
              </a:rPr>
              <a:t>1%	</a:t>
            </a:r>
          </a:p>
          <a:p>
            <a:r>
              <a:rPr lang="en-GB" sz="2400" dirty="0" smtClean="0">
                <a:latin typeface="Arial" pitchFamily="34" charset="0"/>
                <a:cs typeface="Arial" pitchFamily="34" charset="0"/>
              </a:rPr>
              <a:t>		</a:t>
            </a:r>
            <a:r>
              <a:rPr lang="en-GB" sz="2400" dirty="0" smtClean="0">
                <a:latin typeface="Arial" pitchFamily="34" charset="0"/>
                <a:cs typeface="Arial" pitchFamily="34" charset="0"/>
              </a:rPr>
              <a:t>	Gust </a:t>
            </a:r>
            <a:r>
              <a:rPr lang="en-GB" sz="2400" dirty="0" smtClean="0">
                <a:latin typeface="Arial" pitchFamily="34" charset="0"/>
                <a:cs typeface="Arial" pitchFamily="34" charset="0"/>
              </a:rPr>
              <a:t>length 25 semi-chords</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M2013_gust_FinalMan_Page_11.jpg"/>
          <p:cNvPicPr>
            <a:picLocks noChangeAspect="1"/>
          </p:cNvPicPr>
          <p:nvPr/>
        </p:nvPicPr>
        <p:blipFill>
          <a:blip r:embed="rId2" cstate="print"/>
          <a:srcRect l="9739" t="21111" r="50000" b="53333"/>
          <a:stretch>
            <a:fillRect/>
          </a:stretch>
        </p:blipFill>
        <p:spPr>
          <a:xfrm>
            <a:off x="2438400" y="0"/>
            <a:ext cx="6215270" cy="5105400"/>
          </a:xfrm>
          <a:prstGeom prst="rect">
            <a:avLst/>
          </a:prstGeom>
        </p:spPr>
      </p:pic>
      <p:sp>
        <p:nvSpPr>
          <p:cNvPr id="4" name="Oval 3"/>
          <p:cNvSpPr/>
          <p:nvPr/>
        </p:nvSpPr>
        <p:spPr>
          <a:xfrm>
            <a:off x="3200400" y="1600200"/>
            <a:ext cx="1066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52600" y="228600"/>
            <a:ext cx="2895600" cy="923330"/>
          </a:xfrm>
          <a:prstGeom prst="rect">
            <a:avLst/>
          </a:prstGeom>
          <a:solidFill>
            <a:schemeClr val="bg1"/>
          </a:solidFill>
          <a:ln>
            <a:solidFill>
              <a:schemeClr val="tx1"/>
            </a:solidFill>
          </a:ln>
        </p:spPr>
        <p:txBody>
          <a:bodyPr wrap="square" rtlCol="0">
            <a:spAutoFit/>
          </a:bodyPr>
          <a:lstStyle/>
          <a:p>
            <a:r>
              <a:rPr lang="en-GB" dirty="0" smtClean="0"/>
              <a:t>Peak-Peak very similar</a:t>
            </a:r>
          </a:p>
          <a:p>
            <a:r>
              <a:rPr lang="en-GB" dirty="0" smtClean="0"/>
              <a:t>Discrepancies in magnitude</a:t>
            </a:r>
          </a:p>
          <a:p>
            <a:r>
              <a:rPr lang="en-GB" dirty="0" smtClean="0"/>
              <a:t>	</a:t>
            </a:r>
            <a:r>
              <a:rPr lang="en-GB" dirty="0" smtClean="0">
                <a:sym typeface="Wingdings" pitchFamily="2" charset="2"/>
              </a:rPr>
              <a:t></a:t>
            </a:r>
            <a:r>
              <a:rPr lang="en-GB" dirty="0" smtClean="0"/>
              <a:t> enrich basis</a:t>
            </a:r>
            <a:endParaRPr lang="en-GB" dirty="0"/>
          </a:p>
        </p:txBody>
      </p:sp>
      <p:cxnSp>
        <p:nvCxnSpPr>
          <p:cNvPr id="7" name="Straight Connector 6"/>
          <p:cNvCxnSpPr/>
          <p:nvPr/>
        </p:nvCxnSpPr>
        <p:spPr>
          <a:xfrm>
            <a:off x="2438400" y="20574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3352800"/>
            <a:ext cx="15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5562600"/>
            <a:ext cx="7010400" cy="830997"/>
          </a:xfrm>
          <a:prstGeom prst="rect">
            <a:avLst/>
          </a:prstGeom>
          <a:noFill/>
        </p:spPr>
        <p:txBody>
          <a:bodyPr wrap="square" rtlCol="0">
            <a:spAutoFit/>
          </a:bodyPr>
          <a:lstStyle/>
          <a:p>
            <a:r>
              <a:rPr lang="en-GB" sz="2400" b="1" dirty="0" smtClean="0">
                <a:latin typeface="Arial" pitchFamily="34" charset="0"/>
                <a:cs typeface="Arial" pitchFamily="34" charset="0"/>
              </a:rPr>
              <a:t>1-cosine gust</a:t>
            </a:r>
            <a:r>
              <a:rPr lang="en-GB" sz="2400" dirty="0" smtClean="0">
                <a:latin typeface="Arial" pitchFamily="34" charset="0"/>
                <a:cs typeface="Arial" pitchFamily="34" charset="0"/>
              </a:rPr>
              <a:t>:	</a:t>
            </a:r>
            <a:r>
              <a:rPr lang="en-GB" sz="2400" dirty="0" smtClean="0">
                <a:latin typeface="Arial" pitchFamily="34" charset="0"/>
                <a:cs typeface="Arial" pitchFamily="34" charset="0"/>
              </a:rPr>
              <a:t>Intensity </a:t>
            </a:r>
            <a:r>
              <a:rPr lang="en-GB" sz="2400" dirty="0" smtClean="0">
                <a:latin typeface="Arial" pitchFamily="34" charset="0"/>
                <a:cs typeface="Arial" pitchFamily="34" charset="0"/>
              </a:rPr>
              <a:t>1%	</a:t>
            </a:r>
          </a:p>
          <a:p>
            <a:r>
              <a:rPr lang="en-GB" sz="2400" dirty="0" smtClean="0">
                <a:latin typeface="Arial" pitchFamily="34" charset="0"/>
                <a:cs typeface="Arial" pitchFamily="34" charset="0"/>
              </a:rPr>
              <a:t>		</a:t>
            </a:r>
            <a:r>
              <a:rPr lang="en-GB" sz="2400" dirty="0" smtClean="0">
                <a:latin typeface="Arial" pitchFamily="34" charset="0"/>
                <a:cs typeface="Arial" pitchFamily="34" charset="0"/>
              </a:rPr>
              <a:t>	Gust </a:t>
            </a:r>
            <a:r>
              <a:rPr lang="en-GB" sz="2400" dirty="0" smtClean="0">
                <a:latin typeface="Arial" pitchFamily="34" charset="0"/>
                <a:cs typeface="Arial" pitchFamily="34" charset="0"/>
              </a:rPr>
              <a:t>length 25 semi-chords</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ag"/>
          <p:cNvPicPr>
            <a:picLocks noChangeAspect="1" noChangeArrowheads="1"/>
          </p:cNvPicPr>
          <p:nvPr/>
        </p:nvPicPr>
        <p:blipFill>
          <a:blip r:embed="rId2" cstate="print"/>
          <a:srcRect/>
          <a:stretch>
            <a:fillRect/>
          </a:stretch>
        </p:blipFill>
        <p:spPr bwMode="auto">
          <a:xfrm>
            <a:off x="3352800" y="2133600"/>
            <a:ext cx="2310686" cy="2057400"/>
          </a:xfrm>
          <a:prstGeom prst="rect">
            <a:avLst/>
          </a:prstGeom>
          <a:noFill/>
          <a:ln w="9525">
            <a:noFill/>
            <a:miter lim="800000"/>
            <a:headEnd/>
            <a:tailEnd/>
          </a:ln>
        </p:spPr>
      </p:pic>
      <p:pic>
        <p:nvPicPr>
          <p:cNvPr id="3" name="Picture 2" descr="AoA_t.png"/>
          <p:cNvPicPr>
            <a:picLocks noChangeAspect="1"/>
          </p:cNvPicPr>
          <p:nvPr/>
        </p:nvPicPr>
        <p:blipFill>
          <a:blip r:embed="rId3" cstate="print"/>
          <a:stretch>
            <a:fillRect/>
          </a:stretch>
        </p:blipFill>
        <p:spPr>
          <a:xfrm>
            <a:off x="6477000" y="3886200"/>
            <a:ext cx="2400300" cy="2133600"/>
          </a:xfrm>
          <a:prstGeom prst="rect">
            <a:avLst/>
          </a:prstGeom>
        </p:spPr>
      </p:pic>
      <p:pic>
        <p:nvPicPr>
          <p:cNvPr id="4" name="Picture 7" descr="mode9"/>
          <p:cNvPicPr>
            <a:picLocks noChangeAspect="1" noChangeArrowheads="1"/>
          </p:cNvPicPr>
          <p:nvPr/>
        </p:nvPicPr>
        <p:blipFill>
          <a:blip r:embed="rId4" cstate="print"/>
          <a:srcRect/>
          <a:stretch>
            <a:fillRect/>
          </a:stretch>
        </p:blipFill>
        <p:spPr bwMode="auto">
          <a:xfrm>
            <a:off x="457200" y="304800"/>
            <a:ext cx="2044700" cy="1820862"/>
          </a:xfrm>
          <a:prstGeom prst="rect">
            <a:avLst/>
          </a:prstGeom>
          <a:noFill/>
          <a:ln w="9525">
            <a:noFill/>
            <a:miter lim="800000"/>
            <a:headEnd/>
            <a:tailEnd/>
          </a:ln>
        </p:spPr>
      </p:pic>
      <p:sp>
        <p:nvSpPr>
          <p:cNvPr id="5" name="TextBox 4"/>
          <p:cNvSpPr txBox="1"/>
          <p:nvPr/>
        </p:nvSpPr>
        <p:spPr>
          <a:xfrm>
            <a:off x="304800" y="1828800"/>
            <a:ext cx="2133600" cy="830997"/>
          </a:xfrm>
          <a:prstGeom prst="rect">
            <a:avLst/>
          </a:prstGeom>
          <a:noFill/>
        </p:spPr>
        <p:txBody>
          <a:bodyPr wrap="square" rtlCol="0">
            <a:spAutoFit/>
          </a:bodyPr>
          <a:lstStyle/>
          <a:p>
            <a:pPr algn="ctr"/>
            <a:r>
              <a:rPr lang="en-GB" sz="2400" dirty="0" smtClean="0">
                <a:latin typeface="Arial" pitchFamily="34" charset="0"/>
                <a:cs typeface="Arial" pitchFamily="34" charset="0"/>
              </a:rPr>
              <a:t>Shape Optimisation</a:t>
            </a:r>
            <a:endParaRPr lang="en-GB" sz="2400" dirty="0">
              <a:latin typeface="Arial" pitchFamily="34" charset="0"/>
              <a:cs typeface="Arial" pitchFamily="34" charset="0"/>
            </a:endParaRPr>
          </a:p>
        </p:txBody>
      </p:sp>
      <p:sp>
        <p:nvSpPr>
          <p:cNvPr id="6" name="TextBox 5"/>
          <p:cNvSpPr txBox="1"/>
          <p:nvPr/>
        </p:nvSpPr>
        <p:spPr>
          <a:xfrm>
            <a:off x="3200400" y="4267200"/>
            <a:ext cx="2209800" cy="830997"/>
          </a:xfrm>
          <a:prstGeom prst="rect">
            <a:avLst/>
          </a:prstGeom>
          <a:noFill/>
        </p:spPr>
        <p:txBody>
          <a:bodyPr wrap="square" rtlCol="0">
            <a:spAutoFit/>
          </a:bodyPr>
          <a:lstStyle/>
          <a:p>
            <a:pPr algn="ctr"/>
            <a:r>
              <a:rPr lang="en-GB" sz="2400" dirty="0" smtClean="0">
                <a:latin typeface="Arial" pitchFamily="34" charset="0"/>
                <a:cs typeface="Arial" pitchFamily="34" charset="0"/>
              </a:rPr>
              <a:t>Flutter Calculations</a:t>
            </a:r>
            <a:endParaRPr lang="en-GB" sz="2400" dirty="0">
              <a:latin typeface="Arial" pitchFamily="34" charset="0"/>
              <a:cs typeface="Arial" pitchFamily="34" charset="0"/>
            </a:endParaRPr>
          </a:p>
        </p:txBody>
      </p:sp>
      <p:sp>
        <p:nvSpPr>
          <p:cNvPr id="7" name="TextBox 6"/>
          <p:cNvSpPr txBox="1"/>
          <p:nvPr/>
        </p:nvSpPr>
        <p:spPr>
          <a:xfrm>
            <a:off x="6705600" y="6019800"/>
            <a:ext cx="1758815" cy="461665"/>
          </a:xfrm>
          <a:prstGeom prst="rect">
            <a:avLst/>
          </a:prstGeom>
          <a:noFill/>
        </p:spPr>
        <p:txBody>
          <a:bodyPr wrap="none" rtlCol="0">
            <a:spAutoFit/>
          </a:bodyPr>
          <a:lstStyle/>
          <a:p>
            <a:pPr algn="ctr"/>
            <a:r>
              <a:rPr lang="en-GB" sz="2400" dirty="0" smtClean="0">
                <a:latin typeface="Arial" pitchFamily="34" charset="0"/>
                <a:cs typeface="Arial" pitchFamily="34" charset="0"/>
              </a:rPr>
              <a:t>Gust Loads</a:t>
            </a:r>
            <a:endParaRPr lang="en-GB" sz="2400" dirty="0">
              <a:latin typeface="Arial" pitchFamily="34" charset="0"/>
              <a:cs typeface="Arial" pitchFamily="34" charset="0"/>
            </a:endParaRPr>
          </a:p>
        </p:txBody>
      </p:sp>
      <p:cxnSp>
        <p:nvCxnSpPr>
          <p:cNvPr id="9" name="Straight Arrow Connector 8"/>
          <p:cNvCxnSpPr/>
          <p:nvPr/>
        </p:nvCxnSpPr>
        <p:spPr>
          <a:xfrm>
            <a:off x="2362200" y="18288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38800" y="34290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0400" y="228600"/>
            <a:ext cx="5715000" cy="523220"/>
          </a:xfrm>
          <a:prstGeom prst="rect">
            <a:avLst/>
          </a:prstGeom>
          <a:noFill/>
        </p:spPr>
        <p:txBody>
          <a:bodyPr wrap="square" rtlCol="0">
            <a:spAutoFit/>
          </a:bodyPr>
          <a:lstStyle/>
          <a:p>
            <a:r>
              <a:rPr lang="en-GB" sz="2800" i="1" dirty="0" smtClean="0">
                <a:latin typeface="Arial" pitchFamily="34" charset="0"/>
                <a:cs typeface="Arial" pitchFamily="34" charset="0"/>
              </a:rPr>
              <a:t>Mini</a:t>
            </a:r>
            <a:r>
              <a:rPr lang="en-GB" sz="2800" dirty="0" smtClean="0">
                <a:latin typeface="Arial" pitchFamily="34" charset="0"/>
                <a:cs typeface="Arial" pitchFamily="34" charset="0"/>
              </a:rPr>
              <a:t> Process Chain Based on CFD</a:t>
            </a:r>
            <a:endParaRPr lang="en-GB" sz="2800" dirty="0">
              <a:latin typeface="Arial" pitchFamily="34" charset="0"/>
              <a:cs typeface="Arial" pitchFamily="34" charset="0"/>
            </a:endParaRPr>
          </a:p>
        </p:txBody>
      </p:sp>
      <p:sp>
        <p:nvSpPr>
          <p:cNvPr id="12" name="TextBox 11"/>
          <p:cNvSpPr txBox="1"/>
          <p:nvPr/>
        </p:nvSpPr>
        <p:spPr>
          <a:xfrm>
            <a:off x="838200" y="5638800"/>
            <a:ext cx="1905000" cy="523220"/>
          </a:xfrm>
          <a:prstGeom prst="rect">
            <a:avLst/>
          </a:prstGeom>
          <a:noFill/>
        </p:spPr>
        <p:txBody>
          <a:bodyPr wrap="square" rtlCol="0">
            <a:spAutoFit/>
          </a:bodyPr>
          <a:lstStyle/>
          <a:p>
            <a:r>
              <a:rPr lang="en-GB" sz="2800" dirty="0" smtClean="0"/>
              <a:t>+ iterations</a:t>
            </a:r>
            <a:endParaRPr lang="en-GB" sz="2800" dirty="0"/>
          </a:p>
        </p:txBody>
      </p:sp>
      <p:sp>
        <p:nvSpPr>
          <p:cNvPr id="15" name="TextBox 14"/>
          <p:cNvSpPr txBox="1"/>
          <p:nvPr/>
        </p:nvSpPr>
        <p:spPr>
          <a:xfrm>
            <a:off x="2590800" y="1371600"/>
            <a:ext cx="1219200" cy="646331"/>
          </a:xfrm>
          <a:prstGeom prst="rect">
            <a:avLst/>
          </a:prstGeom>
          <a:noFill/>
        </p:spPr>
        <p:txBody>
          <a:bodyPr wrap="square" rtlCol="0">
            <a:spAutoFit/>
          </a:bodyPr>
          <a:lstStyle/>
          <a:p>
            <a:r>
              <a:rPr lang="en-GB" dirty="0" smtClean="0"/>
              <a:t>CFD Grids</a:t>
            </a:r>
          </a:p>
          <a:p>
            <a:r>
              <a:rPr lang="en-GB" dirty="0" smtClean="0"/>
              <a:t>FE Models</a:t>
            </a:r>
            <a:endParaRPr lang="en-GB" dirty="0"/>
          </a:p>
        </p:txBody>
      </p:sp>
      <p:sp>
        <p:nvSpPr>
          <p:cNvPr id="16" name="TextBox 15"/>
          <p:cNvSpPr txBox="1"/>
          <p:nvPr/>
        </p:nvSpPr>
        <p:spPr>
          <a:xfrm>
            <a:off x="5943600" y="3048000"/>
            <a:ext cx="1828800" cy="369332"/>
          </a:xfrm>
          <a:prstGeom prst="rect">
            <a:avLst/>
          </a:prstGeom>
          <a:noFill/>
        </p:spPr>
        <p:txBody>
          <a:bodyPr wrap="square" rtlCol="0">
            <a:spAutoFit/>
          </a:bodyPr>
          <a:lstStyle/>
          <a:p>
            <a:r>
              <a:rPr lang="en-GB" dirty="0" smtClean="0"/>
              <a:t>eigenvectors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M2013_gust_FinalMan_Page_12.jpg"/>
          <p:cNvPicPr>
            <a:picLocks noChangeAspect="1"/>
          </p:cNvPicPr>
          <p:nvPr/>
        </p:nvPicPr>
        <p:blipFill>
          <a:blip r:embed="rId2" cstate="print"/>
          <a:srcRect l="12614" t="16667" r="50524" b="58484"/>
          <a:stretch>
            <a:fillRect/>
          </a:stretch>
        </p:blipFill>
        <p:spPr>
          <a:xfrm>
            <a:off x="2286000" y="1"/>
            <a:ext cx="5029200" cy="4387174"/>
          </a:xfrm>
          <a:prstGeom prst="rect">
            <a:avLst/>
          </a:prstGeom>
        </p:spPr>
      </p:pic>
      <p:sp>
        <p:nvSpPr>
          <p:cNvPr id="3" name="TextBox 2"/>
          <p:cNvSpPr txBox="1"/>
          <p:nvPr/>
        </p:nvSpPr>
        <p:spPr>
          <a:xfrm>
            <a:off x="381000" y="4642009"/>
            <a:ext cx="8534400" cy="1908215"/>
          </a:xfrm>
          <a:prstGeom prst="rect">
            <a:avLst/>
          </a:prstGeom>
          <a:noFill/>
        </p:spPr>
        <p:txBody>
          <a:bodyPr wrap="square" rtlCol="0">
            <a:spAutoFit/>
          </a:bodyPr>
          <a:lstStyle/>
          <a:p>
            <a:r>
              <a:rPr lang="en-GB" sz="2000" b="1" dirty="0" smtClean="0">
                <a:latin typeface="Arial" pitchFamily="34" charset="0"/>
                <a:cs typeface="Arial" pitchFamily="34" charset="0"/>
              </a:rPr>
              <a:t>Worst Gust Search at M=0.8: 1-cos family</a:t>
            </a:r>
            <a:r>
              <a:rPr lang="en-GB" sz="2000" dirty="0" smtClean="0">
                <a:latin typeface="Arial" pitchFamily="34" charset="0"/>
                <a:cs typeface="Arial" pitchFamily="34" charset="0"/>
              </a:rPr>
              <a:t>	</a:t>
            </a: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Gust </a:t>
            </a:r>
            <a:r>
              <a:rPr lang="en-GB" sz="2000" dirty="0" smtClean="0">
                <a:latin typeface="Arial" pitchFamily="34" charset="0"/>
                <a:cs typeface="Arial" pitchFamily="34" charset="0"/>
              </a:rPr>
              <a:t>Lengths between 1 and 100 chords</a:t>
            </a:r>
          </a:p>
          <a:p>
            <a:r>
              <a:rPr lang="en-GB" sz="2000" dirty="0" err="1" smtClean="0">
                <a:latin typeface="Arial" pitchFamily="34" charset="0"/>
                <a:cs typeface="Arial" pitchFamily="34" charset="0"/>
              </a:rPr>
              <a:t>Kriging</a:t>
            </a:r>
            <a:r>
              <a:rPr lang="en-GB" sz="2000" dirty="0" smtClean="0">
                <a:latin typeface="Arial" pitchFamily="34" charset="0"/>
                <a:cs typeface="Arial" pitchFamily="34" charset="0"/>
              </a:rPr>
              <a:t> Method and Worst Case Sampling: 31 evaluations of ROM</a:t>
            </a:r>
          </a:p>
          <a:p>
            <a:r>
              <a:rPr lang="en-GB" sz="2000" dirty="0" smtClean="0">
                <a:latin typeface="Arial" pitchFamily="34" charset="0"/>
                <a:cs typeface="Arial" pitchFamily="34" charset="0"/>
              </a:rPr>
              <a:t>Worst Case: 12.4 semi chords (excites pitching mode)</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M2013_gust_FinalMan_Page_12.jpg"/>
          <p:cNvPicPr>
            <a:picLocks noChangeAspect="1"/>
          </p:cNvPicPr>
          <p:nvPr/>
        </p:nvPicPr>
        <p:blipFill>
          <a:blip r:embed="rId2" cstate="print"/>
          <a:srcRect l="51045" t="16667" r="13661" b="58484"/>
          <a:stretch>
            <a:fillRect/>
          </a:stretch>
        </p:blipFill>
        <p:spPr>
          <a:xfrm>
            <a:off x="1447800" y="457200"/>
            <a:ext cx="6172200" cy="56235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M2013_gust_FinalMan_Page_14.jpg"/>
          <p:cNvPicPr>
            <a:picLocks noChangeAspect="1"/>
          </p:cNvPicPr>
          <p:nvPr/>
        </p:nvPicPr>
        <p:blipFill>
          <a:blip r:embed="rId2" cstate="print"/>
          <a:srcRect l="11177" t="7778" r="50750" b="68889"/>
          <a:stretch>
            <a:fillRect/>
          </a:stretch>
        </p:blipFill>
        <p:spPr>
          <a:xfrm>
            <a:off x="1828800" y="533400"/>
            <a:ext cx="5638800" cy="4472152"/>
          </a:xfrm>
          <a:prstGeom prst="rect">
            <a:avLst/>
          </a:prstGeom>
        </p:spPr>
      </p:pic>
      <p:sp>
        <p:nvSpPr>
          <p:cNvPr id="3" name="TextBox 2"/>
          <p:cNvSpPr txBox="1"/>
          <p:nvPr/>
        </p:nvSpPr>
        <p:spPr>
          <a:xfrm>
            <a:off x="533400" y="5638800"/>
            <a:ext cx="8229600" cy="461665"/>
          </a:xfrm>
          <a:prstGeom prst="rect">
            <a:avLst/>
          </a:prstGeom>
          <a:noFill/>
        </p:spPr>
        <p:txBody>
          <a:bodyPr wrap="square" rtlCol="0">
            <a:spAutoFit/>
          </a:bodyPr>
          <a:lstStyle/>
          <a:p>
            <a:r>
              <a:rPr lang="en-GB" sz="2400" b="1" dirty="0" smtClean="0">
                <a:latin typeface="Arial" pitchFamily="34" charset="0"/>
                <a:cs typeface="Arial" pitchFamily="34" charset="0"/>
              </a:rPr>
              <a:t>Response to Von Karman gust, frequencies </a:t>
            </a:r>
            <a:r>
              <a:rPr lang="en-GB" sz="2400" b="1" dirty="0" smtClean="0">
                <a:latin typeface="Arial" pitchFamily="34" charset="0"/>
                <a:cs typeface="Arial" pitchFamily="34" charset="0"/>
              </a:rPr>
              <a:t>to </a:t>
            </a:r>
            <a:r>
              <a:rPr lang="en-GB" sz="2400" b="1" dirty="0" smtClean="0">
                <a:latin typeface="Arial" pitchFamily="34" charset="0"/>
                <a:cs typeface="Arial" pitchFamily="34" charset="0"/>
              </a:rPr>
              <a:t>2.5 Hz</a:t>
            </a:r>
            <a:endParaRPr lang="en-GB"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M2013_gust_FinalMan_Page_11.jpg"/>
          <p:cNvPicPr>
            <a:picLocks noChangeAspect="1"/>
          </p:cNvPicPr>
          <p:nvPr/>
        </p:nvPicPr>
        <p:blipFill>
          <a:blip r:embed="rId2" cstate="print"/>
          <a:srcRect l="26994" t="63333" r="26993" b="24445"/>
          <a:stretch>
            <a:fillRect/>
          </a:stretch>
        </p:blipFill>
        <p:spPr>
          <a:xfrm>
            <a:off x="0" y="457200"/>
            <a:ext cx="9088582" cy="3124200"/>
          </a:xfrm>
          <a:prstGeom prst="rect">
            <a:avLst/>
          </a:prstGeom>
        </p:spPr>
      </p:pic>
      <p:sp>
        <p:nvSpPr>
          <p:cNvPr id="3" name="TextBox 2"/>
          <p:cNvSpPr txBox="1"/>
          <p:nvPr/>
        </p:nvSpPr>
        <p:spPr>
          <a:xfrm>
            <a:off x="609600" y="5181600"/>
            <a:ext cx="8229600" cy="707886"/>
          </a:xfrm>
          <a:prstGeom prst="rect">
            <a:avLst/>
          </a:prstGeom>
          <a:noFill/>
        </p:spPr>
        <p:txBody>
          <a:bodyPr wrap="square" rtlCol="0">
            <a:spAutoFit/>
          </a:bodyPr>
          <a:lstStyle/>
          <a:p>
            <a:r>
              <a:rPr lang="en-GB" sz="2000" dirty="0" smtClean="0">
                <a:latin typeface="Arial" pitchFamily="34" charset="0"/>
                <a:cs typeface="Arial" pitchFamily="34" charset="0"/>
              </a:rPr>
              <a:t>Finite Differences for Gust Influence </a:t>
            </a:r>
          </a:p>
          <a:p>
            <a:r>
              <a:rPr lang="en-GB" sz="2000" dirty="0" smtClean="0">
                <a:latin typeface="Arial" pitchFamily="34" charset="0"/>
                <a:cs typeface="Arial" pitchFamily="34" charset="0"/>
                <a:sym typeface="Wingdings" pitchFamily="2" charset="2"/>
              </a:rPr>
              <a:t>	</a:t>
            </a:r>
            <a:r>
              <a:rPr lang="en-GB" sz="2000" dirty="0" smtClean="0">
                <a:latin typeface="Arial" pitchFamily="34" charset="0"/>
                <a:cs typeface="Arial" pitchFamily="34" charset="0"/>
                <a:sym typeface="Wingdings" pitchFamily="2" charset="2"/>
              </a:rPr>
              <a:t> reduce to virtually zero by analytical evaluation</a:t>
            </a: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685800" y="44450"/>
            <a:ext cx="7772400" cy="9144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400">
                <a:solidFill>
                  <a:srgbClr val="956700"/>
                </a:solidFill>
              </a:rPr>
              <a:t>GOLAND WING</a:t>
            </a:r>
          </a:p>
        </p:txBody>
      </p:sp>
      <p:pic>
        <p:nvPicPr>
          <p:cNvPr id="48130" name="Picture 2"/>
          <p:cNvPicPr>
            <a:picLocks noChangeAspect="1" noChangeArrowheads="1"/>
          </p:cNvPicPr>
          <p:nvPr/>
        </p:nvPicPr>
        <p:blipFill>
          <a:blip r:embed="rId3" cstate="print"/>
          <a:srcRect t="10498"/>
          <a:stretch>
            <a:fillRect/>
          </a:stretch>
        </p:blipFill>
        <p:spPr bwMode="auto">
          <a:xfrm>
            <a:off x="714375" y="1428750"/>
            <a:ext cx="2909888" cy="1714500"/>
          </a:xfrm>
          <a:prstGeom prst="rect">
            <a:avLst/>
          </a:prstGeom>
          <a:noFill/>
          <a:ln w="9525">
            <a:noFill/>
            <a:round/>
            <a:headEnd/>
            <a:tailEnd/>
          </a:ln>
          <a:effectLst/>
        </p:spPr>
      </p:pic>
      <p:pic>
        <p:nvPicPr>
          <p:cNvPr id="48131" name="Picture 3"/>
          <p:cNvPicPr>
            <a:picLocks noChangeAspect="1" noChangeArrowheads="1"/>
          </p:cNvPicPr>
          <p:nvPr/>
        </p:nvPicPr>
        <p:blipFill>
          <a:blip r:embed="rId4" cstate="print"/>
          <a:srcRect/>
          <a:stretch>
            <a:fillRect/>
          </a:stretch>
        </p:blipFill>
        <p:spPr bwMode="auto">
          <a:xfrm>
            <a:off x="3857625" y="1146175"/>
            <a:ext cx="2643188" cy="2354263"/>
          </a:xfrm>
          <a:prstGeom prst="rect">
            <a:avLst/>
          </a:prstGeom>
          <a:noFill/>
          <a:ln w="9525">
            <a:noFill/>
            <a:round/>
            <a:headEnd/>
            <a:tailEnd/>
          </a:ln>
          <a:effectLst/>
        </p:spPr>
      </p:pic>
      <p:pic>
        <p:nvPicPr>
          <p:cNvPr id="48132" name="Picture 4"/>
          <p:cNvPicPr>
            <a:picLocks noChangeAspect="1" noChangeArrowheads="1"/>
          </p:cNvPicPr>
          <p:nvPr/>
        </p:nvPicPr>
        <p:blipFill>
          <a:blip r:embed="rId5" cstate="print"/>
          <a:srcRect/>
          <a:stretch>
            <a:fillRect/>
          </a:stretch>
        </p:blipFill>
        <p:spPr bwMode="auto">
          <a:xfrm>
            <a:off x="6403975" y="1046163"/>
            <a:ext cx="2454275" cy="2185987"/>
          </a:xfrm>
          <a:prstGeom prst="rect">
            <a:avLst/>
          </a:prstGeom>
          <a:noFill/>
          <a:ln w="9525">
            <a:noFill/>
            <a:round/>
            <a:headEnd/>
            <a:tailEnd/>
          </a:ln>
          <a:effectLst/>
        </p:spPr>
      </p:pic>
      <p:grpSp>
        <p:nvGrpSpPr>
          <p:cNvPr id="2" name="Group 5"/>
          <p:cNvGrpSpPr>
            <a:grpSpLocks/>
          </p:cNvGrpSpPr>
          <p:nvPr/>
        </p:nvGrpSpPr>
        <p:grpSpPr bwMode="auto">
          <a:xfrm>
            <a:off x="4000500" y="3609975"/>
            <a:ext cx="3824288" cy="2259013"/>
            <a:chOff x="2520" y="2274"/>
            <a:chExt cx="2409" cy="1423"/>
          </a:xfrm>
        </p:grpSpPr>
        <p:pic>
          <p:nvPicPr>
            <p:cNvPr id="48134" name="Picture 6"/>
            <p:cNvPicPr>
              <a:picLocks noChangeAspect="1" noChangeArrowheads="1"/>
            </p:cNvPicPr>
            <p:nvPr/>
          </p:nvPicPr>
          <p:blipFill>
            <a:blip r:embed="rId6" cstate="print"/>
            <a:srcRect/>
            <a:stretch>
              <a:fillRect/>
            </a:stretch>
          </p:blipFill>
          <p:spPr bwMode="auto">
            <a:xfrm>
              <a:off x="2520" y="2320"/>
              <a:ext cx="1548" cy="1378"/>
            </a:xfrm>
            <a:prstGeom prst="rect">
              <a:avLst/>
            </a:prstGeom>
            <a:noFill/>
            <a:ln w="9525">
              <a:noFill/>
              <a:round/>
              <a:headEnd/>
              <a:tailEnd/>
            </a:ln>
            <a:effectLst/>
          </p:spPr>
        </p:pic>
        <p:pic>
          <p:nvPicPr>
            <p:cNvPr id="48135" name="Picture 7"/>
            <p:cNvPicPr>
              <a:picLocks noChangeAspect="1" noChangeArrowheads="1"/>
            </p:cNvPicPr>
            <p:nvPr/>
          </p:nvPicPr>
          <p:blipFill>
            <a:blip r:embed="rId7" cstate="print"/>
            <a:srcRect/>
            <a:stretch>
              <a:fillRect/>
            </a:stretch>
          </p:blipFill>
          <p:spPr bwMode="auto">
            <a:xfrm>
              <a:off x="3382" y="2274"/>
              <a:ext cx="1548" cy="1378"/>
            </a:xfrm>
            <a:prstGeom prst="rect">
              <a:avLst/>
            </a:prstGeom>
            <a:noFill/>
            <a:ln w="9525">
              <a:noFill/>
              <a:round/>
              <a:headEnd/>
              <a:tailEnd/>
            </a:ln>
            <a:effectLst/>
          </p:spPr>
        </p:pic>
      </p:grpSp>
      <p:sp>
        <p:nvSpPr>
          <p:cNvPr id="48136" name="Text Box 8"/>
          <p:cNvSpPr txBox="1">
            <a:spLocks noChangeArrowheads="1"/>
          </p:cNvSpPr>
          <p:nvPr/>
        </p:nvSpPr>
        <p:spPr bwMode="auto">
          <a:xfrm>
            <a:off x="5786438" y="5681663"/>
            <a:ext cx="1982787" cy="460375"/>
          </a:xfrm>
          <a:prstGeom prst="rect">
            <a:avLst/>
          </a:prstGeom>
          <a:noFill/>
          <a:ln w="9525">
            <a:noFill/>
            <a:round/>
            <a:headEnd/>
            <a:tailEnd/>
          </a:ln>
          <a:effectLst/>
        </p:spPr>
        <p:txBody>
          <a:bodyPr lIns="90000" tIns="46800" rIns="90000" bIns="46800">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Mach 0.92</a:t>
            </a:r>
          </a:p>
        </p:txBody>
      </p:sp>
      <p:sp>
        <p:nvSpPr>
          <p:cNvPr id="48137" name="Text Box 9"/>
          <p:cNvSpPr txBox="1">
            <a:spLocks noChangeArrowheads="1"/>
          </p:cNvSpPr>
          <p:nvPr/>
        </p:nvSpPr>
        <p:spPr bwMode="auto">
          <a:xfrm>
            <a:off x="6907213" y="3205163"/>
            <a:ext cx="1951037" cy="371513"/>
          </a:xfrm>
          <a:prstGeom prst="rect">
            <a:avLst/>
          </a:prstGeom>
          <a:noFill/>
          <a:ln w="9525">
            <a:noFill/>
            <a:round/>
            <a:headEnd/>
            <a:tailEnd/>
          </a:ln>
          <a:effectLst/>
        </p:spPr>
        <p:txBody>
          <a:bodyPr lIns="90000" tIns="46800" rIns="90000" bIns="46800">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rgbClr val="000000"/>
                </a:solidFill>
              </a:rPr>
              <a:t>400k </a:t>
            </a:r>
            <a:r>
              <a:rPr lang="en-GB" dirty="0">
                <a:solidFill>
                  <a:srgbClr val="000000"/>
                </a:solidFill>
              </a:rPr>
              <a:t>points</a:t>
            </a:r>
          </a:p>
        </p:txBody>
      </p:sp>
      <p:pic>
        <p:nvPicPr>
          <p:cNvPr id="48138" name="Picture 10"/>
          <p:cNvPicPr>
            <a:picLocks noChangeAspect="1" noChangeArrowheads="1"/>
          </p:cNvPicPr>
          <p:nvPr/>
        </p:nvPicPr>
        <p:blipFill>
          <a:blip r:embed="rId8" cstate="print"/>
          <a:srcRect/>
          <a:stretch>
            <a:fillRect/>
          </a:stretch>
        </p:blipFill>
        <p:spPr bwMode="auto">
          <a:xfrm>
            <a:off x="285750" y="3357563"/>
            <a:ext cx="1649413" cy="1468437"/>
          </a:xfrm>
          <a:prstGeom prst="rect">
            <a:avLst/>
          </a:prstGeom>
          <a:noFill/>
          <a:ln w="9525">
            <a:noFill/>
            <a:round/>
            <a:headEnd/>
            <a:tailEnd/>
          </a:ln>
          <a:effectLst/>
        </p:spPr>
      </p:pic>
      <p:pic>
        <p:nvPicPr>
          <p:cNvPr id="48139" name="Picture 11"/>
          <p:cNvPicPr>
            <a:picLocks noChangeAspect="1" noChangeArrowheads="1"/>
          </p:cNvPicPr>
          <p:nvPr/>
        </p:nvPicPr>
        <p:blipFill>
          <a:blip r:embed="rId9" cstate="print"/>
          <a:srcRect/>
          <a:stretch>
            <a:fillRect/>
          </a:stretch>
        </p:blipFill>
        <p:spPr bwMode="auto">
          <a:xfrm>
            <a:off x="1652588" y="3286125"/>
            <a:ext cx="1649412" cy="1468438"/>
          </a:xfrm>
          <a:prstGeom prst="rect">
            <a:avLst/>
          </a:prstGeom>
          <a:noFill/>
          <a:ln w="9525">
            <a:noFill/>
            <a:round/>
            <a:headEnd/>
            <a:tailEnd/>
          </a:ln>
          <a:effectLst/>
        </p:spPr>
      </p:pic>
      <p:pic>
        <p:nvPicPr>
          <p:cNvPr id="48140" name="Picture 12"/>
          <p:cNvPicPr>
            <a:picLocks noChangeAspect="1" noChangeArrowheads="1"/>
          </p:cNvPicPr>
          <p:nvPr/>
        </p:nvPicPr>
        <p:blipFill>
          <a:blip r:embed="rId10" cstate="print"/>
          <a:srcRect/>
          <a:stretch>
            <a:fillRect/>
          </a:stretch>
        </p:blipFill>
        <p:spPr bwMode="auto">
          <a:xfrm>
            <a:off x="428625" y="4548188"/>
            <a:ext cx="1649413" cy="1468437"/>
          </a:xfrm>
          <a:prstGeom prst="rect">
            <a:avLst/>
          </a:prstGeom>
          <a:noFill/>
          <a:ln w="9525">
            <a:noFill/>
            <a:round/>
            <a:headEnd/>
            <a:tailEnd/>
          </a:ln>
          <a:effectLst/>
        </p:spPr>
      </p:pic>
      <p:pic>
        <p:nvPicPr>
          <p:cNvPr id="48141" name="Picture 13"/>
          <p:cNvPicPr>
            <a:picLocks noChangeAspect="1" noChangeArrowheads="1"/>
          </p:cNvPicPr>
          <p:nvPr/>
        </p:nvPicPr>
        <p:blipFill>
          <a:blip r:embed="rId11" cstate="print"/>
          <a:srcRect/>
          <a:stretch>
            <a:fillRect/>
          </a:stretch>
        </p:blipFill>
        <p:spPr bwMode="auto">
          <a:xfrm>
            <a:off x="1725613" y="4548188"/>
            <a:ext cx="1649412" cy="1468437"/>
          </a:xfrm>
          <a:prstGeom prst="rect">
            <a:avLst/>
          </a:prstGeom>
          <a:noFill/>
          <a:ln w="9525">
            <a:noFill/>
            <a:round/>
            <a:headEnd/>
            <a:tailEnd/>
          </a:ln>
          <a:effectLst/>
        </p:spPr>
      </p:pic>
      <p:sp>
        <p:nvSpPr>
          <p:cNvPr id="48142" name="Text Box 14"/>
          <p:cNvSpPr txBox="1">
            <a:spLocks noChangeArrowheads="1"/>
          </p:cNvSpPr>
          <p:nvPr/>
        </p:nvSpPr>
        <p:spPr bwMode="auto">
          <a:xfrm>
            <a:off x="539750" y="4364038"/>
            <a:ext cx="1317625" cy="398462"/>
          </a:xfrm>
          <a:prstGeom prst="rect">
            <a:avLst/>
          </a:prstGeom>
          <a:noFill/>
          <a:ln w="9525">
            <a:noFill/>
            <a:round/>
            <a:headEnd/>
            <a:tailEnd/>
          </a:ln>
          <a:effectLst/>
        </p:spPr>
        <p:txBody>
          <a:bodyPr lIns="90000" tIns="46800" rIns="90000" bIns="46800">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1.72 Hz</a:t>
            </a:r>
          </a:p>
        </p:txBody>
      </p:sp>
      <p:sp>
        <p:nvSpPr>
          <p:cNvPr id="48143" name="Text Box 15"/>
          <p:cNvSpPr txBox="1">
            <a:spLocks noChangeArrowheads="1"/>
          </p:cNvSpPr>
          <p:nvPr/>
        </p:nvSpPr>
        <p:spPr bwMode="auto">
          <a:xfrm>
            <a:off x="2051050" y="5643563"/>
            <a:ext cx="1735138" cy="398462"/>
          </a:xfrm>
          <a:prstGeom prst="rect">
            <a:avLst/>
          </a:prstGeom>
          <a:noFill/>
          <a:ln w="9525">
            <a:noFill/>
            <a:round/>
            <a:headEnd/>
            <a:tailEnd/>
          </a:ln>
          <a:effectLst/>
        </p:spPr>
        <p:txBody>
          <a:bodyPr lIns="90000" tIns="46800" rIns="90000" bIns="46800">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11.10 Hz</a:t>
            </a:r>
          </a:p>
        </p:txBody>
      </p:sp>
      <p:sp>
        <p:nvSpPr>
          <p:cNvPr id="48144" name="Text Box 16"/>
          <p:cNvSpPr txBox="1">
            <a:spLocks noChangeArrowheads="1"/>
          </p:cNvSpPr>
          <p:nvPr/>
        </p:nvSpPr>
        <p:spPr bwMode="auto">
          <a:xfrm>
            <a:off x="611188" y="5643563"/>
            <a:ext cx="1317625" cy="398462"/>
          </a:xfrm>
          <a:prstGeom prst="rect">
            <a:avLst/>
          </a:prstGeom>
          <a:noFill/>
          <a:ln w="9525">
            <a:noFill/>
            <a:round/>
            <a:headEnd/>
            <a:tailEnd/>
          </a:ln>
          <a:effectLst/>
        </p:spPr>
        <p:txBody>
          <a:bodyPr lIns="90000" tIns="46800" rIns="90000" bIns="46800">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9.18 Hz</a:t>
            </a:r>
          </a:p>
        </p:txBody>
      </p:sp>
      <p:sp>
        <p:nvSpPr>
          <p:cNvPr id="48145" name="Text Box 17"/>
          <p:cNvSpPr txBox="1">
            <a:spLocks noChangeArrowheads="1"/>
          </p:cNvSpPr>
          <p:nvPr/>
        </p:nvSpPr>
        <p:spPr bwMode="auto">
          <a:xfrm>
            <a:off x="1908175" y="4364038"/>
            <a:ext cx="1449388" cy="398462"/>
          </a:xfrm>
          <a:prstGeom prst="rect">
            <a:avLst/>
          </a:prstGeom>
          <a:noFill/>
          <a:ln w="9525">
            <a:noFill/>
            <a:round/>
            <a:headEnd/>
            <a:tailEnd/>
          </a:ln>
          <a:effectLst/>
        </p:spPr>
        <p:txBody>
          <a:bodyPr lIns="90000" tIns="46800" rIns="90000" bIns="46800">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3.05 Hz</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M2013_gust_FinalMan_Page_14.jpg"/>
          <p:cNvPicPr>
            <a:picLocks noChangeAspect="1"/>
          </p:cNvPicPr>
          <p:nvPr/>
        </p:nvPicPr>
        <p:blipFill>
          <a:blip r:embed="rId2" cstate="print"/>
          <a:srcRect l="11177" t="47778" r="12614" b="26667"/>
          <a:stretch>
            <a:fillRect/>
          </a:stretch>
        </p:blipFill>
        <p:spPr>
          <a:xfrm>
            <a:off x="304800" y="685800"/>
            <a:ext cx="8603973" cy="3733800"/>
          </a:xfrm>
          <a:prstGeom prst="rect">
            <a:avLst/>
          </a:prstGeom>
        </p:spPr>
      </p:pic>
      <p:sp>
        <p:nvSpPr>
          <p:cNvPr id="3" name="TextBox 2"/>
          <p:cNvSpPr txBox="1"/>
          <p:nvPr/>
        </p:nvSpPr>
        <p:spPr>
          <a:xfrm>
            <a:off x="1295400" y="4724400"/>
            <a:ext cx="6705600" cy="1938992"/>
          </a:xfrm>
          <a:prstGeom prst="rect">
            <a:avLst/>
          </a:prstGeom>
          <a:noFill/>
        </p:spPr>
        <p:txBody>
          <a:bodyPr wrap="square" rtlCol="0">
            <a:spAutoFit/>
          </a:bodyPr>
          <a:lstStyle/>
          <a:p>
            <a:r>
              <a:rPr lang="en-GB" sz="2400" b="1" dirty="0" smtClean="0">
                <a:latin typeface="Arial" pitchFamily="34" charset="0"/>
                <a:cs typeface="Arial" pitchFamily="34" charset="0"/>
              </a:rPr>
              <a:t>Mach </a:t>
            </a:r>
            <a:r>
              <a:rPr lang="en-GB" sz="2400" b="1" dirty="0" smtClean="0">
                <a:latin typeface="Arial" pitchFamily="34" charset="0"/>
                <a:cs typeface="Arial" pitchFamily="34" charset="0"/>
              </a:rPr>
              <a:t>0.85; </a:t>
            </a:r>
            <a:r>
              <a:rPr lang="en-GB" sz="2400" b="1" dirty="0" smtClean="0">
                <a:latin typeface="Arial" pitchFamily="34" charset="0"/>
                <a:cs typeface="Arial" pitchFamily="34" charset="0"/>
              </a:rPr>
              <a:t>α</a:t>
            </a:r>
            <a:r>
              <a:rPr lang="en-GB" sz="2400" b="1" dirty="0" smtClean="0">
                <a:latin typeface="Arial" pitchFamily="34" charset="0"/>
                <a:cs typeface="Arial" pitchFamily="34" charset="0"/>
              </a:rPr>
              <a:t>=1deg</a:t>
            </a:r>
            <a:endParaRPr lang="en-GB" sz="2400" b="1"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ROM calculated at 405 ft/sec </a:t>
            </a:r>
            <a:r>
              <a:rPr lang="en-GB" sz="2400" dirty="0" smtClean="0">
                <a:latin typeface="Arial" pitchFamily="34" charset="0"/>
                <a:cs typeface="Arial" pitchFamily="34" charset="0"/>
              </a:rPr>
              <a:t>EAS</a:t>
            </a:r>
          </a:p>
          <a:p>
            <a:r>
              <a:rPr lang="en-GB" sz="2400" dirty="0" smtClean="0">
                <a:latin typeface="Arial" pitchFamily="34" charset="0"/>
                <a:cs typeface="Arial" pitchFamily="34" charset="0"/>
              </a:rPr>
              <a:t>Modes corresponding to normal modes retained</a:t>
            </a:r>
          </a:p>
          <a:p>
            <a:r>
              <a:rPr lang="en-GB" sz="2400" dirty="0" smtClean="0">
                <a:latin typeface="Arial" pitchFamily="34" charset="0"/>
                <a:cs typeface="Arial" pitchFamily="34" charset="0"/>
              </a:rPr>
              <a:t>	</a:t>
            </a:r>
            <a:r>
              <a:rPr lang="en-GB" sz="2400" dirty="0" smtClean="0">
                <a:latin typeface="Arial" pitchFamily="34" charset="0"/>
                <a:cs typeface="Arial" pitchFamily="34" charset="0"/>
                <a:sym typeface="Wingdings" pitchFamily="2" charset="2"/>
              </a:rPr>
              <a:t> 4 modes; 8 </a:t>
            </a:r>
            <a:r>
              <a:rPr lang="en-GB" sz="2400" dirty="0" err="1" smtClean="0">
                <a:latin typeface="Arial" pitchFamily="34" charset="0"/>
                <a:cs typeface="Arial" pitchFamily="34" charset="0"/>
                <a:sym typeface="Wingdings" pitchFamily="2" charset="2"/>
              </a:rPr>
              <a:t>DoF</a:t>
            </a:r>
            <a:r>
              <a:rPr lang="en-GB" sz="2400" dirty="0" smtClean="0">
                <a:latin typeface="Arial" pitchFamily="34" charset="0"/>
                <a:cs typeface="Arial" pitchFamily="34" charset="0"/>
              </a:rPr>
              <a:t> </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M2013_gust_FinalMan_Page_15.jpg"/>
          <p:cNvPicPr>
            <a:picLocks noChangeAspect="1"/>
          </p:cNvPicPr>
          <p:nvPr/>
        </p:nvPicPr>
        <p:blipFill>
          <a:blip r:embed="rId2" cstate="print"/>
          <a:srcRect l="31307" t="56667" r="29869" b="17778"/>
          <a:stretch>
            <a:fillRect/>
          </a:stretch>
        </p:blipFill>
        <p:spPr>
          <a:xfrm>
            <a:off x="1752600" y="228600"/>
            <a:ext cx="5903843" cy="5029200"/>
          </a:xfrm>
          <a:prstGeom prst="rect">
            <a:avLst/>
          </a:prstGeom>
        </p:spPr>
      </p:pic>
      <p:sp>
        <p:nvSpPr>
          <p:cNvPr id="3" name="TextBox 2"/>
          <p:cNvSpPr txBox="1"/>
          <p:nvPr/>
        </p:nvSpPr>
        <p:spPr>
          <a:xfrm>
            <a:off x="1524000" y="5486400"/>
            <a:ext cx="7010400" cy="830997"/>
          </a:xfrm>
          <a:prstGeom prst="rect">
            <a:avLst/>
          </a:prstGeom>
          <a:noFill/>
        </p:spPr>
        <p:txBody>
          <a:bodyPr wrap="square" rtlCol="0">
            <a:spAutoFit/>
          </a:bodyPr>
          <a:lstStyle/>
          <a:p>
            <a:r>
              <a:rPr lang="en-GB" sz="2400" b="1" dirty="0" smtClean="0">
                <a:latin typeface="Arial" pitchFamily="34" charset="0"/>
                <a:cs typeface="Arial" pitchFamily="34" charset="0"/>
              </a:rPr>
              <a:t>1-cosine gust</a:t>
            </a:r>
            <a:r>
              <a:rPr lang="en-GB" sz="2400" dirty="0" smtClean="0">
                <a:latin typeface="Arial" pitchFamily="34" charset="0"/>
                <a:cs typeface="Arial" pitchFamily="34" charset="0"/>
              </a:rPr>
              <a:t>:	Intensity 0.1%	</a:t>
            </a:r>
          </a:p>
          <a:p>
            <a:r>
              <a:rPr lang="en-GB" sz="2400" dirty="0" smtClean="0">
                <a:latin typeface="Arial" pitchFamily="34" charset="0"/>
                <a:cs typeface="Arial" pitchFamily="34" charset="0"/>
              </a:rPr>
              <a:t>			Gust length 480 ft</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M2013_gust_FinalMan_Page_16.jpg"/>
          <p:cNvPicPr>
            <a:picLocks noChangeAspect="1"/>
          </p:cNvPicPr>
          <p:nvPr/>
        </p:nvPicPr>
        <p:blipFill>
          <a:blip r:embed="rId2" cstate="print"/>
          <a:srcRect l="29869" t="15556" r="34183" b="60000"/>
          <a:stretch>
            <a:fillRect/>
          </a:stretch>
        </p:blipFill>
        <p:spPr>
          <a:xfrm>
            <a:off x="1905000" y="0"/>
            <a:ext cx="5181600" cy="4559808"/>
          </a:xfrm>
          <a:prstGeom prst="rect">
            <a:avLst/>
          </a:prstGeom>
        </p:spPr>
      </p:pic>
      <p:sp>
        <p:nvSpPr>
          <p:cNvPr id="3" name="TextBox 2"/>
          <p:cNvSpPr txBox="1"/>
          <p:nvPr/>
        </p:nvSpPr>
        <p:spPr>
          <a:xfrm>
            <a:off x="609600" y="4642009"/>
            <a:ext cx="8534400" cy="2215991"/>
          </a:xfrm>
          <a:prstGeom prst="rect">
            <a:avLst/>
          </a:prstGeom>
          <a:noFill/>
        </p:spPr>
        <p:txBody>
          <a:bodyPr wrap="square" rtlCol="0">
            <a:spAutoFit/>
          </a:bodyPr>
          <a:lstStyle/>
          <a:p>
            <a:r>
              <a:rPr lang="en-GB" sz="2400" b="1" dirty="0" smtClean="0">
                <a:latin typeface="Arial" pitchFamily="34" charset="0"/>
                <a:cs typeface="Arial" pitchFamily="34" charset="0"/>
              </a:rPr>
              <a:t>Worst Gust Search at </a:t>
            </a:r>
            <a:r>
              <a:rPr lang="en-GB" sz="2400" b="1" dirty="0" smtClean="0">
                <a:latin typeface="Arial" pitchFamily="34" charset="0"/>
                <a:cs typeface="Arial" pitchFamily="34" charset="0"/>
              </a:rPr>
              <a:t>M=0.8; 1-cos family</a:t>
            </a:r>
            <a:endParaRPr lang="en-GB" sz="2400" b="1"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Gust </a:t>
            </a:r>
            <a:r>
              <a:rPr lang="en-GB" sz="2400" dirty="0" smtClean="0">
                <a:latin typeface="Arial" pitchFamily="34" charset="0"/>
                <a:cs typeface="Arial" pitchFamily="34" charset="0"/>
              </a:rPr>
              <a:t>Lengths between 5 and 150 chords</a:t>
            </a:r>
          </a:p>
          <a:p>
            <a:r>
              <a:rPr lang="en-GB" sz="2400" dirty="0" err="1" smtClean="0">
                <a:latin typeface="Arial" pitchFamily="34" charset="0"/>
                <a:cs typeface="Arial" pitchFamily="34" charset="0"/>
              </a:rPr>
              <a:t>Kriging</a:t>
            </a:r>
            <a:r>
              <a:rPr lang="en-GB" sz="2400" dirty="0" smtClean="0">
                <a:latin typeface="Arial" pitchFamily="34" charset="0"/>
                <a:cs typeface="Arial" pitchFamily="34" charset="0"/>
              </a:rPr>
              <a:t> </a:t>
            </a:r>
            <a:r>
              <a:rPr lang="en-GB" sz="2400" dirty="0" smtClean="0">
                <a:latin typeface="Arial" pitchFamily="34" charset="0"/>
                <a:cs typeface="Arial" pitchFamily="34" charset="0"/>
              </a:rPr>
              <a:t>Method, Worst </a:t>
            </a:r>
            <a:r>
              <a:rPr lang="en-GB" sz="2400" dirty="0" smtClean="0">
                <a:latin typeface="Arial" pitchFamily="34" charset="0"/>
                <a:cs typeface="Arial" pitchFamily="34" charset="0"/>
              </a:rPr>
              <a:t>Case Sampling: 20 </a:t>
            </a:r>
            <a:r>
              <a:rPr lang="en-GB" sz="2400" dirty="0" smtClean="0">
                <a:latin typeface="Arial" pitchFamily="34" charset="0"/>
                <a:cs typeface="Arial" pitchFamily="34" charset="0"/>
              </a:rPr>
              <a:t>ROM evaluations </a:t>
            </a: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Worst Case: </a:t>
            </a:r>
            <a:r>
              <a:rPr lang="en-GB" sz="2400" dirty="0" smtClean="0">
                <a:latin typeface="Arial" pitchFamily="34" charset="0"/>
                <a:cs typeface="Arial" pitchFamily="34" charset="0"/>
              </a:rPr>
              <a:t>65 chords </a:t>
            </a:r>
            <a:r>
              <a:rPr lang="en-GB" sz="2400" dirty="0" smtClean="0">
                <a:latin typeface="Arial" pitchFamily="34" charset="0"/>
                <a:cs typeface="Arial" pitchFamily="34" charset="0"/>
              </a:rPr>
              <a:t>(excites first bending mode)</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Conclusions</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dirty="0" smtClean="0">
                <a:latin typeface="Arial" pitchFamily="34" charset="0"/>
                <a:cs typeface="Arial" pitchFamily="34" charset="0"/>
              </a:rPr>
              <a:t>Model Reduction method formulated</a:t>
            </a:r>
          </a:p>
          <a:p>
            <a:r>
              <a:rPr lang="en-GB" dirty="0" smtClean="0">
                <a:latin typeface="Arial" pitchFamily="34" charset="0"/>
                <a:cs typeface="Arial" pitchFamily="34" charset="0"/>
              </a:rPr>
              <a:t>Tests on pitch-plunge, flexible wing case</a:t>
            </a:r>
            <a:endParaRPr lang="en-GB" dirty="0">
              <a:latin typeface="Arial" pitchFamily="34" charset="0"/>
              <a:cs typeface="Arial" pitchFamily="34" charset="0"/>
            </a:endParaRPr>
          </a:p>
        </p:txBody>
      </p:sp>
      <p:pic>
        <p:nvPicPr>
          <p:cNvPr id="4" name="Picture 3" descr="SurfMapping_mode4_aug.png"/>
          <p:cNvPicPr>
            <a:picLocks noChangeAspect="1"/>
          </p:cNvPicPr>
          <p:nvPr/>
        </p:nvPicPr>
        <p:blipFill>
          <a:blip r:embed="rId2" cstate="print"/>
          <a:srcRect t="20791" b="9090"/>
          <a:stretch>
            <a:fillRect/>
          </a:stretch>
        </p:blipFill>
        <p:spPr>
          <a:xfrm>
            <a:off x="4572000" y="3276600"/>
            <a:ext cx="3888432" cy="2400397"/>
          </a:xfrm>
          <a:prstGeom prst="rect">
            <a:avLst/>
          </a:prstGeom>
        </p:spPr>
      </p:pic>
      <p:sp>
        <p:nvSpPr>
          <p:cNvPr id="5" name="TextBox 4"/>
          <p:cNvSpPr txBox="1"/>
          <p:nvPr/>
        </p:nvSpPr>
        <p:spPr>
          <a:xfrm>
            <a:off x="381000" y="3276600"/>
            <a:ext cx="3962400" cy="2831544"/>
          </a:xfrm>
          <a:prstGeom prst="rect">
            <a:avLst/>
          </a:prstGeom>
          <a:noFill/>
        </p:spPr>
        <p:txBody>
          <a:bodyPr wrap="square" rtlCol="0">
            <a:spAutoFit/>
          </a:bodyPr>
          <a:lstStyle/>
          <a:p>
            <a:r>
              <a:rPr lang="en-GB" sz="3200" b="1" dirty="0" smtClean="0">
                <a:latin typeface="Arial" pitchFamily="34" charset="0"/>
                <a:cs typeface="Arial" pitchFamily="34" charset="0"/>
              </a:rPr>
              <a:t>Future</a:t>
            </a:r>
          </a:p>
          <a:p>
            <a:endParaRPr lang="en-GB" sz="3200" b="1" dirty="0" smtClean="0">
              <a:latin typeface="Arial" pitchFamily="34" charset="0"/>
              <a:cs typeface="Arial" pitchFamily="34" charset="0"/>
            </a:endParaRPr>
          </a:p>
          <a:p>
            <a:r>
              <a:rPr lang="en-GB" sz="3200" dirty="0" smtClean="0">
                <a:latin typeface="Arial" pitchFamily="34" charset="0"/>
                <a:cs typeface="Arial" pitchFamily="34" charset="0"/>
              </a:rPr>
              <a:t>RANS</a:t>
            </a:r>
          </a:p>
          <a:p>
            <a:r>
              <a:rPr lang="en-GB" sz="3200" dirty="0" smtClean="0">
                <a:latin typeface="Arial" pitchFamily="34" charset="0"/>
                <a:cs typeface="Arial" pitchFamily="34" charset="0"/>
              </a:rPr>
              <a:t>Rigid Body </a:t>
            </a:r>
            <a:r>
              <a:rPr lang="en-GB" sz="3200" dirty="0" err="1" smtClean="0">
                <a:latin typeface="Arial" pitchFamily="34" charset="0"/>
                <a:cs typeface="Arial" pitchFamily="34" charset="0"/>
              </a:rPr>
              <a:t>DoFs</a:t>
            </a:r>
            <a:endParaRPr lang="en-GB" sz="3200" dirty="0" smtClean="0">
              <a:latin typeface="Arial" pitchFamily="34" charset="0"/>
              <a:cs typeface="Arial" pitchFamily="34" charset="0"/>
            </a:endParaRPr>
          </a:p>
          <a:p>
            <a:r>
              <a:rPr lang="en-GB" sz="3200" dirty="0" smtClean="0">
                <a:latin typeface="Arial" pitchFamily="34" charset="0"/>
                <a:cs typeface="Arial" pitchFamily="34" charset="0"/>
              </a:rPr>
              <a:t>Alleviation</a:t>
            </a:r>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sz="half" idx="1"/>
          </p:nvPr>
        </p:nvSpPr>
        <p:spPr>
          <a:xfrm>
            <a:off x="642938" y="1071563"/>
            <a:ext cx="7858125" cy="4595812"/>
          </a:xfrm>
        </p:spPr>
        <p:txBody>
          <a:bodyPr/>
          <a:lstStyle/>
          <a:p>
            <a:pPr marL="0" indent="0" eaLnBrk="1" hangingPunct="1">
              <a:buSzPct val="125000"/>
            </a:pPr>
            <a:r>
              <a:rPr lang="en-US" sz="2200" dirty="0" smtClean="0"/>
              <a:t> </a:t>
            </a:r>
            <a:r>
              <a:rPr lang="en-US" sz="2200" dirty="0" smtClean="0">
                <a:latin typeface="Arial" pitchFamily="34" charset="0"/>
                <a:cs typeface="Arial" pitchFamily="34" charset="0"/>
              </a:rPr>
              <a:t>Stability studied from an </a:t>
            </a:r>
            <a:r>
              <a:rPr lang="en-US" sz="2200" dirty="0" err="1" smtClean="0">
                <a:latin typeface="Arial" pitchFamily="34" charset="0"/>
                <a:cs typeface="Arial" pitchFamily="34" charset="0"/>
              </a:rPr>
              <a:t>eigenvalue</a:t>
            </a:r>
            <a:r>
              <a:rPr lang="en-US" sz="2200" dirty="0" smtClean="0">
                <a:latin typeface="Arial" pitchFamily="34" charset="0"/>
                <a:cs typeface="Arial" pitchFamily="34" charset="0"/>
              </a:rPr>
              <a:t> problem:</a:t>
            </a:r>
          </a:p>
          <a:p>
            <a:pPr marL="0" indent="0" eaLnBrk="1" hangingPunct="1">
              <a:buSzPct val="125000"/>
            </a:pPr>
            <a:endParaRPr lang="pt-PT" sz="2200" dirty="0" smtClean="0">
              <a:latin typeface="Arial" pitchFamily="34" charset="0"/>
              <a:cs typeface="Arial" pitchFamily="34" charset="0"/>
            </a:endParaRPr>
          </a:p>
          <a:p>
            <a:pPr marL="0" indent="0" eaLnBrk="1" hangingPunct="1">
              <a:buSzPct val="125000"/>
            </a:pPr>
            <a:endParaRPr lang="pt-PT" sz="2200" dirty="0" smtClean="0">
              <a:latin typeface="Arial" pitchFamily="34" charset="0"/>
              <a:cs typeface="Arial" pitchFamily="34" charset="0"/>
            </a:endParaRPr>
          </a:p>
          <a:p>
            <a:pPr marL="0" indent="0" eaLnBrk="1" hangingPunct="1">
              <a:buSzPct val="125000"/>
            </a:pPr>
            <a:endParaRPr lang="pt-PT" sz="2200" dirty="0" smtClean="0">
              <a:latin typeface="Arial" pitchFamily="34" charset="0"/>
              <a:cs typeface="Arial" pitchFamily="34" charset="0"/>
            </a:endParaRPr>
          </a:p>
          <a:p>
            <a:pPr marL="0" indent="0" eaLnBrk="1" hangingPunct="1">
              <a:buSzPct val="125000"/>
              <a:buFontTx/>
              <a:buNone/>
            </a:pPr>
            <a:endParaRPr lang="pt-PT" sz="2200" dirty="0" smtClean="0">
              <a:latin typeface="Arial" pitchFamily="34" charset="0"/>
              <a:cs typeface="Arial" pitchFamily="34" charset="0"/>
            </a:endParaRPr>
          </a:p>
          <a:p>
            <a:pPr marL="0" indent="0" eaLnBrk="1" hangingPunct="1">
              <a:buSzPct val="125000"/>
              <a:buNone/>
            </a:pPr>
            <a:endParaRPr lang="en-US" sz="2200" dirty="0" smtClean="0">
              <a:latin typeface="Arial" pitchFamily="34" charset="0"/>
              <a:cs typeface="Arial" pitchFamily="34" charset="0"/>
            </a:endParaRPr>
          </a:p>
          <a:p>
            <a:pPr marL="0" indent="0" eaLnBrk="1" hangingPunct="1">
              <a:buSzPct val="125000"/>
            </a:pPr>
            <a:r>
              <a:rPr lang="en-US" sz="2200" dirty="0" err="1" smtClean="0">
                <a:latin typeface="Arial" pitchFamily="34" charset="0"/>
                <a:cs typeface="Arial" pitchFamily="34" charset="0"/>
              </a:rPr>
              <a:t>Schur</a:t>
            </a:r>
            <a:r>
              <a:rPr lang="en-US" sz="2200" dirty="0" smtClean="0">
                <a:latin typeface="Arial" pitchFamily="34" charset="0"/>
                <a:cs typeface="Arial" pitchFamily="34" charset="0"/>
              </a:rPr>
              <a:t> Complement formulation:</a:t>
            </a:r>
          </a:p>
          <a:p>
            <a:pPr marL="0" indent="0" eaLnBrk="1" hangingPunct="1">
              <a:buSzPct val="125000"/>
              <a:buFontTx/>
              <a:buNone/>
            </a:pPr>
            <a:endParaRPr lang="en-US" sz="2200" dirty="0" smtClean="0"/>
          </a:p>
          <a:p>
            <a:pPr marL="0" indent="0" eaLnBrk="1" hangingPunct="1">
              <a:buSzPct val="125000"/>
              <a:buFontTx/>
              <a:buNone/>
            </a:pPr>
            <a:endParaRPr lang="en-US" sz="2200" dirty="0" smtClean="0"/>
          </a:p>
          <a:p>
            <a:pPr marL="0" indent="0" eaLnBrk="1" hangingPunct="1">
              <a:buSzPct val="125000"/>
              <a:buFontTx/>
              <a:buNone/>
            </a:pPr>
            <a:endParaRPr lang="en-US" sz="2200" dirty="0" smtClean="0"/>
          </a:p>
          <a:p>
            <a:pPr marL="0" indent="0" eaLnBrk="1" hangingPunct="1">
              <a:buSzPct val="125000"/>
              <a:buFontTx/>
              <a:buNone/>
            </a:pPr>
            <a:endParaRPr lang="pt-PT" sz="2200" dirty="0" smtClean="0"/>
          </a:p>
        </p:txBody>
      </p:sp>
      <p:sp>
        <p:nvSpPr>
          <p:cNvPr id="3077" name="Rectangle 2"/>
          <p:cNvSpPr>
            <a:spLocks noGrp="1" noChangeArrowheads="1"/>
          </p:cNvSpPr>
          <p:nvPr>
            <p:ph type="title"/>
          </p:nvPr>
        </p:nvSpPr>
        <p:spPr/>
        <p:txBody>
          <a:bodyPr/>
          <a:lstStyle/>
          <a:p>
            <a:pPr eaLnBrk="1" hangingPunct="1"/>
            <a:r>
              <a:rPr lang="en-US" sz="3400" dirty="0" smtClean="0">
                <a:latin typeface="Arial" pitchFamily="34" charset="0"/>
                <a:cs typeface="Arial" pitchFamily="34" charset="0"/>
              </a:rPr>
              <a:t>Flutter Calculations</a:t>
            </a:r>
            <a:endParaRPr lang="en-US" sz="3400" dirty="0" smtClean="0">
              <a:latin typeface="Arial" pitchFamily="34" charset="0"/>
              <a:cs typeface="Arial" pitchFamily="34" charset="0"/>
            </a:endParaRPr>
          </a:p>
        </p:txBody>
      </p:sp>
      <p:graphicFrame>
        <p:nvGraphicFramePr>
          <p:cNvPr id="3074" name="Object 9"/>
          <p:cNvGraphicFramePr>
            <a:graphicFrameLocks noChangeAspect="1"/>
          </p:cNvGraphicFramePr>
          <p:nvPr/>
        </p:nvGraphicFramePr>
        <p:xfrm>
          <a:off x="2286000" y="4114800"/>
          <a:ext cx="5057775" cy="1079500"/>
        </p:xfrm>
        <a:graphic>
          <a:graphicData uri="http://schemas.openxmlformats.org/presentationml/2006/ole">
            <p:oleObj spid="_x0000_s24578" name="Equation" r:id="rId4" imgW="2260440" imgH="482400" progId="Equation.3">
              <p:embed/>
            </p:oleObj>
          </a:graphicData>
        </a:graphic>
      </p:graphicFrame>
      <p:graphicFrame>
        <p:nvGraphicFramePr>
          <p:cNvPr id="3075" name="Object 8"/>
          <p:cNvGraphicFramePr>
            <a:graphicFrameLocks noChangeAspect="1"/>
          </p:cNvGraphicFramePr>
          <p:nvPr/>
        </p:nvGraphicFramePr>
        <p:xfrm>
          <a:off x="3060700" y="2174875"/>
          <a:ext cx="3597275" cy="1111250"/>
        </p:xfrm>
        <a:graphic>
          <a:graphicData uri="http://schemas.openxmlformats.org/presentationml/2006/ole">
            <p:oleObj spid="_x0000_s24579" name="Equation" r:id="rId5" imgW="1562040" imgH="482400" progId="Equation.3">
              <p:embed/>
            </p:oleObj>
          </a:graphicData>
        </a:graphic>
      </p:graphicFrame>
      <p:sp>
        <p:nvSpPr>
          <p:cNvPr id="7" name="TextBox 12"/>
          <p:cNvSpPr txBox="1">
            <a:spLocks noChangeArrowheads="1"/>
          </p:cNvSpPr>
          <p:nvPr/>
        </p:nvSpPr>
        <p:spPr bwMode="auto">
          <a:xfrm>
            <a:off x="304800" y="5943600"/>
            <a:ext cx="8591872" cy="369332"/>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a:spcBef>
                <a:spcPct val="50000"/>
              </a:spcBef>
            </a:pPr>
            <a:r>
              <a:rPr lang="en-GB" dirty="0" smtClean="0">
                <a:latin typeface="Arial" pitchFamily="34" charset="0"/>
                <a:cs typeface="Arial" pitchFamily="34" charset="0"/>
              </a:rPr>
              <a:t>Badcock et al., </a:t>
            </a:r>
            <a:r>
              <a:rPr lang="en-GB" b="1" dirty="0" smtClean="0">
                <a:latin typeface="Arial" pitchFamily="34" charset="0"/>
                <a:cs typeface="Arial" pitchFamily="34" charset="0"/>
              </a:rPr>
              <a:t>Progress in Aerospace Sciences</a:t>
            </a:r>
            <a:r>
              <a:rPr lang="en-GB" dirty="0" smtClean="0">
                <a:latin typeface="Arial" pitchFamily="34" charset="0"/>
                <a:cs typeface="Arial" pitchFamily="34" charset="0"/>
              </a:rPr>
              <a:t>; 47(5):  392-423,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3" descr="mode11"/>
          <p:cNvPicPr>
            <a:picLocks noChangeAspect="1" noChangeArrowheads="1"/>
          </p:cNvPicPr>
          <p:nvPr/>
        </p:nvPicPr>
        <p:blipFill>
          <a:blip r:embed="rId2" cstate="print"/>
          <a:srcRect/>
          <a:stretch>
            <a:fillRect/>
          </a:stretch>
        </p:blipFill>
        <p:spPr bwMode="auto">
          <a:xfrm>
            <a:off x="7078663" y="3605213"/>
            <a:ext cx="2051050" cy="1825625"/>
          </a:xfrm>
          <a:prstGeom prst="rect">
            <a:avLst/>
          </a:prstGeom>
          <a:noFill/>
          <a:ln w="9525">
            <a:noFill/>
            <a:miter lim="800000"/>
            <a:headEnd/>
            <a:tailEnd/>
          </a:ln>
        </p:spPr>
      </p:pic>
      <p:pic>
        <p:nvPicPr>
          <p:cNvPr id="12296" name="Picture 4" descr="mode8"/>
          <p:cNvPicPr>
            <a:picLocks noChangeAspect="1" noChangeArrowheads="1"/>
          </p:cNvPicPr>
          <p:nvPr/>
        </p:nvPicPr>
        <p:blipFill>
          <a:blip r:embed="rId3" cstate="print"/>
          <a:srcRect/>
          <a:stretch>
            <a:fillRect/>
          </a:stretch>
        </p:blipFill>
        <p:spPr bwMode="auto">
          <a:xfrm>
            <a:off x="596900" y="3605213"/>
            <a:ext cx="2044700" cy="1820862"/>
          </a:xfrm>
          <a:prstGeom prst="rect">
            <a:avLst/>
          </a:prstGeom>
          <a:noFill/>
          <a:ln w="9525">
            <a:noFill/>
            <a:miter lim="800000"/>
            <a:headEnd/>
            <a:tailEnd/>
          </a:ln>
        </p:spPr>
      </p:pic>
      <p:pic>
        <p:nvPicPr>
          <p:cNvPr id="12297" name="Picture 7" descr="mode9"/>
          <p:cNvPicPr>
            <a:picLocks noChangeAspect="1" noChangeArrowheads="1"/>
          </p:cNvPicPr>
          <p:nvPr/>
        </p:nvPicPr>
        <p:blipFill>
          <a:blip r:embed="rId4" cstate="print"/>
          <a:srcRect/>
          <a:stretch>
            <a:fillRect/>
          </a:stretch>
        </p:blipFill>
        <p:spPr bwMode="auto">
          <a:xfrm>
            <a:off x="2757488" y="3605213"/>
            <a:ext cx="2044700" cy="1820862"/>
          </a:xfrm>
          <a:prstGeom prst="rect">
            <a:avLst/>
          </a:prstGeom>
          <a:noFill/>
          <a:ln w="9525">
            <a:noFill/>
            <a:miter lim="800000"/>
            <a:headEnd/>
            <a:tailEnd/>
          </a:ln>
        </p:spPr>
      </p:pic>
      <p:pic>
        <p:nvPicPr>
          <p:cNvPr id="12298" name="Picture 10" descr="mode10"/>
          <p:cNvPicPr>
            <a:picLocks noChangeAspect="1" noChangeArrowheads="1"/>
          </p:cNvPicPr>
          <p:nvPr/>
        </p:nvPicPr>
        <p:blipFill>
          <a:blip r:embed="rId5" cstate="print"/>
          <a:srcRect/>
          <a:stretch>
            <a:fillRect/>
          </a:stretch>
        </p:blipFill>
        <p:spPr bwMode="auto">
          <a:xfrm>
            <a:off x="4916488" y="3605213"/>
            <a:ext cx="2051050" cy="1825625"/>
          </a:xfrm>
          <a:prstGeom prst="rect">
            <a:avLst/>
          </a:prstGeom>
          <a:noFill/>
          <a:ln w="9525">
            <a:noFill/>
            <a:miter lim="800000"/>
            <a:headEnd/>
            <a:tailEnd/>
          </a:ln>
        </p:spPr>
      </p:pic>
      <p:pic>
        <p:nvPicPr>
          <p:cNvPr id="12299" name="Picture 5" descr="imag"/>
          <p:cNvPicPr>
            <a:picLocks noChangeAspect="1" noChangeArrowheads="1"/>
          </p:cNvPicPr>
          <p:nvPr/>
        </p:nvPicPr>
        <p:blipFill>
          <a:blip r:embed="rId6" cstate="print"/>
          <a:srcRect/>
          <a:stretch>
            <a:fillRect/>
          </a:stretch>
        </p:blipFill>
        <p:spPr bwMode="auto">
          <a:xfrm>
            <a:off x="4429125" y="0"/>
            <a:ext cx="4127500" cy="3675063"/>
          </a:xfrm>
          <a:prstGeom prst="rect">
            <a:avLst/>
          </a:prstGeom>
          <a:noFill/>
          <a:ln w="9525">
            <a:noFill/>
            <a:miter lim="800000"/>
            <a:headEnd/>
            <a:tailEnd/>
          </a:ln>
        </p:spPr>
      </p:pic>
      <p:pic>
        <p:nvPicPr>
          <p:cNvPr id="12" name="Picture 6"/>
          <p:cNvPicPr>
            <a:picLocks noChangeAspect="1" noChangeArrowheads="1"/>
          </p:cNvPicPr>
          <p:nvPr/>
        </p:nvPicPr>
        <p:blipFill>
          <a:blip r:embed="rId7" cstate="print"/>
          <a:srcRect/>
          <a:stretch>
            <a:fillRect/>
          </a:stretch>
        </p:blipFill>
        <p:spPr bwMode="auto">
          <a:xfrm>
            <a:off x="3810000" y="5562600"/>
            <a:ext cx="2652713" cy="1076325"/>
          </a:xfrm>
          <a:prstGeom prst="rect">
            <a:avLst/>
          </a:prstGeom>
          <a:noFill/>
          <a:ln w="9525">
            <a:noFill/>
            <a:miter lim="800000"/>
            <a:headEnd/>
            <a:tailEnd/>
          </a:ln>
        </p:spPr>
      </p:pic>
      <p:pic>
        <p:nvPicPr>
          <p:cNvPr id="13" name="Picture 7" descr="internal"/>
          <p:cNvPicPr>
            <a:picLocks noChangeAspect="1" noChangeArrowheads="1"/>
          </p:cNvPicPr>
          <p:nvPr/>
        </p:nvPicPr>
        <p:blipFill>
          <a:blip r:embed="rId8" cstate="print"/>
          <a:srcRect/>
          <a:stretch>
            <a:fillRect/>
          </a:stretch>
        </p:blipFill>
        <p:spPr bwMode="auto">
          <a:xfrm>
            <a:off x="6934200" y="5715000"/>
            <a:ext cx="1077913" cy="889000"/>
          </a:xfrm>
          <a:prstGeom prst="rect">
            <a:avLst/>
          </a:prstGeom>
          <a:noFill/>
          <a:ln w="9525">
            <a:noFill/>
            <a:miter lim="800000"/>
            <a:headEnd/>
            <a:tailEnd/>
          </a:ln>
        </p:spPr>
      </p:pic>
      <p:pic>
        <p:nvPicPr>
          <p:cNvPr id="14" name="Picture 13" descr="P_cp.tif"/>
          <p:cNvPicPr>
            <a:picLocks noChangeAspect="1"/>
          </p:cNvPicPr>
          <p:nvPr/>
        </p:nvPicPr>
        <p:blipFill>
          <a:blip r:embed="rId9" cstate="print"/>
          <a:stretch>
            <a:fillRect/>
          </a:stretch>
        </p:blipFill>
        <p:spPr>
          <a:xfrm rot="5400000">
            <a:off x="1038225" y="104775"/>
            <a:ext cx="3200400" cy="3600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1" name="Picture 3" descr="LCO_b"/>
          <p:cNvPicPr>
            <a:picLocks noChangeAspect="1" noChangeArrowheads="1"/>
          </p:cNvPicPr>
          <p:nvPr/>
        </p:nvPicPr>
        <p:blipFill>
          <a:blip r:embed="rId3" cstate="print"/>
          <a:srcRect/>
          <a:stretch>
            <a:fillRect/>
          </a:stretch>
        </p:blipFill>
        <p:spPr bwMode="auto">
          <a:xfrm>
            <a:off x="457200" y="1219200"/>
            <a:ext cx="4674085" cy="4162425"/>
          </a:xfrm>
          <a:prstGeom prst="rect">
            <a:avLst/>
          </a:prstGeom>
          <a:noFill/>
        </p:spPr>
      </p:pic>
      <p:pic>
        <p:nvPicPr>
          <p:cNvPr id="5" name="plot_rom.avi">
            <a:hlinkClick r:id="" action="ppaction://media"/>
          </p:cNvPr>
          <p:cNvPicPr>
            <a:picLocks noRot="1" noChangeAspect="1"/>
          </p:cNvPicPr>
          <p:nvPr>
            <a:videoFile r:link="rId1"/>
          </p:nvPr>
        </p:nvPicPr>
        <p:blipFill>
          <a:blip r:embed="rId4" cstate="print"/>
          <a:stretch>
            <a:fillRect/>
          </a:stretch>
        </p:blipFill>
        <p:spPr>
          <a:xfrm>
            <a:off x="5257800" y="1905000"/>
            <a:ext cx="3678989" cy="3276600"/>
          </a:xfrm>
          <a:prstGeom prst="rect">
            <a:avLst/>
          </a:prstGeom>
        </p:spPr>
      </p:pic>
      <p:sp>
        <p:nvSpPr>
          <p:cNvPr id="4" name="Rectangle 20"/>
          <p:cNvSpPr>
            <a:spLocks noChangeArrowheads="1"/>
          </p:cNvSpPr>
          <p:nvPr/>
        </p:nvSpPr>
        <p:spPr bwMode="auto">
          <a:xfrm>
            <a:off x="609600" y="5943600"/>
            <a:ext cx="7786688" cy="646331"/>
          </a:xfrm>
          <a:prstGeom prst="rect">
            <a:avLst/>
          </a:prstGeom>
          <a:solidFill>
            <a:schemeClr val="accent1">
              <a:lumMod val="40000"/>
              <a:lumOff val="60000"/>
            </a:schemeClr>
          </a:solidFill>
          <a:ln w="9525">
            <a:noFill/>
            <a:miter lim="800000"/>
            <a:headEnd/>
            <a:tailEnd/>
          </a:ln>
        </p:spPr>
        <p:txBody>
          <a:bodyPr anchor="ctr">
            <a:spAutoFit/>
          </a:bodyPr>
          <a:lstStyle/>
          <a:p>
            <a:pPr algn="ctr">
              <a:buSzPct val="100000"/>
            </a:pPr>
            <a:r>
              <a:rPr lang="en-US" b="1" dirty="0" err="1">
                <a:latin typeface="Arial" pitchFamily="34" charset="0"/>
                <a:cs typeface="Arial" pitchFamily="34" charset="0"/>
              </a:rPr>
              <a:t>Badcock</a:t>
            </a:r>
            <a:r>
              <a:rPr lang="en-US" b="1" dirty="0">
                <a:latin typeface="Arial" pitchFamily="34" charset="0"/>
                <a:cs typeface="Arial" pitchFamily="34" charset="0"/>
              </a:rPr>
              <a:t>, K.J. and </a:t>
            </a:r>
            <a:r>
              <a:rPr lang="en-US" b="1" dirty="0" err="1">
                <a:latin typeface="Arial" pitchFamily="34" charset="0"/>
                <a:cs typeface="Arial" pitchFamily="34" charset="0"/>
              </a:rPr>
              <a:t>Woodgate</a:t>
            </a:r>
            <a:r>
              <a:rPr lang="en-US" b="1" dirty="0">
                <a:latin typeface="Arial" pitchFamily="34" charset="0"/>
                <a:cs typeface="Arial" pitchFamily="34" charset="0"/>
              </a:rPr>
              <a:t>, M.A., </a:t>
            </a:r>
            <a:r>
              <a:rPr lang="en-US" b="1" dirty="0" smtClean="0">
                <a:latin typeface="Arial" pitchFamily="34" charset="0"/>
                <a:cs typeface="Arial" pitchFamily="34" charset="0"/>
              </a:rPr>
              <a:t> On the Fast Prediction of Transonic </a:t>
            </a:r>
            <a:r>
              <a:rPr lang="en-US" b="1" dirty="0" err="1" smtClean="0">
                <a:latin typeface="Arial" pitchFamily="34" charset="0"/>
                <a:cs typeface="Arial" pitchFamily="34" charset="0"/>
              </a:rPr>
              <a:t>Aeroelastic</a:t>
            </a:r>
            <a:r>
              <a:rPr lang="en-US" b="1" dirty="0" smtClean="0">
                <a:latin typeface="Arial" pitchFamily="34" charset="0"/>
                <a:cs typeface="Arial" pitchFamily="34" charset="0"/>
              </a:rPr>
              <a:t> Stability and Limit Cycles, AIAA J 45(6), 2007.</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ag"/>
          <p:cNvPicPr>
            <a:picLocks noChangeAspect="1" noChangeArrowheads="1"/>
          </p:cNvPicPr>
          <p:nvPr/>
        </p:nvPicPr>
        <p:blipFill>
          <a:blip r:embed="rId2" cstate="print"/>
          <a:srcRect/>
          <a:stretch>
            <a:fillRect/>
          </a:stretch>
        </p:blipFill>
        <p:spPr bwMode="auto">
          <a:xfrm>
            <a:off x="3352800" y="2133600"/>
            <a:ext cx="2310686" cy="2057400"/>
          </a:xfrm>
          <a:prstGeom prst="rect">
            <a:avLst/>
          </a:prstGeom>
          <a:noFill/>
          <a:ln w="9525">
            <a:noFill/>
            <a:miter lim="800000"/>
            <a:headEnd/>
            <a:tailEnd/>
          </a:ln>
        </p:spPr>
      </p:pic>
      <p:pic>
        <p:nvPicPr>
          <p:cNvPr id="3" name="Picture 2" descr="AoA_t.png"/>
          <p:cNvPicPr>
            <a:picLocks noChangeAspect="1"/>
          </p:cNvPicPr>
          <p:nvPr/>
        </p:nvPicPr>
        <p:blipFill>
          <a:blip r:embed="rId3" cstate="print"/>
          <a:stretch>
            <a:fillRect/>
          </a:stretch>
        </p:blipFill>
        <p:spPr>
          <a:xfrm>
            <a:off x="6477000" y="3886200"/>
            <a:ext cx="2400300" cy="2133600"/>
          </a:xfrm>
          <a:prstGeom prst="rect">
            <a:avLst/>
          </a:prstGeom>
        </p:spPr>
      </p:pic>
      <p:pic>
        <p:nvPicPr>
          <p:cNvPr id="4" name="Picture 7" descr="mode9"/>
          <p:cNvPicPr>
            <a:picLocks noChangeAspect="1" noChangeArrowheads="1"/>
          </p:cNvPicPr>
          <p:nvPr/>
        </p:nvPicPr>
        <p:blipFill>
          <a:blip r:embed="rId4" cstate="print"/>
          <a:srcRect/>
          <a:stretch>
            <a:fillRect/>
          </a:stretch>
        </p:blipFill>
        <p:spPr bwMode="auto">
          <a:xfrm>
            <a:off x="457200" y="304800"/>
            <a:ext cx="2044700" cy="1820862"/>
          </a:xfrm>
          <a:prstGeom prst="rect">
            <a:avLst/>
          </a:prstGeom>
          <a:noFill/>
          <a:ln w="9525">
            <a:noFill/>
            <a:miter lim="800000"/>
            <a:headEnd/>
            <a:tailEnd/>
          </a:ln>
        </p:spPr>
      </p:pic>
      <p:sp>
        <p:nvSpPr>
          <p:cNvPr id="5" name="TextBox 4"/>
          <p:cNvSpPr txBox="1"/>
          <p:nvPr/>
        </p:nvSpPr>
        <p:spPr>
          <a:xfrm>
            <a:off x="304800" y="1828800"/>
            <a:ext cx="2133600" cy="830997"/>
          </a:xfrm>
          <a:prstGeom prst="rect">
            <a:avLst/>
          </a:prstGeom>
          <a:noFill/>
        </p:spPr>
        <p:txBody>
          <a:bodyPr wrap="square" rtlCol="0">
            <a:spAutoFit/>
          </a:bodyPr>
          <a:lstStyle/>
          <a:p>
            <a:pPr algn="ctr"/>
            <a:r>
              <a:rPr lang="en-GB" sz="2400" dirty="0" smtClean="0">
                <a:latin typeface="Arial" pitchFamily="34" charset="0"/>
                <a:cs typeface="Arial" pitchFamily="34" charset="0"/>
              </a:rPr>
              <a:t>Shape Optimisation</a:t>
            </a:r>
            <a:endParaRPr lang="en-GB" sz="2400" dirty="0">
              <a:latin typeface="Arial" pitchFamily="34" charset="0"/>
              <a:cs typeface="Arial" pitchFamily="34" charset="0"/>
            </a:endParaRPr>
          </a:p>
        </p:txBody>
      </p:sp>
      <p:sp>
        <p:nvSpPr>
          <p:cNvPr id="6" name="TextBox 5"/>
          <p:cNvSpPr txBox="1"/>
          <p:nvPr/>
        </p:nvSpPr>
        <p:spPr>
          <a:xfrm>
            <a:off x="3200400" y="4267200"/>
            <a:ext cx="2209800" cy="830997"/>
          </a:xfrm>
          <a:prstGeom prst="rect">
            <a:avLst/>
          </a:prstGeom>
          <a:noFill/>
        </p:spPr>
        <p:txBody>
          <a:bodyPr wrap="square" rtlCol="0">
            <a:spAutoFit/>
          </a:bodyPr>
          <a:lstStyle/>
          <a:p>
            <a:pPr algn="ctr"/>
            <a:r>
              <a:rPr lang="en-GB" sz="2400" dirty="0" smtClean="0">
                <a:latin typeface="Arial" pitchFamily="34" charset="0"/>
                <a:cs typeface="Arial" pitchFamily="34" charset="0"/>
              </a:rPr>
              <a:t>Flutter Calculations</a:t>
            </a:r>
            <a:endParaRPr lang="en-GB" sz="2400" dirty="0">
              <a:latin typeface="Arial" pitchFamily="34" charset="0"/>
              <a:cs typeface="Arial" pitchFamily="34" charset="0"/>
            </a:endParaRPr>
          </a:p>
        </p:txBody>
      </p:sp>
      <p:sp>
        <p:nvSpPr>
          <p:cNvPr id="7" name="TextBox 6"/>
          <p:cNvSpPr txBox="1"/>
          <p:nvPr/>
        </p:nvSpPr>
        <p:spPr>
          <a:xfrm>
            <a:off x="6705600" y="6019800"/>
            <a:ext cx="1758815" cy="461665"/>
          </a:xfrm>
          <a:prstGeom prst="rect">
            <a:avLst/>
          </a:prstGeom>
          <a:noFill/>
        </p:spPr>
        <p:txBody>
          <a:bodyPr wrap="none" rtlCol="0">
            <a:spAutoFit/>
          </a:bodyPr>
          <a:lstStyle/>
          <a:p>
            <a:pPr algn="ctr"/>
            <a:r>
              <a:rPr lang="en-GB" sz="2400" dirty="0" smtClean="0">
                <a:latin typeface="Arial" pitchFamily="34" charset="0"/>
                <a:cs typeface="Arial" pitchFamily="34" charset="0"/>
              </a:rPr>
              <a:t>Gust Loads</a:t>
            </a:r>
            <a:endParaRPr lang="en-GB" sz="2400" dirty="0">
              <a:latin typeface="Arial" pitchFamily="34" charset="0"/>
              <a:cs typeface="Arial" pitchFamily="34" charset="0"/>
            </a:endParaRPr>
          </a:p>
        </p:txBody>
      </p:sp>
      <p:cxnSp>
        <p:nvCxnSpPr>
          <p:cNvPr id="9" name="Straight Arrow Connector 8"/>
          <p:cNvCxnSpPr/>
          <p:nvPr/>
        </p:nvCxnSpPr>
        <p:spPr>
          <a:xfrm>
            <a:off x="2362200" y="18288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38800" y="34290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0400" y="228600"/>
            <a:ext cx="5715000" cy="523220"/>
          </a:xfrm>
          <a:prstGeom prst="rect">
            <a:avLst/>
          </a:prstGeom>
          <a:noFill/>
        </p:spPr>
        <p:txBody>
          <a:bodyPr wrap="square" rtlCol="0">
            <a:spAutoFit/>
          </a:bodyPr>
          <a:lstStyle/>
          <a:p>
            <a:r>
              <a:rPr lang="en-GB" sz="2800" i="1" dirty="0" smtClean="0">
                <a:latin typeface="Arial" pitchFamily="34" charset="0"/>
                <a:cs typeface="Arial" pitchFamily="34" charset="0"/>
              </a:rPr>
              <a:t>Mini</a:t>
            </a:r>
            <a:r>
              <a:rPr lang="en-GB" sz="2800" dirty="0" smtClean="0">
                <a:latin typeface="Arial" pitchFamily="34" charset="0"/>
                <a:cs typeface="Arial" pitchFamily="34" charset="0"/>
              </a:rPr>
              <a:t> Process Chain Based on CFD</a:t>
            </a:r>
            <a:endParaRPr lang="en-GB" sz="2800" dirty="0">
              <a:latin typeface="Arial" pitchFamily="34" charset="0"/>
              <a:cs typeface="Arial" pitchFamily="34" charset="0"/>
            </a:endParaRPr>
          </a:p>
        </p:txBody>
      </p:sp>
      <p:sp>
        <p:nvSpPr>
          <p:cNvPr id="12" name="TextBox 11"/>
          <p:cNvSpPr txBox="1"/>
          <p:nvPr/>
        </p:nvSpPr>
        <p:spPr>
          <a:xfrm>
            <a:off x="838200" y="5638800"/>
            <a:ext cx="1905000" cy="523220"/>
          </a:xfrm>
          <a:prstGeom prst="rect">
            <a:avLst/>
          </a:prstGeom>
          <a:noFill/>
        </p:spPr>
        <p:txBody>
          <a:bodyPr wrap="square" rtlCol="0">
            <a:spAutoFit/>
          </a:bodyPr>
          <a:lstStyle/>
          <a:p>
            <a:r>
              <a:rPr lang="en-GB" sz="2800" dirty="0" smtClean="0"/>
              <a:t>+ iterations</a:t>
            </a:r>
            <a:endParaRPr lang="en-GB" sz="2800" dirty="0"/>
          </a:p>
        </p:txBody>
      </p:sp>
      <p:sp>
        <p:nvSpPr>
          <p:cNvPr id="15" name="TextBox 14"/>
          <p:cNvSpPr txBox="1"/>
          <p:nvPr/>
        </p:nvSpPr>
        <p:spPr>
          <a:xfrm>
            <a:off x="2590800" y="1371600"/>
            <a:ext cx="1219200" cy="646331"/>
          </a:xfrm>
          <a:prstGeom prst="rect">
            <a:avLst/>
          </a:prstGeom>
          <a:noFill/>
        </p:spPr>
        <p:txBody>
          <a:bodyPr wrap="square" rtlCol="0">
            <a:spAutoFit/>
          </a:bodyPr>
          <a:lstStyle/>
          <a:p>
            <a:r>
              <a:rPr lang="en-GB" dirty="0" smtClean="0"/>
              <a:t>CFD Grids</a:t>
            </a:r>
          </a:p>
          <a:p>
            <a:r>
              <a:rPr lang="en-GB" dirty="0" smtClean="0"/>
              <a:t>FE Models</a:t>
            </a:r>
            <a:endParaRPr lang="en-GB" dirty="0"/>
          </a:p>
        </p:txBody>
      </p:sp>
      <p:sp>
        <p:nvSpPr>
          <p:cNvPr id="16" name="TextBox 15"/>
          <p:cNvSpPr txBox="1"/>
          <p:nvPr/>
        </p:nvSpPr>
        <p:spPr>
          <a:xfrm>
            <a:off x="5943600" y="3048000"/>
            <a:ext cx="1828800" cy="369332"/>
          </a:xfrm>
          <a:prstGeom prst="rect">
            <a:avLst/>
          </a:prstGeom>
          <a:noFill/>
        </p:spPr>
        <p:txBody>
          <a:bodyPr wrap="square" rtlCol="0">
            <a:spAutoFit/>
          </a:bodyPr>
          <a:lstStyle/>
          <a:p>
            <a:r>
              <a:rPr lang="en-GB" dirty="0" smtClean="0"/>
              <a:t>eigenvectors</a:t>
            </a:r>
            <a:endParaRPr lang="en-GB" dirty="0"/>
          </a:p>
        </p:txBody>
      </p:sp>
      <p:sp>
        <p:nvSpPr>
          <p:cNvPr id="14" name="Oval 13"/>
          <p:cNvSpPr/>
          <p:nvPr/>
        </p:nvSpPr>
        <p:spPr>
          <a:xfrm>
            <a:off x="6019800" y="3657600"/>
            <a:ext cx="3124200" cy="320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114800" y="5867400"/>
            <a:ext cx="1600200" cy="523220"/>
          </a:xfrm>
          <a:prstGeom prst="rect">
            <a:avLst/>
          </a:prstGeom>
          <a:solidFill>
            <a:schemeClr val="accent1">
              <a:lumMod val="20000"/>
              <a:lumOff val="80000"/>
            </a:schemeClr>
          </a:solidFill>
        </p:spPr>
        <p:txBody>
          <a:bodyPr wrap="square" rtlCol="0">
            <a:spAutoFit/>
          </a:bodyPr>
          <a:lstStyle/>
          <a:p>
            <a:r>
              <a:rPr lang="en-GB" sz="2800" dirty="0" smtClean="0"/>
              <a:t>This Talk</a:t>
            </a:r>
            <a:endParaRPr lang="en-GB"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1026" name="Equation" r:id="rId4" imgW="1422360" imgH="685800" progId="Equation.3">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782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dirty="0" smtClean="0">
              <a:latin typeface="Times New Roman" pitchFamily="18"/>
              <a:ea typeface="Microsoft YaHei" pitchFamily="2"/>
              <a:cs typeface="Mangal" pitchFamily="2"/>
              <a:sym typeface="Wingdings" pitchFamily="2" charset="2"/>
            </a:endParaRP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18434" name="Equation" r:id="rId4" imgW="1422360" imgH="685800" progId="Equation.3">
              <p:embed/>
            </p:oleObj>
          </a:graphicData>
        </a:graphic>
      </p:graphicFrame>
      <p:graphicFrame>
        <p:nvGraphicFramePr>
          <p:cNvPr id="3078" name="Object 3"/>
          <p:cNvGraphicFramePr>
            <a:graphicFrameLocks noChangeAspect="1"/>
          </p:cNvGraphicFramePr>
          <p:nvPr/>
        </p:nvGraphicFramePr>
        <p:xfrm>
          <a:off x="6556896" y="1700808"/>
          <a:ext cx="1687512" cy="374650"/>
        </p:xfrm>
        <a:graphic>
          <a:graphicData uri="http://schemas.openxmlformats.org/presentationml/2006/ole">
            <p:oleObj spid="_x0000_s18435" name="Equation" r:id="rId5" imgW="914400" imgH="203040" progId="Equation.3">
              <p:embed/>
            </p:oleObj>
          </a:graphicData>
        </a:graphic>
      </p:graphicFrame>
      <p:graphicFrame>
        <p:nvGraphicFramePr>
          <p:cNvPr id="3079" name="Object 4"/>
          <p:cNvGraphicFramePr>
            <a:graphicFrameLocks noChangeAspect="1"/>
          </p:cNvGraphicFramePr>
          <p:nvPr/>
        </p:nvGraphicFramePr>
        <p:xfrm>
          <a:off x="3563888" y="2060848"/>
          <a:ext cx="2157412" cy="889000"/>
        </p:xfrm>
        <a:graphic>
          <a:graphicData uri="http://schemas.openxmlformats.org/presentationml/2006/ole">
            <p:oleObj spid="_x0000_s18436" name="Equation" r:id="rId6" imgW="1168200" imgH="482400" progId="Equation.3">
              <p:embed/>
            </p:oleObj>
          </a:graphicData>
        </a:graphic>
      </p:graphicFrame>
      <p:cxnSp>
        <p:nvCxnSpPr>
          <p:cNvPr id="10" name="Straight Arrow Connector 9"/>
          <p:cNvCxnSpPr/>
          <p:nvPr/>
        </p:nvCxnSpPr>
        <p:spPr>
          <a:xfrm>
            <a:off x="3347864" y="1916832"/>
            <a:ext cx="280831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12"/>
          <p:cNvSpPr txBox="1">
            <a:spLocks noChangeArrowheads="1"/>
          </p:cNvSpPr>
          <p:nvPr/>
        </p:nvSpPr>
        <p:spPr bwMode="auto">
          <a:xfrm>
            <a:off x="323528" y="5562600"/>
            <a:ext cx="8058472" cy="1015663"/>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a:spcBef>
                <a:spcPct val="50000"/>
              </a:spcBef>
            </a:pPr>
            <a:r>
              <a:rPr lang="en-GB" sz="2000" dirty="0" smtClean="0">
                <a:latin typeface="Arial" pitchFamily="34" charset="0"/>
                <a:cs typeface="Arial" pitchFamily="34" charset="0"/>
              </a:rPr>
              <a:t>Badcock et al., “Transonic </a:t>
            </a:r>
            <a:r>
              <a:rPr lang="en-GB" sz="2000" dirty="0" err="1" smtClean="0">
                <a:latin typeface="Arial" pitchFamily="34" charset="0"/>
                <a:cs typeface="Arial" pitchFamily="34" charset="0"/>
              </a:rPr>
              <a:t>Aeroelastic</a:t>
            </a:r>
            <a:r>
              <a:rPr lang="en-GB" sz="2000" dirty="0" smtClean="0">
                <a:latin typeface="Arial" pitchFamily="34" charset="0"/>
                <a:cs typeface="Arial" pitchFamily="34" charset="0"/>
              </a:rPr>
              <a:t> Simulation for Envelope Searches and Uncertainty Analysis”, </a:t>
            </a:r>
            <a:r>
              <a:rPr lang="en-GB" sz="2000" b="1" dirty="0" smtClean="0">
                <a:latin typeface="Arial" pitchFamily="34" charset="0"/>
                <a:cs typeface="Arial" pitchFamily="34" charset="0"/>
              </a:rPr>
              <a:t>Progress in Aerospace Sciences</a:t>
            </a:r>
            <a:r>
              <a:rPr lang="en-GB" sz="2000" dirty="0" smtClean="0">
                <a:latin typeface="Arial" pitchFamily="34" charset="0"/>
                <a:cs typeface="Arial" pitchFamily="34" charset="0"/>
              </a:rPr>
              <a:t>; 47(5):  392-423, 2011</a:t>
            </a:r>
          </a:p>
        </p:txBody>
      </p:sp>
      <p:sp>
        <p:nvSpPr>
          <p:cNvPr id="9" name="TextBox 8"/>
          <p:cNvSpPr txBox="1"/>
          <p:nvPr/>
        </p:nvSpPr>
        <p:spPr>
          <a:xfrm>
            <a:off x="838200" y="3733800"/>
            <a:ext cx="7086600" cy="830997"/>
          </a:xfrm>
          <a:prstGeom prst="rect">
            <a:avLst/>
          </a:prstGeom>
          <a:noFill/>
        </p:spPr>
        <p:txBody>
          <a:bodyPr wrap="square" rtlCol="0">
            <a:spAutoFit/>
          </a:bodyPr>
          <a:lstStyle/>
          <a:p>
            <a:pPr algn="ctr"/>
            <a:r>
              <a:rPr lang="en-GB" sz="2400" dirty="0" smtClean="0"/>
              <a:t>Project against left eigenvectors </a:t>
            </a:r>
            <a:r>
              <a:rPr lang="el-GR" sz="2400" dirty="0" smtClean="0"/>
              <a:t>Ψ</a:t>
            </a:r>
            <a:r>
              <a:rPr lang="en-GB" sz="2400" dirty="0" smtClean="0"/>
              <a:t> to obtain differential equations for z</a:t>
            </a:r>
            <a:endParaRPr lang="en-GB"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3074" name="Equation" r:id="rId4" imgW="1422360" imgH="685800" progId="Equation.3">
              <p:embed/>
            </p:oleObj>
          </a:graphicData>
        </a:graphic>
      </p:graphicFrame>
      <p:graphicFrame>
        <p:nvGraphicFramePr>
          <p:cNvPr id="3078" name="Object 3"/>
          <p:cNvGraphicFramePr>
            <a:graphicFrameLocks noChangeAspect="1"/>
          </p:cNvGraphicFramePr>
          <p:nvPr/>
        </p:nvGraphicFramePr>
        <p:xfrm>
          <a:off x="6556896" y="1700808"/>
          <a:ext cx="1687512" cy="374650"/>
        </p:xfrm>
        <a:graphic>
          <a:graphicData uri="http://schemas.openxmlformats.org/presentationml/2006/ole">
            <p:oleObj spid="_x0000_s3075" name="Equation" r:id="rId5" imgW="914400" imgH="203040" progId="Equation.3">
              <p:embed/>
            </p:oleObj>
          </a:graphicData>
        </a:graphic>
      </p:graphicFrame>
      <p:graphicFrame>
        <p:nvGraphicFramePr>
          <p:cNvPr id="3079" name="Object 4"/>
          <p:cNvGraphicFramePr>
            <a:graphicFrameLocks noChangeAspect="1"/>
          </p:cNvGraphicFramePr>
          <p:nvPr/>
        </p:nvGraphicFramePr>
        <p:xfrm>
          <a:off x="3563888" y="2060848"/>
          <a:ext cx="2157412" cy="889000"/>
        </p:xfrm>
        <a:graphic>
          <a:graphicData uri="http://schemas.openxmlformats.org/presentationml/2006/ole">
            <p:oleObj spid="_x0000_s3076" name="Equation" r:id="rId6" imgW="1168200" imgH="482400" progId="Equation.3">
              <p:embed/>
            </p:oleObj>
          </a:graphicData>
        </a:graphic>
      </p:graphicFrame>
      <p:cxnSp>
        <p:nvCxnSpPr>
          <p:cNvPr id="10" name="Straight Arrow Connector 9"/>
          <p:cNvCxnSpPr/>
          <p:nvPr/>
        </p:nvCxnSpPr>
        <p:spPr>
          <a:xfrm>
            <a:off x="3347864" y="1916832"/>
            <a:ext cx="280831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80" name="Object 3"/>
          <p:cNvGraphicFramePr>
            <a:graphicFrameLocks noChangeAspect="1"/>
          </p:cNvGraphicFramePr>
          <p:nvPr/>
        </p:nvGraphicFramePr>
        <p:xfrm>
          <a:off x="683568" y="3356992"/>
          <a:ext cx="7596188" cy="725488"/>
        </p:xfrm>
        <a:graphic>
          <a:graphicData uri="http://schemas.openxmlformats.org/presentationml/2006/ole">
            <p:oleObj spid="_x0000_s3077" name="Equation" r:id="rId7" imgW="4114800" imgH="393480" progId="Equation.3">
              <p:embed/>
            </p:oleObj>
          </a:graphicData>
        </a:graphic>
      </p:graphicFrame>
      <p:cxnSp>
        <p:nvCxnSpPr>
          <p:cNvPr id="14" name="Straight Arrow Connector 13"/>
          <p:cNvCxnSpPr/>
          <p:nvPr/>
        </p:nvCxnSpPr>
        <p:spPr>
          <a:xfrm flipV="1">
            <a:off x="2987824" y="3939931"/>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44008" y="3933056"/>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4"/>
          <p:cNvSpPr txBox="1"/>
          <p:nvPr/>
        </p:nvSpPr>
        <p:spPr>
          <a:xfrm>
            <a:off x="2057400" y="4572000"/>
            <a:ext cx="4048472" cy="369332"/>
          </a:xfrm>
          <a:prstGeom prst="rect">
            <a:avLst/>
          </a:prstGeom>
          <a:noFill/>
        </p:spPr>
        <p:txBody>
          <a:bodyPr wrap="square" rtlCol="0">
            <a:spAutoFit/>
          </a:bodyPr>
          <a:lstStyle/>
          <a:p>
            <a:pPr algn="ctr"/>
            <a:r>
              <a:rPr lang="en-GB" dirty="0" smtClean="0">
                <a:latin typeface="Arial" pitchFamily="34" charset="0"/>
                <a:cs typeface="Arial" pitchFamily="34" charset="0"/>
              </a:rPr>
              <a:t>2</a:t>
            </a:r>
            <a:r>
              <a:rPr lang="en-GB" baseline="30000" dirty="0" smtClean="0">
                <a:latin typeface="Arial" pitchFamily="34" charset="0"/>
                <a:cs typeface="Arial" pitchFamily="34" charset="0"/>
              </a:rPr>
              <a:t>nd</a:t>
            </a:r>
            <a:r>
              <a:rPr lang="en-GB" dirty="0" smtClean="0">
                <a:latin typeface="Arial" pitchFamily="34" charset="0"/>
                <a:cs typeface="Arial" pitchFamily="34" charset="0"/>
              </a:rPr>
              <a:t>/3</a:t>
            </a:r>
            <a:r>
              <a:rPr lang="en-GB" baseline="30000" dirty="0" smtClean="0">
                <a:latin typeface="Arial" pitchFamily="34" charset="0"/>
                <a:cs typeface="Arial" pitchFamily="34" charset="0"/>
              </a:rPr>
              <a:t>rd</a:t>
            </a:r>
            <a:r>
              <a:rPr lang="en-GB" dirty="0" smtClean="0">
                <a:latin typeface="Arial" pitchFamily="34" charset="0"/>
                <a:cs typeface="Arial" pitchFamily="34" charset="0"/>
              </a:rPr>
              <a:t> </a:t>
            </a:r>
            <a:r>
              <a:rPr lang="en-GB" dirty="0" err="1" smtClean="0">
                <a:latin typeface="Arial" pitchFamily="34" charset="0"/>
                <a:cs typeface="Arial" pitchFamily="34" charset="0"/>
              </a:rPr>
              <a:t>Jacobian</a:t>
            </a:r>
            <a:r>
              <a:rPr lang="en-GB" dirty="0" smtClean="0">
                <a:latin typeface="Arial" pitchFamily="34" charset="0"/>
                <a:cs typeface="Arial" pitchFamily="34" charset="0"/>
              </a:rPr>
              <a:t> operators for NROM</a:t>
            </a:r>
          </a:p>
        </p:txBody>
      </p:sp>
      <p:sp>
        <p:nvSpPr>
          <p:cNvPr id="12" name="TextBox 12"/>
          <p:cNvSpPr txBox="1">
            <a:spLocks noChangeArrowheads="1"/>
          </p:cNvSpPr>
          <p:nvPr/>
        </p:nvSpPr>
        <p:spPr bwMode="auto">
          <a:xfrm>
            <a:off x="685800" y="5562600"/>
            <a:ext cx="7448872" cy="1015663"/>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a:spcBef>
                <a:spcPct val="50000"/>
              </a:spcBef>
            </a:pPr>
            <a:r>
              <a:rPr lang="en-GB" sz="2000" dirty="0" smtClean="0">
                <a:latin typeface="Arial" pitchFamily="34" charset="0"/>
                <a:cs typeface="Arial" pitchFamily="34" charset="0"/>
              </a:rPr>
              <a:t>Da Ronch et al., “Nonlinear Model Reduction for Flexible Aircraft Control Design”, </a:t>
            </a:r>
            <a:r>
              <a:rPr lang="en-GB" sz="2000" b="1" dirty="0" smtClean="0">
                <a:latin typeface="Arial" pitchFamily="34" charset="0"/>
                <a:cs typeface="Arial" pitchFamily="34" charset="0"/>
              </a:rPr>
              <a:t>AIAA paper 2012-4404</a:t>
            </a:r>
            <a:r>
              <a:rPr lang="en-GB" sz="2000" dirty="0" smtClean="0">
                <a:latin typeface="Arial" pitchFamily="34" charset="0"/>
                <a:cs typeface="Arial" pitchFamily="34" charset="0"/>
              </a:rPr>
              <a:t>; AIAA Atmospheric Flight Mechanics, 2012</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1620</Words>
  <Application>Microsoft Office PowerPoint</Application>
  <PresentationFormat>On-screen Show (4:3)</PresentationFormat>
  <Paragraphs>248</Paragraphs>
  <Slides>28</Slides>
  <Notes>8</Notes>
  <HiddenSlides>1</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Equation</vt:lpstr>
      <vt:lpstr>Microsoft Equation 3.0</vt:lpstr>
      <vt:lpstr>Slide 1</vt:lpstr>
      <vt:lpstr>Slide 2</vt:lpstr>
      <vt:lpstr>Flutter Calculations</vt:lpstr>
      <vt:lpstr>Slide 4</vt:lpstr>
      <vt:lpstr>Slide 5</vt:lpstr>
      <vt:lpstr>Slide 6</vt:lpstr>
      <vt:lpstr>Slide 7</vt:lpstr>
      <vt:lpstr>Slide 8</vt:lpstr>
      <vt:lpstr>Slide 9</vt:lpstr>
      <vt:lpstr>Slide 10</vt:lpstr>
      <vt:lpstr>CFD Solver Overview</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adaronch</dc:creator>
  <cp:lastModifiedBy>Ken</cp:lastModifiedBy>
  <cp:revision>120</cp:revision>
  <dcterms:created xsi:type="dcterms:W3CDTF">2006-08-16T00:00:00Z</dcterms:created>
  <dcterms:modified xsi:type="dcterms:W3CDTF">2013-04-08T02:53:16Z</dcterms:modified>
</cp:coreProperties>
</file>