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65" r:id="rId4"/>
    <p:sldId id="282" r:id="rId5"/>
    <p:sldId id="292" r:id="rId6"/>
    <p:sldId id="284" r:id="rId7"/>
    <p:sldId id="285" r:id="rId8"/>
    <p:sldId id="295" r:id="rId9"/>
    <p:sldId id="287" r:id="rId10"/>
    <p:sldId id="267" r:id="rId11"/>
    <p:sldId id="268" r:id="rId12"/>
    <p:sldId id="294" r:id="rId13"/>
    <p:sldId id="270" r:id="rId14"/>
    <p:sldId id="272" r:id="rId15"/>
    <p:sldId id="274" r:id="rId16"/>
    <p:sldId id="275" r:id="rId17"/>
    <p:sldId id="276" r:id="rId18"/>
    <p:sldId id="289" r:id="rId19"/>
    <p:sldId id="278" r:id="rId20"/>
    <p:sldId id="279" r:id="rId21"/>
    <p:sldId id="280" r:id="rId22"/>
    <p:sldId id="290" r:id="rId23"/>
    <p:sldId id="291" r:id="rId24"/>
    <p:sldId id="29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A5E5F8-2589-4D10-B793-C8DAFF8C72E7}" type="datetimeFigureOut">
              <a:rPr lang="en-GB" smtClean="0"/>
              <a:pPr/>
              <a:t>07/04/2013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4054D-2608-4B17-8387-276B5C3EA4CF}"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1413" y="685800"/>
            <a:ext cx="4573587" cy="34305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914845" y="4343548"/>
            <a:ext cx="5027825" cy="4116355"/>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sz="1000" kern="1200" baseline="0" dirty="0" smtClean="0"/>
              <a:t>This presentation and the next one will report on the development of an approach to model reduction for control of flexible aircraft. In particular, this presentation focuses on the exploitation of the reduced model of nonlinear systems for control, and the next talk will show application examples based on CFD</a:t>
            </a:r>
            <a:endParaRPr lang="en-GB" sz="1000" kern="1200" baseline="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These figures are the tracing of the pitch</a:t>
            </a:r>
            <a:r>
              <a:rPr lang="en-GB" baseline="0" dirty="0" smtClean="0"/>
              <a:t> and plunge modes with reduced velocity. The left figure shows the damped frequency normalized by the natural frequency in pitch, and the right figure shows the damping ratio. The coupled system becomes unstable when the damping ratio becomes negative, at 4.6137. To generate the terms in the ROM, a reduced velocity of 4.6 was used, which is very close to the flutter speed. This can be an interesting situation because a strong gust encounter could trigger a system instability even if we are below the flutter point.</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Starting with a ROM</a:t>
            </a:r>
            <a:r>
              <a:rPr lang="en-GB" baseline="0" dirty="0" smtClean="0"/>
              <a:t> without gust terms, the figure shows the pitch response to an initial perturbation in plunge velocity. Because we are very close to the flutter speed, the decay of oscillations  is very slow. The prediction of the ROM is identical to the FOM, and this is also true for the plunge response, here not shown.</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Then, the gust term was included in the ROM.</a:t>
            </a:r>
            <a:r>
              <a:rPr lang="en-GB" baseline="0" dirty="0" smtClean="0"/>
              <a:t> The gust term is independent of the gust formulation, so one ROM can be used to simulate the response to any gust of interest. In this slide, for example, we can see the pitch response to a common discrete gust (left side) and a continuous model (right side). The continuous model is based on the VK spectrum.</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In</a:t>
            </a:r>
            <a:r>
              <a:rPr lang="en-GB" baseline="0" dirty="0" smtClean="0"/>
              <a:t> this slide we can see how the ROM, created once, can be used efficiently to search for the worst case gust, which is important for structural sizing. The search was done considering the “1 minus cosine” gust to find the gust gradient which causes the largest response (in absolute value) in pitch. 1000 design points were used, and because there are methods out there to reduced the number of calculations, we used </a:t>
            </a:r>
            <a:r>
              <a:rPr lang="en-GB" baseline="0" dirty="0" err="1" smtClean="0"/>
              <a:t>Kriging</a:t>
            </a:r>
            <a:r>
              <a:rPr lang="en-GB" baseline="0" dirty="0" smtClean="0"/>
              <a:t> interpolation. The figures tell us, for a given gust gradient, what maximum and minimum values of pitch and plunge should be expected. If you compare the lines from the ROM with few full model calculations, the predictions are really close. A side comment on cost borrowed from the next presentation; based on CFD, the search based on the ROM took 31 min, and the same search on the FOM would have taken 43 h, that is 2 orders of magnitude.</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a:t>
            </a:r>
            <a:r>
              <a:rPr lang="en-GB" baseline="0" dirty="0" smtClean="0"/>
              <a:t> established the validity of the ROM, it is now used to design a controller for gust loads alleviation. A standard </a:t>
            </a:r>
            <a:r>
              <a:rPr lang="en-GB" baseline="0" dirty="0" err="1" smtClean="0"/>
              <a:t>Hinf</a:t>
            </a:r>
            <a:r>
              <a:rPr lang="en-GB" baseline="0" dirty="0" smtClean="0"/>
              <a:t> technique was used, measuring the pitch degree of freedom and using the trailing-edge flap for control. The left figure shows the open and closed loop responses, and the right figure shows the required flap deflection.</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Will the ROM work if the model is nonlinear? To answer</a:t>
            </a:r>
            <a:r>
              <a:rPr lang="en-GB" baseline="0" dirty="0" smtClean="0"/>
              <a:t> this question, we are now looking at the pitch response to the worst case gust for 2 full-order models, one is linear and one has a cubic restoring force in both pitch and plunge. It is clear the full model is affected by the structure nonlinearity. In the next slide, we compare the nonlinear full model with a reduced model</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a:t>
            </a:r>
            <a:r>
              <a:rPr lang="en-GB" baseline="0" dirty="0" smtClean="0"/>
              <a:t> nonlinear terms were included in the ROM, and the gust response predicted is very close to the full model response.</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Having a nonlinear ROM, it is possible to include the nonlinearity</a:t>
            </a:r>
            <a:r>
              <a:rPr lang="en-GB" baseline="0" dirty="0" smtClean="0"/>
              <a:t> when designing a controller or use a fancy nonlinear control technique. What we have done here is simpler, as the controller was designed on the linear ROM and the nonlinearity was added on the closed loop.</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2nd test</a:t>
            </a:r>
            <a:r>
              <a:rPr lang="en-GB" baseline="0" dirty="0" smtClean="0"/>
              <a:t> case is for the UAV model. The original plate model was reduced to a beam description for half configuration trying to match the lowest frequencies and </a:t>
            </a:r>
            <a:r>
              <a:rPr lang="en-GB" baseline="0" dirty="0" err="1" smtClean="0"/>
              <a:t>modeshapes</a:t>
            </a:r>
            <a:r>
              <a:rPr lang="en-GB" baseline="0" dirty="0" smtClean="0"/>
              <a:t>. The coupled system is based on the nonlinear beam equations (from IC) coupled with 2D linear aerodynamics at each beam node, in which forces are treated as follower forces. For each beam node, there are 20 states, making the FOM of dimension 540. What I am going to show next is the vertical displacement of the wing tip.</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There are several options to select the basis for</a:t>
            </a:r>
            <a:r>
              <a:rPr lang="en-GB" baseline="0" dirty="0" smtClean="0"/>
              <a:t> the reduced model. Low frequency structural modes modified by the fluid are first included, and then aerodynamic modes related to the gust encounter are added. This slide shows what happens when including more modes, all those modes are related to the lowest constant in the </a:t>
            </a:r>
            <a:r>
              <a:rPr lang="en-GB" baseline="0" dirty="0" err="1" smtClean="0"/>
              <a:t>Kussner</a:t>
            </a:r>
            <a:r>
              <a:rPr lang="en-GB" baseline="0" dirty="0" smtClean="0"/>
              <a:t> function.</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18253" y="685947"/>
            <a:ext cx="5019890" cy="3429731"/>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Flexible aircraft are very interesting because the frequencies of the flight mechanics are close to the frequencies of the structure,</a:t>
            </a:r>
            <a:r>
              <a:rPr lang="en-GB" kern="1200" baseline="0" dirty="0" smtClean="0"/>
              <a:t> and control design should be done in a careful way to account for this overlapping. Now, if you want to simulate the aircraft gust response and use control surfaces the problem is even more difficult because there is a range of nonlinearities which cannot be neglected, arising from large deformations, flow development and control </a:t>
            </a:r>
            <a:r>
              <a:rPr lang="en-GB" kern="1200" baseline="0" dirty="0" err="1" smtClean="0"/>
              <a:t>effector</a:t>
            </a:r>
            <a:r>
              <a:rPr lang="en-GB" kern="1200" baseline="0" dirty="0" smtClean="0"/>
              <a:t> dynamics. In this context, we think that we should go back to a physical description of the governing equations. However, this will come at the cost of solving a large nonlinear problem, which is in conflict with control applications or using it for parametric search. At this point, an approach to model reduction is required. Common approaches based on system identification lack of a robust parameterization and their validity is restricted to the training data used to generate them. The approach which is exploited our framework is based on the manipulation of the system residual.</a:t>
            </a:r>
            <a:endParaRPr lang="en-GB" kern="1200" dirty="0" smtClean="0"/>
          </a:p>
          <a:p>
            <a:endParaRPr lang="en-GB" kern="1200" dirty="0" smtClean="0"/>
          </a:p>
          <a:p>
            <a:endParaRPr lang="en-GB" kern="1200" dirty="0" smtClean="0"/>
          </a:p>
          <a:p>
            <a:r>
              <a:rPr lang="en-GB" kern="1200" dirty="0" smtClean="0"/>
              <a:t>We </a:t>
            </a:r>
            <a:r>
              <a:rPr lang="en-GB" kern="1200" dirty="0" smtClean="0"/>
              <a:t>have in mind very flexible aircraft, which are the</a:t>
            </a:r>
            <a:r>
              <a:rPr lang="en-GB" kern="1200" baseline="0" dirty="0" smtClean="0"/>
              <a:t> main driver for the computational framework that I am going to illustrate. Very flexible aircraft can be intrinsically unstable, requiring a stability augmentation system, and sensible to atmospheric gust, you are possibly familiar with the failure of the NASA HELIOS. In addition to these key aspects, very flexible aircraft exhibit low frequency natural modes which are close, or even overlapping, the modes of the flight mechanics. Therefore, it is suspect or erroneous to design a conventional flight control system filtering out the frequencies of structural vibrations. An integrated approach has to be used.</a:t>
            </a:r>
          </a:p>
          <a:p>
            <a:endParaRPr lang="en-GB" kern="1200" baseline="0" dirty="0" smtClean="0"/>
          </a:p>
          <a:p>
            <a:r>
              <a:rPr lang="en-GB" kern="1200" dirty="0" smtClean="0"/>
              <a:t>The target we have set is to use a physics-based formulation</a:t>
            </a:r>
            <a:r>
              <a:rPr lang="en-GB" kern="1200" baseline="0" dirty="0" smtClean="0"/>
              <a:t> to realistically predict nonlinearities arising from the structure, large deformations, and the fluid, separation and shock motion. The mathematical model of the coupled system based on nonlinear beams, from IC, and CFD is potentially very large in dimension and expensive to solve. The role of a model reduction for control design is therefore fundamental. The approach based on the manipulation of the coupled residual is chosen, retaining the ability to describe relevant nonlinearities. The other approach to model reduction is system identification, but the lack of robustness and dependence on the training data are well-known issues.</a:t>
            </a:r>
          </a:p>
          <a:p>
            <a:endParaRPr lang="en-GB" kern="12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Using</a:t>
            </a:r>
            <a:r>
              <a:rPr lang="en-GB" baseline="0" dirty="0" smtClean="0"/>
              <a:t> the same ROM, the gust response to a continuous turbulence model is in very good agreement with the full model. For the linear case, the ROM is one order of magnitude faster, which enable search for the worst-case gust.</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 controller was designed on the ROM</a:t>
            </a:r>
            <a:r>
              <a:rPr lang="en-GB" baseline="0" dirty="0" smtClean="0"/>
              <a:t> for the worst-case gust, and it is tested here for a continuous gust model. So, the control problem was done in the same way as for the aerofoil test case.</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By</a:t>
            </a:r>
            <a:r>
              <a:rPr lang="en-GB" baseline="0" dirty="0" smtClean="0"/>
              <a:t> decreasing the altitude, the effect of structural nonlinearity modelled using the geometrically nonlinear beam equations starts to be clear. The differences between linear and nonlinear models is not dramatic, but differences between peaks can be noted. The point here is that the ROMs are in very good agreement with the underlying full model. The data for the nonlinear case are finally used for a control exercise.</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Just as done</a:t>
            </a:r>
            <a:r>
              <a:rPr lang="en-GB" baseline="0" dirty="0" smtClean="0"/>
              <a:t> for the aerofoil, control was possible with no changes in the nonlinear case.</a:t>
            </a:r>
            <a:endParaRPr lang="en-GB" dirty="0"/>
          </a:p>
        </p:txBody>
      </p:sp>
      <p:sp>
        <p:nvSpPr>
          <p:cNvPr id="4" name="Slide Number Placeholder 3"/>
          <p:cNvSpPr>
            <a:spLocks noGrp="1"/>
          </p:cNvSpPr>
          <p:nvPr>
            <p:ph type="sldNum" sz="quarter" idx="10"/>
          </p:nvPr>
        </p:nvSpPr>
        <p:spPr/>
        <p:txBody>
          <a:bodyPr/>
          <a:lstStyle/>
          <a:p>
            <a:fld id="{DA34054D-2608-4B17-8387-276B5C3EA4CF}" type="slidenum">
              <a:rPr lang="en-GB" smtClean="0"/>
              <a:pPr/>
              <a:t>23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1413" y="685800"/>
            <a:ext cx="4573587" cy="34305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Let me stress the problem. For this UAV model provided by DSTL,</a:t>
            </a:r>
            <a:r>
              <a:rPr lang="en-GB" kern="1200" baseline="0" dirty="0" smtClean="0"/>
              <a:t> the FE structural model is rather detailed, using beams and plates of composite material. The CFD grid has about 6 million points, and control surfaces are included in both structural and fluid models. The control engineer is unable to work with such big model, and what we want is to retain the nonlinear effects into a smaller system so that control design is possible.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dirty="0" smtClean="0"/>
              <a:t>The starting point is the</a:t>
            </a:r>
            <a:r>
              <a:rPr lang="en-GB" baseline="0" dirty="0" smtClean="0"/>
              <a:t> original full-order model, formulated as a set of ODEs of the form </a:t>
            </a:r>
            <a:r>
              <a:rPr lang="en-GB" baseline="0" dirty="0" err="1" smtClean="0"/>
              <a:t>dwdt</a:t>
            </a:r>
            <a:r>
              <a:rPr lang="en-GB" baseline="0" dirty="0" smtClean="0"/>
              <a:t> = residual. The residual depends nonlinearly on the state vector, which is partitioned into fluid, structure and RB DOFs. A parameter, denoted here by sigma, is independent of the unknown vector and is used to parameterize the system. Recall the example of the global-hawk type aircraft, the state vector has million of unknowns.</a:t>
            </a:r>
          </a:p>
          <a:p>
            <a:r>
              <a:rPr lang="en-GB" baseline="0" dirty="0" smtClean="0"/>
              <a:t>To achieve model reduction, the full model is projected onto a small basis of coupled system eigenvectors, which is similar to the normal modes if you are familiar with structural models, but in our case the modes are those of the coupled system.</a:t>
            </a:r>
          </a:p>
          <a:p>
            <a:r>
              <a:rPr lang="en-GB" baseline="0" dirty="0" smtClean="0"/>
              <a:t>To calculate the basis, we need to solve an </a:t>
            </a:r>
            <a:r>
              <a:rPr lang="en-GB" baseline="0" dirty="0" err="1" smtClean="0"/>
              <a:t>eigenvalue</a:t>
            </a:r>
            <a:r>
              <a:rPr lang="en-GB" baseline="0" dirty="0" smtClean="0"/>
              <a:t> problem. For small systems, </a:t>
            </a:r>
            <a:r>
              <a:rPr lang="en-GB" baseline="0" dirty="0" err="1" smtClean="0"/>
              <a:t>Matlab</a:t>
            </a:r>
            <a:r>
              <a:rPr lang="en-GB" baseline="0" dirty="0" smtClean="0"/>
              <a:t> can do the job. For large order systems, as those arising with CFD, the </a:t>
            </a:r>
            <a:r>
              <a:rPr lang="en-GB" baseline="0" dirty="0" err="1" smtClean="0"/>
              <a:t>eigenvalue</a:t>
            </a:r>
            <a:r>
              <a:rPr lang="en-GB" baseline="0" dirty="0" smtClean="0"/>
              <a:t> problem can be a difficult task. Fortunately, previous work at the </a:t>
            </a:r>
            <a:r>
              <a:rPr lang="en-GB" baseline="0" dirty="0" err="1" smtClean="0"/>
              <a:t>UoL</a:t>
            </a:r>
            <a:r>
              <a:rPr lang="en-GB" baseline="0" dirty="0" smtClean="0"/>
              <a:t> was devoted to this specific problem, and the </a:t>
            </a:r>
            <a:r>
              <a:rPr lang="en-GB" baseline="0" dirty="0" err="1" smtClean="0"/>
              <a:t>Schur</a:t>
            </a:r>
            <a:r>
              <a:rPr lang="en-GB" baseline="0" dirty="0" smtClean="0"/>
              <a:t> </a:t>
            </a:r>
            <a:r>
              <a:rPr lang="en-GB" baseline="0" dirty="0" err="1" smtClean="0"/>
              <a:t>eigenvalue</a:t>
            </a:r>
            <a:r>
              <a:rPr lang="en-GB" baseline="0" dirty="0" smtClean="0"/>
              <a:t> solver provides the information needed for model reduction. Here, we assume that we have this method and if interested please refer to the article in progress in aerospace sciences. </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5800"/>
            <a:ext cx="4573587" cy="3430588"/>
          </a:xfrm>
        </p:spPr>
      </p:sp>
      <p:sp>
        <p:nvSpPr>
          <p:cNvPr id="3" name="Notes Placeholder 2"/>
          <p:cNvSpPr>
            <a:spLocks noGrp="1"/>
          </p:cNvSpPr>
          <p:nvPr>
            <p:ph type="body" idx="1"/>
          </p:nvPr>
        </p:nvSpPr>
        <p:spPr/>
        <p:txBody>
          <a:bodyPr>
            <a:normAutofit/>
          </a:bodyPr>
          <a:lstStyle/>
          <a:p>
            <a:r>
              <a:rPr lang="en-GB" baseline="0" dirty="0" smtClean="0"/>
              <a:t>The method we have described is systematic in the sense that it is applied in the same way to different test cases, and the ROM models look the same. ROMs are in a form familiar to control people, and the control design that we will show for a pitch/plunge aerofoil will be done in the same way for other cases.</a:t>
            </a:r>
          </a:p>
        </p:txBody>
      </p:sp>
      <p:sp>
        <p:nvSpPr>
          <p:cNvPr id="4" name="Slide Number Placeholder 3"/>
          <p:cNvSpPr>
            <a:spLocks noGrp="1"/>
          </p:cNvSpPr>
          <p:nvPr>
            <p:ph type="sldNum" sz="quarter" idx="10"/>
          </p:nvPr>
        </p:nvSpPr>
        <p:spPr/>
        <p:txBody>
          <a:bodyPr/>
          <a:lstStyle/>
          <a:p>
            <a:pPr lvl="0"/>
            <a:fld id="{246CD911-CE28-4824-AF78-E9CB2697FD9E}" type="slidenum">
              <a:rPr lang="en-GB" smtClean="0"/>
              <a:pPr lvl="0"/>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1413" y="685800"/>
            <a:ext cx="4573587" cy="34305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r>
              <a:rPr lang="en-GB" kern="1200" dirty="0" smtClean="0"/>
              <a:t>The structural model was made nonlinear adopting a polynomial form for</a:t>
            </a:r>
            <a:r>
              <a:rPr lang="en-GB" kern="1200" baseline="0" dirty="0" smtClean="0"/>
              <a:t> the stiffness in plunge. The aerodynamic contributions include the effects of control deflection and penetration into a gust. The extension to any arbitrary input time history is achieved using the convolution integral, with the resulting </a:t>
            </a:r>
            <a:r>
              <a:rPr lang="en-GB" kern="1200" baseline="0" dirty="0" err="1" smtClean="0"/>
              <a:t>eqs</a:t>
            </a:r>
            <a:r>
              <a:rPr lang="en-GB" kern="1200" baseline="0" dirty="0" smtClean="0"/>
              <a:t> being </a:t>
            </a:r>
            <a:r>
              <a:rPr lang="en-GB" kern="1200" baseline="0" dirty="0" err="1" smtClean="0"/>
              <a:t>integro</a:t>
            </a:r>
            <a:r>
              <a:rPr lang="en-GB" kern="1200" baseline="0" dirty="0" smtClean="0"/>
              <a:t>-differential. The </a:t>
            </a:r>
            <a:r>
              <a:rPr lang="en-GB" kern="1200" baseline="0" dirty="0" err="1" smtClean="0"/>
              <a:t>eqs</a:t>
            </a:r>
            <a:r>
              <a:rPr lang="en-GB" kern="1200" baseline="0" dirty="0" smtClean="0"/>
              <a:t> are recast into a ODE form by additional variables for the dynamics of the flow. With only 12 states, the example is used as model problem to test the reduction.</a:t>
            </a:r>
            <a:endParaRPr lang="en-GB" kern="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mailto:A.Da-Ronch@soton.co.u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A.Da-Ronch@liverpool.ac.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www.cfd4aircraft.com/" TargetMode="External"/><Relationship Id="rId5" Type="http://schemas.openxmlformats.org/officeDocument/2006/relationships/hyperlink" Target="mailto:A.Da-Ronch@soton.co.uk" TargetMode="External"/><Relationship Id="rId4" Type="http://schemas.openxmlformats.org/officeDocument/2006/relationships/hyperlink" Target="mailto:A.Da-Ronch@liverpool.ac.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oleObject" Target="../embeddings/oleObject14.bin"/><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p:nvPr/>
        </p:nvSpPr>
        <p:spPr>
          <a:xfrm>
            <a:off x="179512" y="0"/>
            <a:ext cx="8784976" cy="584993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i="0" u="none" strike="noStrike" baseline="0" dirty="0" smtClean="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4000" b="1" dirty="0" smtClean="0">
                <a:solidFill>
                  <a:srgbClr val="0070C0"/>
                </a:solidFill>
                <a:latin typeface="Times New Roman" pitchFamily="18"/>
                <a:ea typeface="Microsoft YaHei" pitchFamily="2"/>
                <a:cs typeface="Mangal" pitchFamily="2"/>
              </a:rPr>
              <a:t>Reduction of Nonlinear Models for Control Applications</a:t>
            </a: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smtClean="0">
              <a:ln>
                <a:noFill/>
              </a:ln>
              <a:solidFill>
                <a:srgbClr val="C00000"/>
              </a:solidFill>
              <a:latin typeface="Times New Roman" pitchFamily="18"/>
              <a:ea typeface="Microsoft YaHei" pitchFamily="2"/>
              <a:cs typeface="Mangal" pitchFamily="2"/>
            </a:endParaRPr>
          </a:p>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strike="noStrike" baseline="0" dirty="0">
              <a:ln>
                <a:noFill/>
              </a:ln>
              <a:solidFill>
                <a:srgbClr val="C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200" i="1" strike="noStrike" baseline="0" dirty="0" smtClean="0">
                <a:ln>
                  <a:noFill/>
                </a:ln>
                <a:solidFill>
                  <a:srgbClr val="000000"/>
                </a:solidFill>
                <a:latin typeface="Times New Roman" pitchFamily="18"/>
                <a:ea typeface="Microsoft YaHei" pitchFamily="2"/>
                <a:cs typeface="Mangal" pitchFamily="2"/>
              </a:rPr>
              <a:t>A. </a:t>
            </a:r>
            <a:r>
              <a:rPr lang="en-GB" sz="2200" i="1" strike="noStrike" baseline="0" dirty="0">
                <a:ln>
                  <a:noFill/>
                </a:ln>
                <a:solidFill>
                  <a:srgbClr val="000000"/>
                </a:solidFill>
                <a:latin typeface="Times New Roman" pitchFamily="18"/>
                <a:ea typeface="Microsoft YaHei" pitchFamily="2"/>
                <a:cs typeface="Mangal" pitchFamily="2"/>
              </a:rPr>
              <a:t>Da </a:t>
            </a:r>
            <a:r>
              <a:rPr lang="en-GB" sz="2200" i="1" strike="noStrike" baseline="0" dirty="0" smtClean="0">
                <a:ln>
                  <a:noFill/>
                </a:ln>
                <a:solidFill>
                  <a:srgbClr val="000000"/>
                </a:solidFill>
                <a:latin typeface="Times New Roman" pitchFamily="18"/>
                <a:ea typeface="Microsoft YaHei" pitchFamily="2"/>
                <a:cs typeface="Mangal" pitchFamily="2"/>
              </a:rPr>
              <a:t>Ronch</a:t>
            </a:r>
            <a:r>
              <a:rPr lang="en-GB" sz="2200" strike="noStrike" baseline="0" dirty="0" smtClean="0">
                <a:ln>
                  <a:noFill/>
                </a:ln>
                <a:solidFill>
                  <a:srgbClr val="000000"/>
                </a:solidFill>
                <a:latin typeface="Times New Roman" pitchFamily="18"/>
                <a:ea typeface="Microsoft YaHei" pitchFamily="2"/>
                <a:cs typeface="Mangal" pitchFamily="2"/>
              </a:rPr>
              <a:t>, N.D. Tantaroudas, and K.J. Badcock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University of Liverpool, U.K.</a:t>
            </a: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i="0" u="none" dirty="0" smtClean="0">
              <a:solidFill>
                <a:srgbClr val="000000"/>
              </a:solidFill>
              <a:latin typeface="Times New Roman" pitchFamily="18"/>
              <a:ea typeface="Microsoft YaHei" pitchFamily="2"/>
              <a:cs typeface="Mangal" pitchFamily="2"/>
            </a:endParaRPr>
          </a:p>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strike="noStrike" baseline="0" dirty="0" smtClean="0">
              <a:ln>
                <a:noFill/>
              </a:ln>
              <a:solidFill>
                <a:srgbClr val="000000"/>
              </a:solidFill>
              <a:latin typeface="Times New Roman" pitchFamily="18"/>
              <a:ea typeface="Microsoft YaHei" pitchFamily="2"/>
              <a:cs typeface="Mangal" pitchFamily="2"/>
            </a:endParaRPr>
          </a:p>
        </p:txBody>
      </p:sp>
      <p:pic>
        <p:nvPicPr>
          <p:cNvPr id="11" name="Picture 2"/>
          <p:cNvPicPr>
            <a:picLocks noChangeAspect="1" noChangeArrowheads="1"/>
          </p:cNvPicPr>
          <p:nvPr/>
        </p:nvPicPr>
        <p:blipFill>
          <a:blip r:embed="rId3" cstate="print"/>
          <a:srcRect/>
          <a:stretch>
            <a:fillRect/>
          </a:stretch>
        </p:blipFill>
        <p:spPr bwMode="auto">
          <a:xfrm>
            <a:off x="107504" y="6328335"/>
            <a:ext cx="1800200" cy="413033"/>
          </a:xfrm>
          <a:prstGeom prst="rect">
            <a:avLst/>
          </a:prstGeom>
          <a:noFill/>
          <a:ln w="9525">
            <a:noFill/>
            <a:miter lim="800000"/>
            <a:headEnd/>
            <a:tailEnd/>
          </a:ln>
        </p:spPr>
      </p:pic>
      <p:pic>
        <p:nvPicPr>
          <p:cNvPr id="7" name="Picture 1"/>
          <p:cNvPicPr>
            <a:picLocks noChangeAspect="1" noChangeArrowheads="1"/>
          </p:cNvPicPr>
          <p:nvPr/>
        </p:nvPicPr>
        <p:blipFill>
          <a:blip r:embed="rId4" cstate="print"/>
          <a:srcRect/>
          <a:stretch>
            <a:fillRect/>
          </a:stretch>
        </p:blipFill>
        <p:spPr bwMode="auto">
          <a:xfrm>
            <a:off x="7267600" y="41920"/>
            <a:ext cx="1800200" cy="720080"/>
          </a:xfrm>
          <a:prstGeom prst="rect">
            <a:avLst/>
          </a:prstGeom>
          <a:noFill/>
          <a:ln w="9525">
            <a:noFill/>
            <a:miter lim="800000"/>
            <a:headEnd/>
            <a:tailEnd/>
          </a:ln>
        </p:spPr>
      </p:pic>
      <p:pic>
        <p:nvPicPr>
          <p:cNvPr id="12" name="Picture 3"/>
          <p:cNvPicPr>
            <a:picLocks noChangeAspect="1" noChangeArrowheads="1"/>
          </p:cNvPicPr>
          <p:nvPr/>
        </p:nvPicPr>
        <p:blipFill>
          <a:blip r:embed="rId5" cstate="print"/>
          <a:srcRect/>
          <a:stretch>
            <a:fillRect/>
          </a:stretch>
        </p:blipFill>
        <p:spPr bwMode="auto">
          <a:xfrm>
            <a:off x="7396151" y="6335446"/>
            <a:ext cx="1666471" cy="432048"/>
          </a:xfrm>
          <a:prstGeom prst="rect">
            <a:avLst/>
          </a:prstGeom>
          <a:noFill/>
          <a:ln w="9525">
            <a:noFill/>
            <a:miter lim="800000"/>
            <a:headEnd/>
            <a:tailEnd/>
          </a:ln>
        </p:spPr>
      </p:pic>
      <p:sp>
        <p:nvSpPr>
          <p:cNvPr id="13" name="TextBox 12"/>
          <p:cNvSpPr txBox="1"/>
          <p:nvPr/>
        </p:nvSpPr>
        <p:spPr>
          <a:xfrm>
            <a:off x="3203848" y="6135469"/>
            <a:ext cx="2434952" cy="584775"/>
          </a:xfrm>
          <a:prstGeom prst="rect">
            <a:avLst/>
          </a:prstGeom>
          <a:noFill/>
        </p:spPr>
        <p:txBody>
          <a:bodyPr wrap="square" rtlCol="0">
            <a:spAutoFit/>
          </a:bodyPr>
          <a:lstStyle/>
          <a:p>
            <a:pPr lvl="0"/>
            <a:r>
              <a:rPr lang="en-GB" sz="1600" dirty="0" smtClean="0">
                <a:solidFill>
                  <a:srgbClr val="000000"/>
                </a:solidFill>
                <a:latin typeface="Times New Roman" pitchFamily="18"/>
                <a:ea typeface="Microsoft YaHei" pitchFamily="2"/>
                <a:cs typeface="Mangal" pitchFamily="2"/>
              </a:rPr>
              <a:t>AIAA Paper 2013-</a:t>
            </a:r>
            <a:r>
              <a:rPr lang="en-GB" sz="1600" dirty="0" smtClean="0">
                <a:latin typeface="Times New Roman" pitchFamily="18"/>
                <a:ea typeface="Microsoft YaHei" pitchFamily="2"/>
                <a:cs typeface="Mangal" pitchFamily="2"/>
              </a:rPr>
              <a:t>1941</a:t>
            </a:r>
          </a:p>
          <a:p>
            <a:pPr lvl="0"/>
            <a:r>
              <a:rPr lang="en-GB" sz="1600" dirty="0" smtClean="0">
                <a:solidFill>
                  <a:srgbClr val="000000"/>
                </a:solidFill>
                <a:latin typeface="Times New Roman" pitchFamily="18"/>
                <a:ea typeface="Microsoft YaHei" pitchFamily="2"/>
                <a:cs typeface="Mangal" pitchFamily="2"/>
              </a:rPr>
              <a:t>Boston, MA, 08 April 2013</a:t>
            </a:r>
          </a:p>
        </p:txBody>
      </p:sp>
      <p:graphicFrame>
        <p:nvGraphicFramePr>
          <p:cNvPr id="14" name="Table 13"/>
          <p:cNvGraphicFramePr>
            <a:graphicFrameLocks noGrp="1"/>
          </p:cNvGraphicFramePr>
          <p:nvPr/>
        </p:nvGraphicFramePr>
        <p:xfrm>
          <a:off x="2133600" y="4973320"/>
          <a:ext cx="5334000" cy="370840"/>
        </p:xfrm>
        <a:graphic>
          <a:graphicData uri="http://schemas.openxmlformats.org/drawingml/2006/table">
            <a:tbl>
              <a:tblPr firstRow="1" bandRow="1">
                <a:tableStyleId>{5C22544A-7EE6-4342-B048-85BDC9FD1C3A}</a:tableStyleId>
              </a:tblPr>
              <a:tblGrid>
                <a:gridCol w="1060169"/>
                <a:gridCol w="4273831"/>
              </a:tblGrid>
              <a:tr h="370840">
                <a:tc>
                  <a:txBody>
                    <a:bodyPr/>
                    <a:lstStyle/>
                    <a:p>
                      <a:pPr algn="r"/>
                      <a:r>
                        <a:rPr lang="en-GB" sz="1600" b="0" dirty="0" smtClean="0">
                          <a:solidFill>
                            <a:schemeClr val="tx1"/>
                          </a:solidFill>
                          <a:latin typeface="Times New Roman" pitchFamily="18" charset="0"/>
                          <a:cs typeface="Times New Roman" pitchFamily="18" charset="0"/>
                        </a:rPr>
                        <a:t>email:</a:t>
                      </a:r>
                      <a:endParaRPr lang="en-GB" sz="1600" b="0" dirty="0">
                        <a:solidFill>
                          <a:schemeClr val="tx1"/>
                        </a:solidFill>
                        <a:latin typeface="Times New Roman" pitchFamily="18" charset="0"/>
                        <a:cs typeface="Times New Roman" pitchFamily="18" charset="0"/>
                      </a:endParaRPr>
                    </a:p>
                  </a:txBody>
                  <a:tcPr>
                    <a:noFill/>
                  </a:tcPr>
                </a:tc>
                <a:tc>
                  <a:txBody>
                    <a:bodyPr/>
                    <a:lstStyle/>
                    <a:p>
                      <a:pPr algn="l"/>
                      <a:r>
                        <a:rPr lang="en-GB" sz="1600" b="0" dirty="0" err="1" smtClean="0">
                          <a:solidFill>
                            <a:srgbClr val="000000"/>
                          </a:solidFill>
                          <a:latin typeface="Times New Roman" pitchFamily="18" charset="0"/>
                          <a:ea typeface="Microsoft YaHei" pitchFamily="2"/>
                          <a:cs typeface="Times New Roman" pitchFamily="18" charset="0"/>
                        </a:rPr>
                        <a:t>A.Da</a:t>
                      </a:r>
                      <a:r>
                        <a:rPr lang="en-GB" sz="1600" b="0" dirty="0" smtClean="0">
                          <a:solidFill>
                            <a:srgbClr val="000000"/>
                          </a:solidFill>
                          <a:latin typeface="Times New Roman" pitchFamily="18" charset="0"/>
                          <a:ea typeface="Microsoft YaHei" pitchFamily="2"/>
                          <a:cs typeface="Times New Roman" pitchFamily="18" charset="0"/>
                        </a:rPr>
                        <a:t>-Ronch@[</a:t>
                      </a:r>
                      <a:r>
                        <a:rPr lang="en-GB" sz="1600" b="0" dirty="0" smtClean="0">
                          <a:solidFill>
                            <a:srgbClr val="000000"/>
                          </a:solidFill>
                          <a:latin typeface="Times New Roman" pitchFamily="18" charset="0"/>
                          <a:ea typeface="Microsoft YaHei" pitchFamily="2"/>
                          <a:cs typeface="Times New Roman" pitchFamily="18" charset="0"/>
                          <a:hlinkClick r:id="rId6"/>
                        </a:rPr>
                        <a:t>liverpool</a:t>
                      </a:r>
                      <a:r>
                        <a:rPr lang="en-GB" sz="1600" b="0" dirty="0" smtClean="0">
                          <a:solidFill>
                            <a:srgbClr val="000000"/>
                          </a:solidFill>
                          <a:latin typeface="Times New Roman" pitchFamily="18" charset="0"/>
                          <a:ea typeface="Microsoft YaHei" pitchFamily="2"/>
                          <a:cs typeface="Times New Roman" pitchFamily="18" charset="0"/>
                        </a:rPr>
                        <a:t>, </a:t>
                      </a:r>
                      <a:r>
                        <a:rPr lang="en-GB" sz="1600" b="0" dirty="0" smtClean="0">
                          <a:solidFill>
                            <a:srgbClr val="000000"/>
                          </a:solidFill>
                          <a:latin typeface="Times New Roman" pitchFamily="18" charset="0"/>
                          <a:ea typeface="Microsoft YaHei" pitchFamily="2"/>
                          <a:cs typeface="Times New Roman" pitchFamily="18" charset="0"/>
                          <a:hlinkClick r:id="rId7"/>
                        </a:rPr>
                        <a:t>soton</a:t>
                      </a:r>
                      <a:r>
                        <a:rPr lang="en-GB" sz="1600" b="0" dirty="0" smtClean="0">
                          <a:solidFill>
                            <a:srgbClr val="000000"/>
                          </a:solidFill>
                          <a:latin typeface="Times New Roman" pitchFamily="18" charset="0"/>
                          <a:ea typeface="Microsoft YaHei" pitchFamily="2"/>
                          <a:cs typeface="Times New Roman" pitchFamily="18" charset="0"/>
                        </a:rPr>
                        <a:t>].</a:t>
                      </a:r>
                      <a:r>
                        <a:rPr lang="en-GB" sz="1600" b="0" dirty="0" err="1" smtClean="0">
                          <a:solidFill>
                            <a:srgbClr val="000000"/>
                          </a:solidFill>
                          <a:latin typeface="Times New Roman" pitchFamily="18" charset="0"/>
                          <a:ea typeface="Microsoft YaHei" pitchFamily="2"/>
                          <a:cs typeface="Times New Roman" pitchFamily="18" charset="0"/>
                        </a:rPr>
                        <a:t>ac.uk</a:t>
                      </a:r>
                      <a:endParaRPr lang="en-GB" sz="1600" b="0" dirty="0">
                        <a:solidFill>
                          <a:schemeClr val="tx1"/>
                        </a:solidFill>
                        <a:latin typeface="Times New Roman" pitchFamily="18" charset="0"/>
                        <a:cs typeface="Times New Roman" pitchFamily="18" charset="0"/>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Stability Analysis</a:t>
            </a:r>
          </a:p>
        </p:txBody>
      </p:sp>
      <p:pic>
        <p:nvPicPr>
          <p:cNvPr id="3" name="Picture 2" descr="Frequency.png"/>
          <p:cNvPicPr>
            <a:picLocks noChangeAspect="1"/>
          </p:cNvPicPr>
          <p:nvPr/>
        </p:nvPicPr>
        <p:blipFill>
          <a:blip r:embed="rId3" cstate="print"/>
          <a:stretch>
            <a:fillRect/>
          </a:stretch>
        </p:blipFill>
        <p:spPr>
          <a:xfrm>
            <a:off x="0" y="2505551"/>
            <a:ext cx="4946809" cy="4352449"/>
          </a:xfrm>
          <a:prstGeom prst="rect">
            <a:avLst/>
          </a:prstGeom>
        </p:spPr>
      </p:pic>
      <p:graphicFrame>
        <p:nvGraphicFramePr>
          <p:cNvPr id="5" name="Table 4"/>
          <p:cNvGraphicFramePr>
            <a:graphicFrameLocks noGrp="1"/>
          </p:cNvGraphicFramePr>
          <p:nvPr/>
        </p:nvGraphicFramePr>
        <p:xfrm>
          <a:off x="1295082" y="833120"/>
          <a:ext cx="1524318" cy="1833880"/>
        </p:xfrm>
        <a:graphic>
          <a:graphicData uri="http://schemas.openxmlformats.org/drawingml/2006/table">
            <a:tbl>
              <a:tblPr firstRow="1" bandRow="1">
                <a:tableStyleId>{5C22544A-7EE6-4342-B048-85BDC9FD1C3A}</a:tableStyleId>
              </a:tblPr>
              <a:tblGrid>
                <a:gridCol w="1524318"/>
              </a:tblGrid>
              <a:tr h="370840">
                <a:tc>
                  <a:txBody>
                    <a:bodyPr/>
                    <a:lstStyle/>
                    <a:p>
                      <a:r>
                        <a:rPr lang="en-GB" b="0" baseline="0" dirty="0" smtClean="0">
                          <a:solidFill>
                            <a:schemeClr val="tx1"/>
                          </a:solidFill>
                          <a:latin typeface="Times New Roman" pitchFamily="18" charset="0"/>
                          <a:cs typeface="Times New Roman" pitchFamily="18" charset="0"/>
                        </a:rPr>
                        <a:t>“heavy case”</a:t>
                      </a:r>
                      <a:endParaRPr lang="en-GB" b="0" baseline="0" dirty="0">
                        <a:solidFill>
                          <a:schemeClr val="tx1"/>
                        </a:solidFill>
                        <a:latin typeface="Times New Roman" pitchFamily="18" charset="0"/>
                        <a:cs typeface="Times New Roman" pitchFamily="18" charset="0"/>
                      </a:endParaRPr>
                    </a:p>
                  </a:txBody>
                  <a:tcPr>
                    <a:lnL w="12700" cmpd="sng">
                      <a:noFill/>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0" i="1" baseline="0" dirty="0" smtClean="0">
                          <a:solidFill>
                            <a:schemeClr val="tx1"/>
                          </a:solidFill>
                          <a:latin typeface="Times New Roman" pitchFamily="18" charset="0"/>
                          <a:cs typeface="Times New Roman" pitchFamily="18" charset="0"/>
                        </a:rPr>
                        <a:t>ω</a:t>
                      </a:r>
                      <a:r>
                        <a:rPr lang="el-GR" b="0" i="1" baseline="-25000" dirty="0" smtClean="0">
                          <a:solidFill>
                            <a:schemeClr val="tx1"/>
                          </a:solidFill>
                          <a:latin typeface="Times New Roman" pitchFamily="18" charset="0"/>
                          <a:cs typeface="Times New Roman" pitchFamily="18" charset="0"/>
                        </a:rPr>
                        <a:t>ξ</a:t>
                      </a:r>
                      <a:r>
                        <a:rPr lang="en-GB" b="0" i="1" baseline="0" dirty="0" smtClean="0">
                          <a:solidFill>
                            <a:schemeClr val="tx1"/>
                          </a:solidFill>
                          <a:latin typeface="Times New Roman" pitchFamily="18" charset="0"/>
                          <a:cs typeface="Times New Roman" pitchFamily="18" charset="0"/>
                        </a:rPr>
                        <a:t>/</a:t>
                      </a:r>
                      <a:r>
                        <a:rPr lang="el-GR" b="0" i="1" baseline="0" dirty="0" smtClean="0">
                          <a:solidFill>
                            <a:schemeClr val="tx1"/>
                          </a:solidFill>
                          <a:latin typeface="Times New Roman" pitchFamily="18" charset="0"/>
                          <a:cs typeface="Times New Roman" pitchFamily="18" charset="0"/>
                        </a:rPr>
                        <a:t>ω</a:t>
                      </a:r>
                      <a:r>
                        <a:rPr lang="el-GR" b="0" i="1" baseline="-25000" dirty="0" smtClean="0">
                          <a:solidFill>
                            <a:schemeClr val="tx1"/>
                          </a:solidFill>
                          <a:latin typeface="Times New Roman" pitchFamily="18" charset="0"/>
                          <a:cs typeface="Times New Roman" pitchFamily="18" charset="0"/>
                        </a:rPr>
                        <a:t>α</a:t>
                      </a:r>
                      <a:r>
                        <a:rPr lang="en-GB" b="0" i="1" baseline="0" dirty="0" smtClean="0">
                          <a:solidFill>
                            <a:schemeClr val="tx1"/>
                          </a:solidFill>
                          <a:latin typeface="Times New Roman" pitchFamily="18" charset="0"/>
                          <a:cs typeface="Times New Roman" pitchFamily="18" charset="0"/>
                        </a:rPr>
                        <a:t> = </a:t>
                      </a:r>
                      <a:r>
                        <a:rPr lang="en-GB" b="0" i="0" baseline="0" dirty="0" smtClean="0">
                          <a:solidFill>
                            <a:schemeClr val="tx1"/>
                          </a:solidFill>
                          <a:latin typeface="Times New Roman" pitchFamily="18" charset="0"/>
                          <a:cs typeface="Times New Roman" pitchFamily="18" charset="0"/>
                        </a:rPr>
                        <a:t>0.343</a:t>
                      </a:r>
                    </a:p>
                    <a:p>
                      <a:pPr marL="0" marR="0" indent="0" algn="l" defTabSz="914400" rtl="0" eaLnBrk="1" fontAlgn="auto" latinLnBrk="0" hangingPunct="1">
                        <a:lnSpc>
                          <a:spcPct val="100000"/>
                        </a:lnSpc>
                        <a:spcBef>
                          <a:spcPts val="0"/>
                        </a:spcBef>
                        <a:spcAft>
                          <a:spcPts val="0"/>
                        </a:spcAft>
                        <a:buClrTx/>
                        <a:buSzTx/>
                        <a:buFontTx/>
                        <a:buNone/>
                        <a:tabLst/>
                        <a:defRPr/>
                      </a:pPr>
                      <a:r>
                        <a:rPr lang="en-GB" b="0" i="1" baseline="0" dirty="0" smtClean="0">
                          <a:solidFill>
                            <a:schemeClr val="tx1"/>
                          </a:solidFill>
                          <a:latin typeface="Times New Roman" pitchFamily="18" charset="0"/>
                          <a:cs typeface="Times New Roman" pitchFamily="18" charset="0"/>
                        </a:rPr>
                        <a:t>µ = </a:t>
                      </a:r>
                      <a:r>
                        <a:rPr lang="en-GB" b="0" baseline="0" dirty="0" smtClean="0">
                          <a:solidFill>
                            <a:schemeClr val="tx1"/>
                          </a:solidFill>
                          <a:latin typeface="Times New Roman" pitchFamily="18" charset="0"/>
                          <a:cs typeface="Times New Roman" pitchFamily="18" charset="0"/>
                        </a:rPr>
                        <a:t>100</a:t>
                      </a:r>
                    </a:p>
                    <a:p>
                      <a:r>
                        <a:rPr lang="en-GB" b="0" i="1" baseline="0" dirty="0" smtClean="0">
                          <a:solidFill>
                            <a:schemeClr val="tx1"/>
                          </a:solidFill>
                          <a:latin typeface="Times New Roman" pitchFamily="18" charset="0"/>
                          <a:cs typeface="Times New Roman" pitchFamily="18" charset="0"/>
                        </a:rPr>
                        <a:t>a</a:t>
                      </a:r>
                      <a:r>
                        <a:rPr lang="en-GB" b="0" i="1" baseline="-25000" dirty="0" smtClean="0">
                          <a:solidFill>
                            <a:schemeClr val="tx1"/>
                          </a:solidFill>
                          <a:latin typeface="Times New Roman" pitchFamily="18" charset="0"/>
                          <a:cs typeface="Times New Roman" pitchFamily="18" charset="0"/>
                        </a:rPr>
                        <a:t>h</a:t>
                      </a:r>
                      <a:r>
                        <a:rPr lang="en-GB" b="0" i="0" baseline="0" dirty="0" smtClean="0">
                          <a:solidFill>
                            <a:schemeClr val="tx1"/>
                          </a:solidFill>
                          <a:latin typeface="Times New Roman" pitchFamily="18" charset="0"/>
                          <a:cs typeface="Times New Roman" pitchFamily="18" charset="0"/>
                        </a:rPr>
                        <a:t> = -0.2</a:t>
                      </a:r>
                    </a:p>
                    <a:p>
                      <a:r>
                        <a:rPr lang="en-GB" b="0" i="1" baseline="0" dirty="0" smtClean="0">
                          <a:solidFill>
                            <a:schemeClr val="tx1"/>
                          </a:solidFill>
                          <a:latin typeface="Times New Roman" pitchFamily="18" charset="0"/>
                          <a:cs typeface="Times New Roman" pitchFamily="18" charset="0"/>
                        </a:rPr>
                        <a:t>x</a:t>
                      </a:r>
                      <a:r>
                        <a:rPr lang="el-GR" b="0" i="1" baseline="-25000" dirty="0" smtClean="0">
                          <a:solidFill>
                            <a:schemeClr val="tx1"/>
                          </a:solidFill>
                          <a:latin typeface="Times New Roman" pitchFamily="18" charset="0"/>
                          <a:cs typeface="Times New Roman" pitchFamily="18" charset="0"/>
                        </a:rPr>
                        <a:t>α</a:t>
                      </a:r>
                      <a:r>
                        <a:rPr lang="en-GB" b="0" i="0" baseline="0" dirty="0" smtClean="0">
                          <a:solidFill>
                            <a:schemeClr val="tx1"/>
                          </a:solidFill>
                          <a:latin typeface="Times New Roman" pitchFamily="18" charset="0"/>
                          <a:cs typeface="Times New Roman" pitchFamily="18" charset="0"/>
                        </a:rPr>
                        <a:t> = 0.2</a:t>
                      </a:r>
                    </a:p>
                    <a:p>
                      <a:r>
                        <a:rPr lang="en-GB" b="0" i="1" baseline="0" dirty="0" smtClean="0">
                          <a:solidFill>
                            <a:schemeClr val="tx1"/>
                          </a:solidFill>
                          <a:latin typeface="Times New Roman" pitchFamily="18" charset="0"/>
                          <a:cs typeface="Times New Roman" pitchFamily="18" charset="0"/>
                        </a:rPr>
                        <a:t>r</a:t>
                      </a:r>
                      <a:r>
                        <a:rPr lang="el-GR" b="0" i="1" baseline="-25000" dirty="0" smtClean="0">
                          <a:solidFill>
                            <a:schemeClr val="tx1"/>
                          </a:solidFill>
                          <a:latin typeface="Times New Roman" pitchFamily="18" charset="0"/>
                          <a:cs typeface="Times New Roman" pitchFamily="18" charset="0"/>
                        </a:rPr>
                        <a:t>α</a:t>
                      </a:r>
                      <a:r>
                        <a:rPr lang="en-GB" b="0" i="1" baseline="0" dirty="0" smtClean="0">
                          <a:solidFill>
                            <a:schemeClr val="tx1"/>
                          </a:solidFill>
                          <a:latin typeface="Times New Roman" pitchFamily="18" charset="0"/>
                          <a:cs typeface="Times New Roman" pitchFamily="18" charset="0"/>
                        </a:rPr>
                        <a:t> = </a:t>
                      </a:r>
                      <a:r>
                        <a:rPr lang="en-GB" b="0" i="0" baseline="0" dirty="0" smtClean="0">
                          <a:solidFill>
                            <a:schemeClr val="tx1"/>
                          </a:solidFill>
                          <a:latin typeface="Times New Roman" pitchFamily="18" charset="0"/>
                          <a:cs typeface="Times New Roman" pitchFamily="18" charset="0"/>
                        </a:rPr>
                        <a:t>0.539</a:t>
                      </a:r>
                      <a:endParaRPr lang="en-GB" b="0" baseline="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2" name="Group 11"/>
          <p:cNvGrpSpPr/>
          <p:nvPr/>
        </p:nvGrpSpPr>
        <p:grpSpPr>
          <a:xfrm>
            <a:off x="4425791" y="1440000"/>
            <a:ext cx="4946809" cy="4352449"/>
            <a:chOff x="4425791" y="1440000"/>
            <a:chExt cx="4946809" cy="4352449"/>
          </a:xfrm>
        </p:grpSpPr>
        <p:pic>
          <p:nvPicPr>
            <p:cNvPr id="2" name="Picture 1" descr="Damping.png"/>
            <p:cNvPicPr>
              <a:picLocks noChangeAspect="1"/>
            </p:cNvPicPr>
            <p:nvPr/>
          </p:nvPicPr>
          <p:blipFill>
            <a:blip r:embed="rId4" cstate="print"/>
            <a:stretch>
              <a:fillRect/>
            </a:stretch>
          </p:blipFill>
          <p:spPr>
            <a:xfrm>
              <a:off x="4425791" y="1440000"/>
              <a:ext cx="4946809" cy="4352449"/>
            </a:xfrm>
            <a:prstGeom prst="rect">
              <a:avLst/>
            </a:prstGeom>
          </p:spPr>
        </p:pic>
        <p:cxnSp>
          <p:nvCxnSpPr>
            <p:cNvPr id="9" name="Straight Arrow Connector 8"/>
            <p:cNvCxnSpPr/>
            <p:nvPr/>
          </p:nvCxnSpPr>
          <p:spPr>
            <a:xfrm flipV="1">
              <a:off x="7924800" y="4419600"/>
              <a:ext cx="533400" cy="15240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03685" y="4512488"/>
              <a:ext cx="1258678"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U</a:t>
              </a:r>
              <a:r>
                <a:rPr lang="en-GB" sz="1600" baseline="30000" dirty="0" smtClean="0">
                  <a:latin typeface="Times New Roman" pitchFamily="18" charset="0"/>
                  <a:cs typeface="Times New Roman" pitchFamily="18" charset="0"/>
                </a:rPr>
                <a:t>*</a:t>
              </a:r>
              <a:r>
                <a:rPr lang="en-GB" sz="1600" baseline="-25000" dirty="0" smtClean="0">
                  <a:latin typeface="Times New Roman" pitchFamily="18" charset="0"/>
                  <a:cs typeface="Times New Roman" pitchFamily="18" charset="0"/>
                </a:rPr>
                <a:t>L</a:t>
              </a:r>
              <a:r>
                <a:rPr lang="en-GB" sz="1600" dirty="0" smtClean="0">
                  <a:latin typeface="Times New Roman" pitchFamily="18" charset="0"/>
                  <a:cs typeface="Times New Roman" pitchFamily="18" charset="0"/>
                </a:rPr>
                <a:t> = 4.6137</a:t>
              </a:r>
              <a:endParaRPr lang="en-GB" sz="1600" dirty="0">
                <a:latin typeface="Times New Roman" pitchFamily="18" charset="0"/>
                <a:cs typeface="Times New Roman" pitchFamily="18" charset="0"/>
              </a:endParaRPr>
            </a:p>
          </p:txBody>
        </p:sp>
      </p:grpSp>
      <p:sp>
        <p:nvSpPr>
          <p:cNvPr id="13" name="TextBox 12"/>
          <p:cNvSpPr txBox="1"/>
          <p:nvPr/>
        </p:nvSpPr>
        <p:spPr>
          <a:xfrm>
            <a:off x="5334000" y="5986046"/>
            <a:ext cx="2286000" cy="338554"/>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U</a:t>
            </a:r>
            <a:r>
              <a:rPr lang="en-GB" sz="1600" baseline="30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4.6 </a:t>
            </a:r>
            <a:r>
              <a:rPr lang="en-GB" sz="1600" dirty="0" smtClean="0">
                <a:latin typeface="Times New Roman" pitchFamily="18" charset="0"/>
                <a:cs typeface="Times New Roman" pitchFamily="18" charset="0"/>
                <a:sym typeface="Wingdings" pitchFamily="2" charset="2"/>
              </a:rPr>
              <a:t>(</a:t>
            </a:r>
            <a:r>
              <a:rPr lang="en-GB" sz="1600" dirty="0" smtClean="0">
                <a:latin typeface="Times New Roman" pitchFamily="18" charset="0"/>
                <a:cs typeface="Times New Roman" pitchFamily="18" charset="0"/>
              </a:rPr>
              <a:t>99.7% of U</a:t>
            </a:r>
            <a:r>
              <a:rPr lang="en-GB" sz="1600" baseline="30000" dirty="0" smtClean="0">
                <a:latin typeface="Times New Roman" pitchFamily="18" charset="0"/>
                <a:cs typeface="Times New Roman" pitchFamily="18" charset="0"/>
              </a:rPr>
              <a:t>*</a:t>
            </a:r>
            <a:r>
              <a:rPr lang="en-GB" sz="1600" baseline="-25000" dirty="0" smtClean="0">
                <a:latin typeface="Times New Roman" pitchFamily="18" charset="0"/>
                <a:cs typeface="Times New Roman" pitchFamily="18" charset="0"/>
              </a:rPr>
              <a:t>L</a:t>
            </a:r>
            <a:r>
              <a:rPr lang="en-GB" sz="1600" dirty="0" smtClean="0">
                <a:latin typeface="Times New Roman" pitchFamily="18" charset="0"/>
                <a:cs typeface="Times New Roman" pitchFamily="18" charset="0"/>
              </a:rPr>
              <a:t>)</a:t>
            </a:r>
            <a:endParaRPr lang="en-GB" sz="1000" dirty="0" smtClean="0">
              <a:latin typeface="Times New Roman" pitchFamily="18" charset="0"/>
              <a:cs typeface="Times New Roman" pitchFamily="18" charset="0"/>
            </a:endParaRPr>
          </a:p>
        </p:txBody>
      </p:sp>
      <p:sp>
        <p:nvSpPr>
          <p:cNvPr id="14" name="TextBox 13"/>
          <p:cNvSpPr txBox="1"/>
          <p:nvPr/>
        </p:nvSpPr>
        <p:spPr>
          <a:xfrm>
            <a:off x="5334000" y="762000"/>
            <a:ext cx="3122971" cy="738664"/>
          </a:xfrm>
          <a:prstGeom prst="rect">
            <a:avLst/>
          </a:prstGeom>
          <a:noFill/>
        </p:spPr>
        <p:txBody>
          <a:bodyPr wrap="none" rtlCol="0">
            <a:spAutoFit/>
          </a:bodyPr>
          <a:lstStyle/>
          <a:p>
            <a:r>
              <a:rPr lang="en-GB" sz="1600" b="1" dirty="0" smtClean="0">
                <a:solidFill>
                  <a:srgbClr val="FF0000"/>
                </a:solidFill>
                <a:latin typeface="Times New Roman" pitchFamily="18" charset="0"/>
                <a:cs typeface="Times New Roman" pitchFamily="18" charset="0"/>
              </a:rPr>
              <a:t>ROM basis</a:t>
            </a:r>
          </a:p>
          <a:p>
            <a:endParaRPr lang="en-GB" sz="1000" dirty="0" smtClean="0">
              <a:solidFill>
                <a:srgbClr val="FF0000"/>
              </a:solidFill>
              <a:latin typeface="Times New Roman" pitchFamily="18" charset="0"/>
              <a:cs typeface="Times New Roman" pitchFamily="18" charset="0"/>
            </a:endParaRPr>
          </a:p>
          <a:p>
            <a:r>
              <a:rPr lang="en-GB" sz="1600" dirty="0" smtClean="0">
                <a:latin typeface="Times New Roman" pitchFamily="18" charset="0"/>
                <a:cs typeface="Times New Roman" pitchFamily="18" charset="0"/>
              </a:rPr>
              <a:t>2 modes (related to pitch &amp; plunge)</a:t>
            </a:r>
            <a:endParaRPr lang="en-GB" sz="1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trip_alpha.png"/>
          <p:cNvPicPr>
            <a:picLocks noChangeAspect="1"/>
          </p:cNvPicPr>
          <p:nvPr/>
        </p:nvPicPr>
        <p:blipFill>
          <a:blip r:embed="rId3" cstate="print"/>
          <a:stretch>
            <a:fillRect/>
          </a:stretch>
        </p:blipFill>
        <p:spPr>
          <a:xfrm>
            <a:off x="766762" y="80962"/>
            <a:ext cx="7610475" cy="6696075"/>
          </a:xfrm>
          <a:prstGeom prst="rect">
            <a:avLst/>
          </a:prstGeom>
        </p:spPr>
      </p:pic>
      <p:sp>
        <p:nvSpPr>
          <p:cNvPr id="8"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ROM evaluation: free response</a:t>
            </a:r>
          </a:p>
        </p:txBody>
      </p:sp>
      <p:sp>
        <p:nvSpPr>
          <p:cNvPr id="9" name="TextBox 8"/>
          <p:cNvSpPr txBox="1"/>
          <p:nvPr/>
        </p:nvSpPr>
        <p:spPr>
          <a:xfrm>
            <a:off x="7391400" y="108000"/>
            <a:ext cx="1600200" cy="338554"/>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dξ</a:t>
            </a:r>
            <a:r>
              <a:rPr lang="en-GB" sz="1600" baseline="-25000" dirty="0" smtClean="0">
                <a:latin typeface="Times New Roman" pitchFamily="18" charset="0"/>
                <a:cs typeface="Times New Roman" pitchFamily="18" charset="0"/>
              </a:rPr>
              <a:t>0</a:t>
            </a:r>
            <a:r>
              <a:rPr lang="en-GB" sz="1600" dirty="0" smtClean="0">
                <a:latin typeface="Times New Roman" pitchFamily="18" charset="0"/>
                <a:cs typeface="Times New Roman" pitchFamily="18" charset="0"/>
              </a:rPr>
              <a:t>/d</a:t>
            </a:r>
            <a:r>
              <a:rPr lang="el-GR" sz="1600" dirty="0" smtClean="0">
                <a:latin typeface="Times New Roman" pitchFamily="18" charset="0"/>
                <a:cs typeface="Times New Roman" pitchFamily="18" charset="0"/>
              </a:rPr>
              <a:t>τ</a:t>
            </a:r>
            <a:r>
              <a:rPr lang="en-GB" sz="1600" dirty="0" smtClean="0">
                <a:latin typeface="Times New Roman" pitchFamily="18" charset="0"/>
                <a:cs typeface="Times New Roman" pitchFamily="18" charset="0"/>
              </a:rPr>
              <a:t> = 0.01</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ip_alpha.png"/>
          <p:cNvPicPr>
            <a:picLocks noChangeAspect="1"/>
          </p:cNvPicPr>
          <p:nvPr/>
        </p:nvPicPr>
        <p:blipFill>
          <a:blip r:embed="rId3" cstate="print"/>
          <a:stretch>
            <a:fillRect/>
          </a:stretch>
        </p:blipFill>
        <p:spPr>
          <a:xfrm>
            <a:off x="0" y="2505551"/>
            <a:ext cx="4946809" cy="4352449"/>
          </a:xfrm>
          <a:prstGeom prst="rect">
            <a:avLst/>
          </a:prstGeom>
        </p:spPr>
      </p:pic>
      <p:pic>
        <p:nvPicPr>
          <p:cNvPr id="3" name="Picture 2" descr="strip_alpha.png"/>
          <p:cNvPicPr>
            <a:picLocks noChangeAspect="1"/>
          </p:cNvPicPr>
          <p:nvPr/>
        </p:nvPicPr>
        <p:blipFill>
          <a:blip r:embed="rId4" cstate="print"/>
          <a:stretch>
            <a:fillRect/>
          </a:stretch>
        </p:blipFill>
        <p:spPr>
          <a:xfrm>
            <a:off x="4424400" y="1440000"/>
            <a:ext cx="4959191" cy="4358640"/>
          </a:xfrm>
          <a:prstGeom prst="rect">
            <a:avLst/>
          </a:prstGeom>
        </p:spPr>
      </p:pic>
      <p:sp>
        <p:nvSpPr>
          <p:cNvPr id="5" name="TextBox 4"/>
          <p:cNvSpPr txBox="1"/>
          <p:nvPr/>
        </p:nvSpPr>
        <p:spPr>
          <a:xfrm>
            <a:off x="6019800" y="1219200"/>
            <a:ext cx="2057400" cy="338554"/>
          </a:xfrm>
          <a:prstGeom prst="rect">
            <a:avLst/>
          </a:prstGeom>
          <a:noFill/>
          <a:ln>
            <a:noFill/>
          </a:ln>
        </p:spPr>
        <p:txBody>
          <a:bodyPr wrap="square" rtlCol="0">
            <a:spAutoFit/>
          </a:bodyPr>
          <a:lstStyle/>
          <a:p>
            <a:r>
              <a:rPr lang="en-GB" sz="1600" dirty="0" smtClean="0">
                <a:latin typeface="Times New Roman" pitchFamily="18" charset="0"/>
                <a:cs typeface="Times New Roman" pitchFamily="18" charset="0"/>
              </a:rPr>
              <a:t>Von </a:t>
            </a:r>
            <a:r>
              <a:rPr lang="en-GB" sz="1600" dirty="0" err="1" smtClean="0">
                <a:latin typeface="Times New Roman" pitchFamily="18" charset="0"/>
                <a:cs typeface="Times New Roman" pitchFamily="18" charset="0"/>
              </a:rPr>
              <a:t>Kármán</a:t>
            </a:r>
            <a:r>
              <a:rPr lang="en-GB" sz="1600" dirty="0" smtClean="0">
                <a:latin typeface="Times New Roman" pitchFamily="18" charset="0"/>
                <a:cs typeface="Times New Roman" pitchFamily="18" charset="0"/>
              </a:rPr>
              <a:t> spectrum</a:t>
            </a:r>
          </a:p>
        </p:txBody>
      </p:sp>
      <p:sp>
        <p:nvSpPr>
          <p:cNvPr id="6"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ROM evaluation: gust response</a:t>
            </a:r>
          </a:p>
        </p:txBody>
      </p:sp>
      <p:sp>
        <p:nvSpPr>
          <p:cNvPr id="7" name="TextBox 6"/>
          <p:cNvSpPr txBox="1"/>
          <p:nvPr/>
        </p:nvSpPr>
        <p:spPr>
          <a:xfrm>
            <a:off x="1370079" y="1680627"/>
            <a:ext cx="1601721" cy="1138773"/>
          </a:xfrm>
          <a:prstGeom prst="rect">
            <a:avLst/>
          </a:prstGeom>
          <a:noFill/>
        </p:spPr>
        <p:txBody>
          <a:bodyPr wrap="none" rtlCol="0">
            <a:spAutoFit/>
          </a:bodyPr>
          <a:lstStyle/>
          <a:p>
            <a:r>
              <a:rPr lang="en-GB" sz="1600" dirty="0" smtClean="0">
                <a:latin typeface="Times New Roman" pitchFamily="18" charset="0"/>
                <a:cs typeface="Times New Roman" pitchFamily="18" charset="0"/>
              </a:rPr>
              <a:t>“1 minus cosine”</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25</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err="1" smtClean="0">
                <a:latin typeface="Times New Roman" pitchFamily="18" charset="0"/>
                <a:cs typeface="Times New Roman" pitchFamily="18" charset="0"/>
              </a:rPr>
              <a:t>w</a:t>
            </a:r>
            <a:r>
              <a:rPr lang="en-GB" sz="1600" baseline="-25000" dirty="0" err="1"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trip_alpha_wcg.png"/>
          <p:cNvPicPr>
            <a:picLocks noChangeAspect="1"/>
          </p:cNvPicPr>
          <p:nvPr/>
        </p:nvPicPr>
        <p:blipFill>
          <a:blip r:embed="rId3" cstate="print"/>
          <a:stretch>
            <a:fillRect/>
          </a:stretch>
        </p:blipFill>
        <p:spPr>
          <a:xfrm>
            <a:off x="0" y="2499360"/>
            <a:ext cx="4959191" cy="4358640"/>
          </a:xfrm>
          <a:prstGeom prst="rect">
            <a:avLst/>
          </a:prstGeom>
        </p:spPr>
      </p:pic>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Worst-case gust search</a:t>
            </a:r>
          </a:p>
        </p:txBody>
      </p:sp>
      <p:sp>
        <p:nvSpPr>
          <p:cNvPr id="6" name="TextBox 5"/>
          <p:cNvSpPr txBox="1"/>
          <p:nvPr/>
        </p:nvSpPr>
        <p:spPr>
          <a:xfrm>
            <a:off x="7391400" y="108000"/>
            <a:ext cx="1600200" cy="584775"/>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p>
        </p:txBody>
      </p:sp>
      <p:sp>
        <p:nvSpPr>
          <p:cNvPr id="8" name="TextBox 7"/>
          <p:cNvSpPr txBox="1"/>
          <p:nvPr/>
        </p:nvSpPr>
        <p:spPr>
          <a:xfrm>
            <a:off x="787959" y="1071027"/>
            <a:ext cx="1879041" cy="1138773"/>
          </a:xfrm>
          <a:prstGeom prst="rect">
            <a:avLst/>
          </a:prstGeom>
          <a:noFill/>
        </p:spPr>
        <p:txBody>
          <a:bodyPr wrap="none" rtlCol="0">
            <a:spAutoFit/>
          </a:bodyPr>
          <a:lstStyle/>
          <a:p>
            <a:r>
              <a:rPr lang="en-GB" sz="1600" dirty="0" smtClean="0">
                <a:latin typeface="Times New Roman" pitchFamily="18" charset="0"/>
                <a:cs typeface="Times New Roman" pitchFamily="18" charset="0"/>
              </a:rPr>
              <a:t>Search for 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&lt; 100</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1,000 design sites</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ROM-based </a:t>
            </a:r>
            <a:r>
              <a:rPr lang="en-GB" sz="1600" dirty="0" err="1" smtClean="0">
                <a:latin typeface="Times New Roman" pitchFamily="18" charset="0"/>
                <a:cs typeface="Times New Roman" pitchFamily="18" charset="0"/>
              </a:rPr>
              <a:t>Kriging</a:t>
            </a:r>
            <a:endParaRPr lang="en-GB" sz="1000" dirty="0" smtClean="0">
              <a:latin typeface="Times New Roman" pitchFamily="18" charset="0"/>
              <a:cs typeface="Times New Roman" pitchFamily="18" charset="0"/>
            </a:endParaRPr>
          </a:p>
        </p:txBody>
      </p:sp>
      <p:cxnSp>
        <p:nvCxnSpPr>
          <p:cNvPr id="11" name="Straight Connector 10"/>
          <p:cNvCxnSpPr/>
          <p:nvPr/>
        </p:nvCxnSpPr>
        <p:spPr>
          <a:xfrm>
            <a:off x="2209800" y="3048000"/>
            <a:ext cx="0" cy="3276600"/>
          </a:xfrm>
          <a:prstGeom prst="line">
            <a:avLst/>
          </a:prstGeom>
          <a:ln w="2222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6" name="Picture 15" descr="strip_plunge_wcg.png"/>
          <p:cNvPicPr>
            <a:picLocks noChangeAspect="1"/>
          </p:cNvPicPr>
          <p:nvPr/>
        </p:nvPicPr>
        <p:blipFill>
          <a:blip r:embed="rId4" cstate="print"/>
          <a:stretch>
            <a:fillRect/>
          </a:stretch>
        </p:blipFill>
        <p:spPr>
          <a:xfrm>
            <a:off x="4424400" y="1440000"/>
            <a:ext cx="4959191" cy="4358640"/>
          </a:xfrm>
          <a:prstGeom prst="rect">
            <a:avLst/>
          </a:prstGeom>
        </p:spPr>
      </p:pic>
      <p:sp>
        <p:nvSpPr>
          <p:cNvPr id="9" name="TextBox 8"/>
          <p:cNvSpPr txBox="1"/>
          <p:nvPr/>
        </p:nvSpPr>
        <p:spPr>
          <a:xfrm>
            <a:off x="4648200" y="5562600"/>
            <a:ext cx="2451312" cy="1138773"/>
          </a:xfrm>
          <a:prstGeom prst="rect">
            <a:avLst/>
          </a:prstGeom>
          <a:noFill/>
        </p:spPr>
        <p:txBody>
          <a:bodyPr wrap="none" rtlCol="0">
            <a:spAutoFit/>
          </a:bodyPr>
          <a:lstStyle/>
          <a:p>
            <a:r>
              <a:rPr lang="en-GB" sz="1600" b="1" dirty="0" smtClean="0">
                <a:solidFill>
                  <a:srgbClr val="FF0000"/>
                </a:solidFill>
                <a:latin typeface="Times New Roman" pitchFamily="18" charset="0"/>
                <a:cs typeface="Times New Roman" pitchFamily="18" charset="0"/>
              </a:rPr>
              <a:t>Cost (based on CFD)</a:t>
            </a:r>
            <a:endParaRPr lang="en-GB" sz="1600" dirty="0" smtClean="0">
              <a:solidFill>
                <a:srgbClr val="FF0000"/>
              </a:solidFill>
              <a:latin typeface="Times New Roman" pitchFamily="18" charset="0"/>
              <a:cs typeface="Times New Roman" pitchFamily="18" charset="0"/>
            </a:endParaRPr>
          </a:p>
          <a:p>
            <a:endParaRPr lang="en-GB" sz="1000" dirty="0" smtClean="0">
              <a:solidFill>
                <a:srgbClr val="FF0000"/>
              </a:solidFill>
              <a:latin typeface="Times New Roman" pitchFamily="18" charset="0"/>
              <a:cs typeface="Times New Roman" pitchFamily="18" charset="0"/>
            </a:endParaRPr>
          </a:p>
          <a:p>
            <a:r>
              <a:rPr lang="en-GB" sz="1600" dirty="0" smtClean="0">
                <a:latin typeface="Times New Roman" pitchFamily="18" charset="0"/>
                <a:cs typeface="Times New Roman" pitchFamily="18" charset="0"/>
              </a:rPr>
              <a:t>ROM-based search: 31 min</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FOM-based search: 43 h</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osed_alpha.png"/>
          <p:cNvPicPr>
            <a:picLocks noChangeAspect="1"/>
          </p:cNvPicPr>
          <p:nvPr/>
        </p:nvPicPr>
        <p:blipFill>
          <a:blip r:embed="rId3" cstate="print"/>
          <a:stretch>
            <a:fillRect/>
          </a:stretch>
        </p:blipFill>
        <p:spPr>
          <a:xfrm>
            <a:off x="0" y="2505551"/>
            <a:ext cx="4946809" cy="4352449"/>
          </a:xfrm>
          <a:prstGeom prst="rect">
            <a:avLst/>
          </a:prstGeom>
        </p:spPr>
      </p:pic>
      <p:pic>
        <p:nvPicPr>
          <p:cNvPr id="3" name="Picture 2" descr="closed_flap.png"/>
          <p:cNvPicPr>
            <a:picLocks noChangeAspect="1"/>
          </p:cNvPicPr>
          <p:nvPr/>
        </p:nvPicPr>
        <p:blipFill>
          <a:blip r:embed="rId4" cstate="print"/>
          <a:stretch>
            <a:fillRect/>
          </a:stretch>
        </p:blipFill>
        <p:spPr>
          <a:xfrm>
            <a:off x="4424400" y="1440000"/>
            <a:ext cx="4946809" cy="4352449"/>
          </a:xfrm>
          <a:prstGeom prst="rect">
            <a:avLst/>
          </a:prstGeom>
        </p:spPr>
      </p:pic>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Closed loop response: worst-case gust</a:t>
            </a:r>
          </a:p>
        </p:txBody>
      </p:sp>
      <p:sp>
        <p:nvSpPr>
          <p:cNvPr id="6" name="TextBox 5"/>
          <p:cNvSpPr txBox="1"/>
          <p:nvPr/>
        </p:nvSpPr>
        <p:spPr>
          <a:xfrm>
            <a:off x="787959" y="1071027"/>
            <a:ext cx="2020105" cy="1138773"/>
          </a:xfrm>
          <a:prstGeom prst="rect">
            <a:avLst/>
          </a:prstGeom>
          <a:noFill/>
        </p:spPr>
        <p:txBody>
          <a:bodyPr wrap="none" rtlCol="0">
            <a:spAutoFit/>
          </a:bodyPr>
          <a:lstStyle/>
          <a:p>
            <a:r>
              <a:rPr lang="en-GB" sz="1600" dirty="0" smtClean="0">
                <a:latin typeface="Times New Roman" pitchFamily="18" charset="0"/>
                <a:cs typeface="Times New Roman" pitchFamily="18" charset="0"/>
              </a:rPr>
              <a:t>H</a:t>
            </a:r>
            <a:r>
              <a:rPr lang="en-GB" sz="1600" baseline="30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control on ROM</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measured input: pitch </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control input: flap </a:t>
            </a:r>
            <a:endParaRPr lang="en-GB" sz="1000" dirty="0" smtClean="0">
              <a:latin typeface="Times New Roman" pitchFamily="18" charset="0"/>
              <a:cs typeface="Times New Roman" pitchFamily="18" charset="0"/>
            </a:endParaRPr>
          </a:p>
        </p:txBody>
      </p:sp>
      <p:sp>
        <p:nvSpPr>
          <p:cNvPr id="7" name="TextBox 6"/>
          <p:cNvSpPr txBox="1"/>
          <p:nvPr/>
        </p:nvSpPr>
        <p:spPr>
          <a:xfrm>
            <a:off x="7391400" y="108000"/>
            <a:ext cx="1600200" cy="830997"/>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41</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ip_alpha.png"/>
          <p:cNvPicPr>
            <a:picLocks noChangeAspect="1"/>
          </p:cNvPicPr>
          <p:nvPr/>
        </p:nvPicPr>
        <p:blipFill>
          <a:blip r:embed="rId3" cstate="print"/>
          <a:stretch>
            <a:fillRect/>
          </a:stretch>
        </p:blipFill>
        <p:spPr>
          <a:xfrm>
            <a:off x="766762" y="80962"/>
            <a:ext cx="7610475" cy="6696075"/>
          </a:xfrm>
          <a:prstGeom prst="rect">
            <a:avLst/>
          </a:prstGeom>
        </p:spPr>
      </p:pic>
      <p:sp>
        <p:nvSpPr>
          <p:cNvPr id="5"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b="1" dirty="0" smtClean="0">
                <a:latin typeface="Times New Roman" pitchFamily="18" charset="0"/>
                <a:cs typeface="Times New Roman" pitchFamily="18" charset="0"/>
              </a:rPr>
              <a:t>Nonlinear</a:t>
            </a:r>
            <a:r>
              <a:rPr lang="en-GB" dirty="0" smtClean="0">
                <a:latin typeface="Times New Roman" pitchFamily="18" charset="0"/>
                <a:cs typeface="Times New Roman" pitchFamily="18" charset="0"/>
              </a:rPr>
              <a:t> structure: worst-case gust</a:t>
            </a:r>
          </a:p>
        </p:txBody>
      </p:sp>
      <p:sp>
        <p:nvSpPr>
          <p:cNvPr id="6" name="TextBox 5"/>
          <p:cNvSpPr txBox="1"/>
          <p:nvPr/>
        </p:nvSpPr>
        <p:spPr>
          <a:xfrm>
            <a:off x="7391400" y="108000"/>
            <a:ext cx="1600200" cy="1477328"/>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41</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endParaRPr lang="en-GB" sz="1000" baseline="30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ξ</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α</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rip_alpha_nln.png"/>
          <p:cNvPicPr>
            <a:picLocks noChangeAspect="1"/>
          </p:cNvPicPr>
          <p:nvPr/>
        </p:nvPicPr>
        <p:blipFill>
          <a:blip r:embed="rId3" cstate="print"/>
          <a:stretch>
            <a:fillRect/>
          </a:stretch>
        </p:blipFill>
        <p:spPr>
          <a:xfrm>
            <a:off x="766762" y="80962"/>
            <a:ext cx="7610475" cy="6696075"/>
          </a:xfrm>
          <a:prstGeom prst="rect">
            <a:avLst/>
          </a:prstGeom>
        </p:spPr>
      </p:pic>
      <p:sp>
        <p:nvSpPr>
          <p:cNvPr id="2" name="Text Box 4"/>
          <p:cNvSpPr/>
          <p:nvPr/>
        </p:nvSpPr>
        <p:spPr>
          <a:xfrm>
            <a:off x="107504" y="110661"/>
            <a:ext cx="431209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b="1" dirty="0" smtClean="0">
                <a:latin typeface="Times New Roman" pitchFamily="18" charset="0"/>
                <a:cs typeface="Times New Roman" pitchFamily="18" charset="0"/>
              </a:rPr>
              <a:t>Nonlinear </a:t>
            </a:r>
            <a:r>
              <a:rPr lang="en-GB" dirty="0" smtClean="0">
                <a:latin typeface="Times New Roman" pitchFamily="18" charset="0"/>
                <a:cs typeface="Times New Roman" pitchFamily="18" charset="0"/>
              </a:rPr>
              <a:t>ROM evaluation: worst-case gust</a:t>
            </a:r>
          </a:p>
        </p:txBody>
      </p:sp>
      <p:sp>
        <p:nvSpPr>
          <p:cNvPr id="4" name="TextBox 3"/>
          <p:cNvSpPr txBox="1"/>
          <p:nvPr/>
        </p:nvSpPr>
        <p:spPr>
          <a:xfrm>
            <a:off x="7391400" y="108000"/>
            <a:ext cx="1600200" cy="1477328"/>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41</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endParaRPr lang="en-GB" sz="1000" baseline="30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ξ</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α</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rip_alpha_nln_cl.png"/>
          <p:cNvPicPr>
            <a:picLocks noChangeAspect="1"/>
          </p:cNvPicPr>
          <p:nvPr/>
        </p:nvPicPr>
        <p:blipFill>
          <a:blip r:embed="rId3" cstate="print"/>
          <a:stretch>
            <a:fillRect/>
          </a:stretch>
        </p:blipFill>
        <p:spPr>
          <a:xfrm>
            <a:off x="766762" y="80962"/>
            <a:ext cx="7610475" cy="6696075"/>
          </a:xfrm>
          <a:prstGeom prst="rect">
            <a:avLst/>
          </a:prstGeom>
        </p:spPr>
      </p:pic>
      <p:sp>
        <p:nvSpPr>
          <p:cNvPr id="3"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Closed loop response: worst-case gust</a:t>
            </a:r>
          </a:p>
        </p:txBody>
      </p:sp>
      <p:sp>
        <p:nvSpPr>
          <p:cNvPr id="4" name="TextBox 3"/>
          <p:cNvSpPr txBox="1"/>
          <p:nvPr/>
        </p:nvSpPr>
        <p:spPr>
          <a:xfrm>
            <a:off x="7391400" y="108000"/>
            <a:ext cx="1600200" cy="1477328"/>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41</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0.05 U</a:t>
            </a:r>
            <a:r>
              <a:rPr lang="en-GB" sz="1600" baseline="30000" dirty="0" smtClean="0">
                <a:latin typeface="Times New Roman" pitchFamily="18" charset="0"/>
                <a:cs typeface="Times New Roman" pitchFamily="18" charset="0"/>
              </a:rPr>
              <a:t>*</a:t>
            </a:r>
            <a:endParaRPr lang="en-GB" sz="1000" baseline="30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ξ</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a:p>
            <a:r>
              <a:rPr lang="el-GR" sz="1600" dirty="0" smtClean="0">
                <a:latin typeface="Times New Roman" pitchFamily="18" charset="0"/>
                <a:cs typeface="Times New Roman" pitchFamily="18" charset="0"/>
              </a:rPr>
              <a:t>β</a:t>
            </a:r>
            <a:r>
              <a:rPr lang="el-GR" sz="1600" i="1" baseline="-25000" dirty="0" smtClean="0">
                <a:latin typeface="Times New Roman" pitchFamily="18" charset="0"/>
                <a:cs typeface="Times New Roman" pitchFamily="18" charset="0"/>
              </a:rPr>
              <a:t>α</a:t>
            </a:r>
            <a:r>
              <a:rPr lang="en-GB" sz="1600" i="1" dirty="0" smtClean="0">
                <a:latin typeface="Times New Roman" pitchFamily="18" charset="0"/>
                <a:cs typeface="Times New Roman" pitchFamily="18" charset="0"/>
              </a:rPr>
              <a:t> = </a:t>
            </a:r>
            <a:r>
              <a:rPr lang="en-GB" sz="1600" dirty="0" smtClean="0">
                <a:latin typeface="Times New Roman" pitchFamily="18" charset="0"/>
                <a:cs typeface="Times New Roman" pitchFamily="18" charset="0"/>
              </a:rPr>
              <a:t>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562600" y="3943350"/>
            <a:ext cx="3483769" cy="3067050"/>
            <a:chOff x="5562600" y="3943350"/>
            <a:chExt cx="3483769" cy="3067050"/>
          </a:xfrm>
        </p:grpSpPr>
        <p:pic>
          <p:nvPicPr>
            <p:cNvPr id="3" name="Picture 2" descr="beam.png"/>
            <p:cNvPicPr>
              <a:picLocks noChangeAspect="1"/>
            </p:cNvPicPr>
            <p:nvPr/>
          </p:nvPicPr>
          <p:blipFill>
            <a:blip r:embed="rId3" cstate="print"/>
            <a:stretch>
              <a:fillRect/>
            </a:stretch>
          </p:blipFill>
          <p:spPr>
            <a:xfrm>
              <a:off x="5562600" y="3943350"/>
              <a:ext cx="3483769" cy="3067050"/>
            </a:xfrm>
            <a:prstGeom prst="rect">
              <a:avLst/>
            </a:prstGeom>
          </p:spPr>
        </p:pic>
        <p:cxnSp>
          <p:nvCxnSpPr>
            <p:cNvPr id="10" name="Straight Arrow Connector 9"/>
            <p:cNvCxnSpPr/>
            <p:nvPr/>
          </p:nvCxnSpPr>
          <p:spPr>
            <a:xfrm>
              <a:off x="7543800" y="6400800"/>
              <a:ext cx="914400" cy="228600"/>
            </a:xfrm>
            <a:prstGeom prst="straightConnector1">
              <a:avLst/>
            </a:prstGeom>
            <a:ln w="2222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pic>
        <p:nvPicPr>
          <p:cNvPr id="2" name="Picture 1" descr="plate.png"/>
          <p:cNvPicPr>
            <a:picLocks noChangeAspect="1"/>
          </p:cNvPicPr>
          <p:nvPr/>
        </p:nvPicPr>
        <p:blipFill>
          <a:blip r:embed="rId4" cstate="print"/>
          <a:stretch>
            <a:fillRect/>
          </a:stretch>
        </p:blipFill>
        <p:spPr>
          <a:xfrm>
            <a:off x="4364831" y="1733550"/>
            <a:ext cx="3483769" cy="3067050"/>
          </a:xfrm>
          <a:prstGeom prst="rect">
            <a:avLst/>
          </a:prstGeom>
        </p:spPr>
      </p:pic>
      <p:sp>
        <p:nvSpPr>
          <p:cNvPr id="4" name="Text Box 4"/>
          <p:cNvSpPr/>
          <p:nvPr/>
        </p:nvSpPr>
        <p:spPr>
          <a:xfrm>
            <a:off x="241920" y="8280"/>
            <a:ext cx="8610840" cy="50066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UAV Model</a:t>
            </a:r>
            <a:endParaRPr lang="en-GB" sz="1000" b="1" dirty="0" smtClean="0">
              <a:solidFill>
                <a:srgbClr val="0070C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Structure: geometrically non-linear beam (from Imperial College)</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a:t>
            </a:r>
            <a:r>
              <a:rPr lang="en-GB" dirty="0" err="1" smtClean="0">
                <a:solidFill>
                  <a:srgbClr val="000000"/>
                </a:solidFill>
                <a:latin typeface="Times New Roman" pitchFamily="18"/>
                <a:ea typeface="Microsoft YaHei" pitchFamily="2"/>
                <a:cs typeface="Mangal" pitchFamily="2"/>
              </a:rPr>
              <a:t>Nastran</a:t>
            </a:r>
            <a:r>
              <a:rPr lang="en-GB" dirty="0" smtClean="0">
                <a:solidFill>
                  <a:srgbClr val="000000"/>
                </a:solidFill>
                <a:latin typeface="Times New Roman" pitchFamily="18"/>
                <a:ea typeface="Microsoft YaHei" pitchFamily="2"/>
                <a:cs typeface="Mangal" pitchFamily="2"/>
              </a:rPr>
              <a:t> plate model to 1D beam</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model tuning</a:t>
            </a: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Aerodynamics: 2D strip</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control surface, gust encounter</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20 states for each beam node</a:t>
            </a: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FOM of 540 states (20 wing + 4 tail + 3 fuse)</a:t>
            </a:r>
          </a:p>
        </p:txBody>
      </p:sp>
      <p:graphicFrame>
        <p:nvGraphicFramePr>
          <p:cNvPr id="8" name="Table 7"/>
          <p:cNvGraphicFramePr>
            <a:graphicFrameLocks noGrp="1"/>
          </p:cNvGraphicFramePr>
          <p:nvPr/>
        </p:nvGraphicFramePr>
        <p:xfrm>
          <a:off x="228600" y="5146040"/>
          <a:ext cx="3668078" cy="1483360"/>
        </p:xfrm>
        <a:graphic>
          <a:graphicData uri="http://schemas.openxmlformats.org/drawingml/2006/table">
            <a:tbl>
              <a:tblPr firstRow="1" bandRow="1">
                <a:tableStyleId>{5C22544A-7EE6-4342-B048-85BDC9FD1C3A}</a:tableStyleId>
              </a:tblPr>
              <a:tblGrid>
                <a:gridCol w="1244918"/>
                <a:gridCol w="1290955"/>
                <a:gridCol w="1132205"/>
              </a:tblGrid>
              <a:tr h="370840">
                <a:tc>
                  <a:txBody>
                    <a:bodyPr/>
                    <a:lstStyle/>
                    <a:p>
                      <a:endParaRPr lang="en-GB"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err="1" smtClean="0">
                          <a:solidFill>
                            <a:schemeClr val="tx1"/>
                          </a:solidFill>
                          <a:latin typeface="Times New Roman" pitchFamily="18" charset="0"/>
                          <a:cs typeface="Times New Roman" pitchFamily="18" charset="0"/>
                        </a:rPr>
                        <a:t>Nastran</a:t>
                      </a:r>
                      <a:r>
                        <a:rPr lang="en-GB" sz="1600" b="0" dirty="0" smtClean="0">
                          <a:solidFill>
                            <a:schemeClr val="tx1"/>
                          </a:solidFill>
                          <a:latin typeface="Times New Roman" pitchFamily="18" charset="0"/>
                          <a:cs typeface="Times New Roman" pitchFamily="18" charset="0"/>
                        </a:rPr>
                        <a:t> [Hz]</a:t>
                      </a:r>
                      <a:endParaRPr lang="en-GB" sz="1600"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c>
                  <a:txBody>
                    <a:bodyPr/>
                    <a:lstStyle/>
                    <a:p>
                      <a:pPr algn="ctr"/>
                      <a:r>
                        <a:rPr lang="en-GB" sz="1600" b="0" dirty="0" smtClean="0">
                          <a:solidFill>
                            <a:schemeClr val="tx1"/>
                          </a:solidFill>
                          <a:latin typeface="Times New Roman" pitchFamily="18" charset="0"/>
                          <a:cs typeface="Times New Roman" pitchFamily="18" charset="0"/>
                        </a:rPr>
                        <a:t>Beam [Hz]</a:t>
                      </a:r>
                      <a:endParaRPr lang="en-GB" sz="1600"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r>
              <a:tr h="370840">
                <a:tc>
                  <a:txBody>
                    <a:bodyPr/>
                    <a:lstStyle/>
                    <a:p>
                      <a:r>
                        <a:rPr lang="en-GB" sz="1600" b="0" dirty="0" smtClean="0">
                          <a:solidFill>
                            <a:schemeClr val="tx1"/>
                          </a:solidFill>
                          <a:latin typeface="Times New Roman" pitchFamily="18" charset="0"/>
                          <a:cs typeface="Times New Roman" pitchFamily="18" charset="0"/>
                        </a:rPr>
                        <a:t>1st</a:t>
                      </a:r>
                      <a:r>
                        <a:rPr lang="en-GB" sz="1600" b="0" baseline="0" dirty="0" smtClean="0">
                          <a:solidFill>
                            <a:schemeClr val="tx1"/>
                          </a:solidFill>
                          <a:latin typeface="Times New Roman" pitchFamily="18" charset="0"/>
                          <a:cs typeface="Times New Roman" pitchFamily="18" charset="0"/>
                        </a:rPr>
                        <a:t> bending </a:t>
                      </a:r>
                      <a:endParaRPr lang="en-GB" sz="1600"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smtClean="0">
                          <a:solidFill>
                            <a:schemeClr val="tx1"/>
                          </a:solidFill>
                          <a:latin typeface="Times New Roman" pitchFamily="18" charset="0"/>
                          <a:cs typeface="Times New Roman" pitchFamily="18" charset="0"/>
                        </a:rPr>
                        <a:t>3.56</a:t>
                      </a:r>
                      <a:endParaRPr lang="en-GB" sz="1600"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GB" sz="1600" b="0" dirty="0" smtClean="0">
                          <a:solidFill>
                            <a:schemeClr val="tx1"/>
                          </a:solidFill>
                          <a:latin typeface="Times New Roman" pitchFamily="18" charset="0"/>
                          <a:cs typeface="Times New Roman" pitchFamily="18" charset="0"/>
                        </a:rPr>
                        <a:t>3.48</a:t>
                      </a:r>
                      <a:endParaRPr lang="en-GB" sz="1600"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r>
              <a:tr h="370840">
                <a:tc>
                  <a:txBody>
                    <a:bodyPr/>
                    <a:lstStyle/>
                    <a:p>
                      <a:r>
                        <a:rPr lang="en-GB" sz="1600" b="0" dirty="0" smtClean="0">
                          <a:solidFill>
                            <a:schemeClr val="tx1"/>
                          </a:solidFill>
                          <a:latin typeface="Times New Roman" pitchFamily="18" charset="0"/>
                          <a:cs typeface="Times New Roman" pitchFamily="18" charset="0"/>
                        </a:rPr>
                        <a:t>2nd bending</a:t>
                      </a:r>
                      <a:endParaRPr lang="en-GB" sz="1600"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smtClean="0">
                          <a:solidFill>
                            <a:schemeClr val="tx1"/>
                          </a:solidFill>
                          <a:latin typeface="Times New Roman" pitchFamily="18" charset="0"/>
                          <a:cs typeface="Times New Roman" pitchFamily="18" charset="0"/>
                        </a:rPr>
                        <a:t>7.75</a:t>
                      </a:r>
                      <a:endParaRPr lang="en-GB" sz="1600"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smtClean="0">
                          <a:solidFill>
                            <a:schemeClr val="tx1"/>
                          </a:solidFill>
                          <a:latin typeface="Times New Roman" pitchFamily="18" charset="0"/>
                          <a:cs typeface="Times New Roman" pitchFamily="18" charset="0"/>
                        </a:rPr>
                        <a:t>6.99</a:t>
                      </a:r>
                      <a:endParaRPr lang="en-GB" sz="1600" b="0" dirty="0">
                        <a:solidFill>
                          <a:schemeClr val="tx1"/>
                        </a:solidFill>
                        <a:latin typeface="Times New Roman" pitchFamily="18" charset="0"/>
                        <a:cs typeface="Times New Roman" pitchFamily="18" charset="0"/>
                      </a:endParaRPr>
                    </a:p>
                  </a:txBody>
                  <a:tcPr>
                    <a:noFill/>
                  </a:tcPr>
                </a:tc>
              </a:tr>
              <a:tr h="370840">
                <a:tc>
                  <a:txBody>
                    <a:bodyPr/>
                    <a:lstStyle/>
                    <a:p>
                      <a:r>
                        <a:rPr lang="en-GB" sz="1600" b="0" dirty="0" smtClean="0">
                          <a:solidFill>
                            <a:schemeClr val="tx1"/>
                          </a:solidFill>
                          <a:latin typeface="Times New Roman" pitchFamily="18" charset="0"/>
                          <a:cs typeface="Times New Roman" pitchFamily="18" charset="0"/>
                        </a:rPr>
                        <a:t>1st torsion</a:t>
                      </a:r>
                      <a:endParaRPr lang="en-GB" sz="1600"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smtClean="0">
                          <a:solidFill>
                            <a:schemeClr val="tx1"/>
                          </a:solidFill>
                          <a:latin typeface="Times New Roman" pitchFamily="18" charset="0"/>
                          <a:cs typeface="Times New Roman" pitchFamily="18" charset="0"/>
                        </a:rPr>
                        <a:t>14.9</a:t>
                      </a:r>
                      <a:endParaRPr lang="en-GB" sz="1600" b="0" dirty="0">
                        <a:solidFill>
                          <a:schemeClr val="tx1"/>
                        </a:solidFill>
                        <a:latin typeface="Times New Roman" pitchFamily="18" charset="0"/>
                        <a:cs typeface="Times New Roman" pitchFamily="18" charset="0"/>
                      </a:endParaRPr>
                    </a:p>
                  </a:txBody>
                  <a:tcPr>
                    <a:noFill/>
                  </a:tcPr>
                </a:tc>
                <a:tc>
                  <a:txBody>
                    <a:bodyPr/>
                    <a:lstStyle/>
                    <a:p>
                      <a:pPr algn="ctr"/>
                      <a:r>
                        <a:rPr lang="en-GB" sz="1600" b="0" dirty="0" smtClean="0">
                          <a:solidFill>
                            <a:schemeClr val="tx1"/>
                          </a:solidFill>
                          <a:latin typeface="Times New Roman" pitchFamily="18" charset="0"/>
                          <a:cs typeface="Times New Roman" pitchFamily="18" charset="0"/>
                        </a:rPr>
                        <a:t>12.2</a:t>
                      </a:r>
                      <a:endParaRPr lang="en-GB" sz="1600" b="0" dirty="0">
                        <a:solidFill>
                          <a:schemeClr val="tx1"/>
                        </a:solidFill>
                        <a:latin typeface="Times New Roman" pitchFamily="18" charset="0"/>
                        <a:cs typeface="Times New Roman" pitchFamily="18" charset="0"/>
                      </a:endParaRPr>
                    </a:p>
                  </a:txBody>
                  <a:tcPr>
                    <a:noFill/>
                  </a:tcPr>
                </a:tc>
              </a:tr>
            </a:tbl>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nv_disc_ROM.png"/>
          <p:cNvPicPr>
            <a:picLocks noChangeAspect="1"/>
          </p:cNvPicPr>
          <p:nvPr/>
        </p:nvPicPr>
        <p:blipFill>
          <a:blip r:embed="rId3" cstate="print"/>
          <a:stretch>
            <a:fillRect/>
          </a:stretch>
        </p:blipFill>
        <p:spPr>
          <a:xfrm>
            <a:off x="766762" y="80962"/>
            <a:ext cx="7610475" cy="6696075"/>
          </a:xfrm>
          <a:prstGeom prst="rect">
            <a:avLst/>
          </a:prstGeom>
        </p:spPr>
      </p:pic>
      <p:sp>
        <p:nvSpPr>
          <p:cNvPr id="3"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ROM convergence</a:t>
            </a:r>
          </a:p>
        </p:txBody>
      </p:sp>
      <p:sp>
        <p:nvSpPr>
          <p:cNvPr id="4" name="TextBox 3"/>
          <p:cNvSpPr txBox="1"/>
          <p:nvPr/>
        </p:nvSpPr>
        <p:spPr>
          <a:xfrm>
            <a:off x="7391400" y="108000"/>
            <a:ext cx="1600200" cy="1723549"/>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M = 0.08</a:t>
            </a:r>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 = 20,000 m</a:t>
            </a:r>
          </a:p>
          <a:p>
            <a:r>
              <a:rPr lang="el-GR" sz="1600" dirty="0" smtClean="0">
                <a:latin typeface="Times New Roman" pitchFamily="18" charset="0"/>
                <a:cs typeface="Times New Roman" pitchFamily="18" charset="0"/>
              </a:rPr>
              <a:t>α</a:t>
            </a:r>
            <a:r>
              <a:rPr lang="en-GB" sz="1600" baseline="-25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5 deg</a:t>
            </a: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“1 minus cosine”</a:t>
            </a:r>
          </a:p>
          <a:p>
            <a:r>
              <a:rPr lang="en-GB" sz="1600" dirty="0" smtClean="0">
                <a:latin typeface="Times New Roman" pitchFamily="18" charset="0"/>
                <a:cs typeface="Times New Roman" pitchFamily="18" charset="0"/>
              </a:rPr>
              <a:t>H</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26</a:t>
            </a:r>
          </a:p>
          <a:p>
            <a:r>
              <a:rPr lang="en-GB" sz="1600" dirty="0" smtClean="0">
                <a:latin typeface="Times New Roman" pitchFamily="18" charset="0"/>
                <a:cs typeface="Times New Roman" pitchFamily="18" charset="0"/>
              </a:rPr>
              <a:t>w</a:t>
            </a:r>
            <a:r>
              <a:rPr lang="en-GB" sz="1600" baseline="-25000" dirty="0" smtClean="0">
                <a:latin typeface="Times New Roman" pitchFamily="18" charset="0"/>
                <a:cs typeface="Times New Roman" pitchFamily="18" charset="0"/>
              </a:rPr>
              <a:t>g</a:t>
            </a:r>
            <a:r>
              <a:rPr lang="en-GB" sz="1600" dirty="0" smtClean="0">
                <a:latin typeface="Times New Roman" pitchFamily="18" charset="0"/>
                <a:cs typeface="Times New Roman" pitchFamily="18" charset="0"/>
              </a:rPr>
              <a:t> = 0.06 U</a:t>
            </a:r>
            <a:r>
              <a:rPr lang="en-GB" sz="1600" baseline="-25000" dirty="0" smtClean="0">
                <a:latin typeface="Times New Roman" pitchFamily="18" charset="0"/>
                <a:cs typeface="Times New Roman" pitchFamily="18" charset="0"/>
              </a:rPr>
              <a:t>∞</a:t>
            </a:r>
            <a:endParaRPr lang="en-GB" sz="1000" baseline="-25000" dirty="0" smtClean="0">
              <a:latin typeface="Times New Roman" pitchFamily="18" charset="0"/>
              <a:cs typeface="Times New Roman" pitchFamily="18" charset="0"/>
            </a:endParaRPr>
          </a:p>
        </p:txBody>
      </p:sp>
      <p:sp>
        <p:nvSpPr>
          <p:cNvPr id="5" name="TextBox 4"/>
          <p:cNvSpPr txBox="1"/>
          <p:nvPr/>
        </p:nvSpPr>
        <p:spPr>
          <a:xfrm>
            <a:off x="5638800" y="3395246"/>
            <a:ext cx="2596673" cy="338554"/>
          </a:xfrm>
          <a:prstGeom prst="rect">
            <a:avLst/>
          </a:prstGeom>
          <a:noFill/>
        </p:spPr>
        <p:txBody>
          <a:bodyPr wrap="none" rtlCol="0">
            <a:spAutoFit/>
          </a:bodyPr>
          <a:lstStyle/>
          <a:p>
            <a:r>
              <a:rPr lang="en-GB" sz="1600" b="1" dirty="0" smtClean="0">
                <a:solidFill>
                  <a:srgbClr val="FF0000"/>
                </a:solidFill>
                <a:latin typeface="Times New Roman" pitchFamily="18" charset="0"/>
                <a:cs typeface="Times New Roman" pitchFamily="18" charset="0"/>
              </a:rPr>
              <a:t>From </a:t>
            </a:r>
            <a:r>
              <a:rPr lang="en-GB" sz="1600" b="1" dirty="0" smtClean="0">
                <a:solidFill>
                  <a:srgbClr val="FF0000"/>
                </a:solidFill>
                <a:latin typeface="Times New Roman" pitchFamily="18" charset="0"/>
                <a:cs typeface="Times New Roman" pitchFamily="18" charset="0"/>
              </a:rPr>
              <a:t>540 states to 16 states</a:t>
            </a:r>
            <a:endParaRPr lang="en-GB" sz="1000" b="1" dirty="0" smtClean="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13043"/>
          <a:stretch>
            <a:fillRect/>
          </a:stretch>
        </p:blipFill>
        <p:spPr bwMode="auto">
          <a:xfrm>
            <a:off x="35496" y="5229200"/>
            <a:ext cx="3277865" cy="1553784"/>
          </a:xfrm>
          <a:prstGeom prst="rect">
            <a:avLst/>
          </a:prstGeom>
          <a:noFill/>
          <a:ln w="9525">
            <a:noFill/>
            <a:miter lim="800000"/>
            <a:headEnd/>
            <a:tailEnd/>
          </a:ln>
        </p:spPr>
      </p:pic>
      <p:sp>
        <p:nvSpPr>
          <p:cNvPr id="2" name="Text Box 4"/>
          <p:cNvSpPr/>
          <p:nvPr/>
        </p:nvSpPr>
        <p:spPr>
          <a:xfrm>
            <a:off x="241920" y="8280"/>
            <a:ext cx="8610840" cy="535133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Motivation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solidFill>
                  <a:srgbClr val="000000"/>
                </a:solidFill>
                <a:latin typeface="Times New Roman" pitchFamily="18"/>
                <a:ea typeface="Microsoft YaHei" pitchFamily="2"/>
                <a:cs typeface="Mangal" pitchFamily="2"/>
                <a:sym typeface="Wingdings" pitchFamily="2" charset="2"/>
              </a:rPr>
              <a:t>Physics-based simulation </a:t>
            </a:r>
            <a:r>
              <a:rPr lang="en-GB" sz="2000" dirty="0" smtClean="0">
                <a:solidFill>
                  <a:srgbClr val="000000"/>
                </a:solidFill>
                <a:latin typeface="Times New Roman" pitchFamily="18"/>
                <a:ea typeface="Microsoft YaHei" pitchFamily="2"/>
                <a:cs typeface="Mangal" pitchFamily="2"/>
                <a:sym typeface="Wingdings" pitchFamily="2" charset="2"/>
              </a:rPr>
              <a:t>of very flexible aircraft gust interaction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large amplitude/low frequency modes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coupled rigid body/structural dynamics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nonlinearities from structure/fluid (&amp; control)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Nonlinear </a:t>
            </a:r>
            <a:r>
              <a:rPr lang="en-GB" sz="2000" b="1" dirty="0" smtClean="0">
                <a:latin typeface="Times New Roman" pitchFamily="18"/>
                <a:ea typeface="Microsoft YaHei" pitchFamily="2"/>
                <a:cs typeface="Mangal" pitchFamily="2"/>
                <a:sym typeface="Wingdings" pitchFamily="2" charset="2"/>
              </a:rPr>
              <a:t>model reduction</a:t>
            </a:r>
            <a:r>
              <a:rPr lang="en-GB" sz="2000" dirty="0" smtClean="0">
                <a:latin typeface="Times New Roman" pitchFamily="18"/>
                <a:ea typeface="Microsoft YaHei" pitchFamily="2"/>
                <a:cs typeface="Mangal" pitchFamily="2"/>
                <a:sym typeface="Wingdings" pitchFamily="2" charset="2"/>
              </a:rPr>
              <a:t> for control design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system identification methods</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manipulation of full order residual</a:t>
            </a: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b="1" dirty="0" smtClean="0">
                <a:latin typeface="Times New Roman" pitchFamily="18"/>
                <a:ea typeface="Microsoft YaHei" pitchFamily="2"/>
                <a:cs typeface="Mangal" pitchFamily="2"/>
                <a:sym typeface="Wingdings" pitchFamily="2" charset="2"/>
              </a:rPr>
              <a:t>Control design</a:t>
            </a:r>
            <a:r>
              <a:rPr lang="en-GB" sz="2000" dirty="0" smtClean="0">
                <a:latin typeface="Times New Roman" pitchFamily="18"/>
                <a:ea typeface="Microsoft YaHei" pitchFamily="2"/>
                <a:cs typeface="Mangal" pitchFamily="2"/>
                <a:sym typeface="Wingdings" pitchFamily="2" charset="2"/>
              </a:rPr>
              <a:t> for FCS of flexible aircraft</a:t>
            </a:r>
          </a:p>
        </p:txBody>
      </p:sp>
      <p:pic>
        <p:nvPicPr>
          <p:cNvPr id="5" name="Picture 13"/>
          <p:cNvPicPr>
            <a:picLocks noChangeAspect="1" noChangeArrowheads="1"/>
          </p:cNvPicPr>
          <p:nvPr/>
        </p:nvPicPr>
        <p:blipFill>
          <a:blip r:embed="rId4" cstate="print"/>
          <a:srcRect t="11554" b="6129"/>
          <a:stretch>
            <a:fillRect/>
          </a:stretch>
        </p:blipFill>
        <p:spPr bwMode="auto">
          <a:xfrm>
            <a:off x="5724129" y="4745623"/>
            <a:ext cx="3419872" cy="2112377"/>
          </a:xfrm>
          <a:prstGeom prst="rect">
            <a:avLst/>
          </a:prstGeom>
          <a:noFill/>
          <a:ln w="9525">
            <a:noFill/>
            <a:round/>
            <a:headEnd/>
            <a:tailEnd/>
          </a:ln>
        </p:spPr>
      </p:pic>
      <p:pic>
        <p:nvPicPr>
          <p:cNvPr id="6" name="Picture 5" descr="SurfMapping_mode4_aug.png"/>
          <p:cNvPicPr>
            <a:picLocks noChangeAspect="1"/>
          </p:cNvPicPr>
          <p:nvPr/>
        </p:nvPicPr>
        <p:blipFill>
          <a:blip r:embed="rId5" cstate="print"/>
          <a:srcRect t="20791" b="9090"/>
          <a:stretch>
            <a:fillRect/>
          </a:stretch>
        </p:blipFill>
        <p:spPr>
          <a:xfrm>
            <a:off x="5148064" y="1844823"/>
            <a:ext cx="3888432" cy="2400397"/>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OM_Vk.png"/>
          <p:cNvPicPr>
            <a:picLocks noChangeAspect="1"/>
          </p:cNvPicPr>
          <p:nvPr/>
        </p:nvPicPr>
        <p:blipFill>
          <a:blip r:embed="rId3" cstate="print"/>
          <a:stretch>
            <a:fillRect/>
          </a:stretch>
        </p:blipFill>
        <p:spPr>
          <a:xfrm>
            <a:off x="766762" y="80962"/>
            <a:ext cx="7610475" cy="6696075"/>
          </a:xfrm>
          <a:prstGeom prst="rect">
            <a:avLst/>
          </a:prstGeom>
        </p:spPr>
      </p:pic>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ROM evaluation: continuous gust</a:t>
            </a:r>
          </a:p>
        </p:txBody>
      </p:sp>
      <p:sp>
        <p:nvSpPr>
          <p:cNvPr id="6" name="TextBox 5"/>
          <p:cNvSpPr txBox="1"/>
          <p:nvPr/>
        </p:nvSpPr>
        <p:spPr>
          <a:xfrm>
            <a:off x="7391400" y="108000"/>
            <a:ext cx="1600200" cy="1231106"/>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M = 0.08</a:t>
            </a:r>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 = 20,000 m</a:t>
            </a:r>
          </a:p>
          <a:p>
            <a:r>
              <a:rPr lang="el-GR" sz="1600" dirty="0" smtClean="0">
                <a:latin typeface="Times New Roman" pitchFamily="18" charset="0"/>
                <a:cs typeface="Times New Roman" pitchFamily="18" charset="0"/>
              </a:rPr>
              <a:t>α</a:t>
            </a:r>
            <a:r>
              <a:rPr lang="en-GB" sz="1600" baseline="-25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5 deg</a:t>
            </a: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Von </a:t>
            </a:r>
            <a:r>
              <a:rPr lang="en-GB" sz="1600" dirty="0" err="1" smtClean="0">
                <a:latin typeface="Times New Roman" pitchFamily="18" charset="0"/>
                <a:cs typeface="Times New Roman" pitchFamily="18" charset="0"/>
              </a:rPr>
              <a:t>Kármán</a:t>
            </a:r>
            <a:endParaRPr lang="en-GB" sz="1600" dirty="0" smtClean="0">
              <a:latin typeface="Times New Roman" pitchFamily="18" charset="0"/>
              <a:cs typeface="Times New Roman" pitchFamily="18" charset="0"/>
            </a:endParaRPr>
          </a:p>
        </p:txBody>
      </p:sp>
      <p:sp>
        <p:nvSpPr>
          <p:cNvPr id="7" name="TextBox 6"/>
          <p:cNvSpPr txBox="1"/>
          <p:nvPr/>
        </p:nvSpPr>
        <p:spPr>
          <a:xfrm>
            <a:off x="6324600" y="2133600"/>
            <a:ext cx="2234907" cy="1138773"/>
          </a:xfrm>
          <a:prstGeom prst="rect">
            <a:avLst/>
          </a:prstGeom>
          <a:noFill/>
        </p:spPr>
        <p:txBody>
          <a:bodyPr wrap="none" rtlCol="0">
            <a:spAutoFit/>
          </a:bodyPr>
          <a:lstStyle/>
          <a:p>
            <a:r>
              <a:rPr lang="en-GB" sz="1600" b="1" dirty="0" smtClean="0">
                <a:solidFill>
                  <a:srgbClr val="FF0000"/>
                </a:solidFill>
                <a:latin typeface="Times New Roman" pitchFamily="18" charset="0"/>
                <a:cs typeface="Times New Roman" pitchFamily="18" charset="0"/>
              </a:rPr>
              <a:t>Cost </a:t>
            </a:r>
            <a:endParaRPr lang="en-GB" sz="1600" dirty="0" smtClean="0">
              <a:solidFill>
                <a:srgbClr val="FF0000"/>
              </a:solidFill>
              <a:latin typeface="Times New Roman" pitchFamily="18" charset="0"/>
              <a:cs typeface="Times New Roman" pitchFamily="18" charset="0"/>
            </a:endParaRPr>
          </a:p>
          <a:p>
            <a:endParaRPr lang="en-GB" sz="1000" dirty="0" smtClean="0">
              <a:solidFill>
                <a:srgbClr val="FF0000"/>
              </a:solidFill>
              <a:latin typeface="Times New Roman" pitchFamily="18" charset="0"/>
              <a:cs typeface="Times New Roman" pitchFamily="18" charset="0"/>
            </a:endParaRPr>
          </a:p>
          <a:p>
            <a:r>
              <a:rPr lang="en-GB" sz="1600" dirty="0" smtClean="0">
                <a:latin typeface="Times New Roman" pitchFamily="18" charset="0"/>
                <a:cs typeface="Times New Roman" pitchFamily="18" charset="0"/>
              </a:rPr>
              <a:t>FOM time domain: 55 s</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ROM time domain: 5.4 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M_ROM_con.png"/>
          <p:cNvPicPr>
            <a:picLocks noChangeAspect="1"/>
          </p:cNvPicPr>
          <p:nvPr/>
        </p:nvPicPr>
        <p:blipFill>
          <a:blip r:embed="rId3" cstate="print"/>
          <a:stretch>
            <a:fillRect/>
          </a:stretch>
        </p:blipFill>
        <p:spPr>
          <a:xfrm>
            <a:off x="0" y="2505551"/>
            <a:ext cx="4946809" cy="4352449"/>
          </a:xfrm>
          <a:prstGeom prst="rect">
            <a:avLst/>
          </a:prstGeom>
        </p:spPr>
      </p:pic>
      <p:sp>
        <p:nvSpPr>
          <p:cNvPr id="3"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Closed loop response: continuous gust</a:t>
            </a:r>
          </a:p>
        </p:txBody>
      </p:sp>
      <p:sp>
        <p:nvSpPr>
          <p:cNvPr id="7" name="TextBox 6"/>
          <p:cNvSpPr txBox="1"/>
          <p:nvPr/>
        </p:nvSpPr>
        <p:spPr>
          <a:xfrm>
            <a:off x="787959" y="1071027"/>
            <a:ext cx="3111749" cy="1138773"/>
          </a:xfrm>
          <a:prstGeom prst="rect">
            <a:avLst/>
          </a:prstGeom>
          <a:noFill/>
        </p:spPr>
        <p:txBody>
          <a:bodyPr wrap="none" rtlCol="0">
            <a:spAutoFit/>
          </a:bodyPr>
          <a:lstStyle/>
          <a:p>
            <a:r>
              <a:rPr lang="en-GB" sz="1600" dirty="0" smtClean="0">
                <a:latin typeface="Times New Roman" pitchFamily="18" charset="0"/>
                <a:cs typeface="Times New Roman" pitchFamily="18" charset="0"/>
              </a:rPr>
              <a:t>H</a:t>
            </a:r>
            <a:r>
              <a:rPr lang="en-GB" sz="1600" baseline="30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control on ROM</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measured input: wing tip deflection</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control input: flap </a:t>
            </a:r>
            <a:endParaRPr lang="en-GB" sz="1000" dirty="0" smtClean="0">
              <a:latin typeface="Times New Roman" pitchFamily="18" charset="0"/>
              <a:cs typeface="Times New Roman" pitchFamily="18" charset="0"/>
            </a:endParaRPr>
          </a:p>
        </p:txBody>
      </p:sp>
      <p:sp>
        <p:nvSpPr>
          <p:cNvPr id="8" name="TextBox 7"/>
          <p:cNvSpPr txBox="1"/>
          <p:nvPr/>
        </p:nvSpPr>
        <p:spPr>
          <a:xfrm>
            <a:off x="7391400" y="108000"/>
            <a:ext cx="1600200" cy="1231106"/>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M = 0.08</a:t>
            </a:r>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 = 20,000 m</a:t>
            </a:r>
          </a:p>
          <a:p>
            <a:r>
              <a:rPr lang="el-GR" sz="1600" dirty="0" smtClean="0">
                <a:latin typeface="Times New Roman" pitchFamily="18" charset="0"/>
                <a:cs typeface="Times New Roman" pitchFamily="18" charset="0"/>
              </a:rPr>
              <a:t>α</a:t>
            </a:r>
            <a:r>
              <a:rPr lang="en-GB" sz="1600" baseline="-25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5 deg</a:t>
            </a: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Von </a:t>
            </a:r>
            <a:r>
              <a:rPr lang="en-GB" sz="1600" dirty="0" err="1" smtClean="0">
                <a:latin typeface="Times New Roman" pitchFamily="18" charset="0"/>
                <a:cs typeface="Times New Roman" pitchFamily="18" charset="0"/>
              </a:rPr>
              <a:t>Kármán</a:t>
            </a:r>
            <a:endParaRPr lang="en-GB" sz="1600" dirty="0" smtClean="0">
              <a:latin typeface="Times New Roman" pitchFamily="18" charset="0"/>
              <a:cs typeface="Times New Roman" pitchFamily="18" charset="0"/>
            </a:endParaRPr>
          </a:p>
        </p:txBody>
      </p:sp>
      <p:pic>
        <p:nvPicPr>
          <p:cNvPr id="9" name="Picture 8" descr="Cont_input_Vk_Lin.png"/>
          <p:cNvPicPr>
            <a:picLocks noChangeAspect="1"/>
          </p:cNvPicPr>
          <p:nvPr/>
        </p:nvPicPr>
        <p:blipFill>
          <a:blip r:embed="rId4" cstate="print"/>
          <a:stretch>
            <a:fillRect/>
          </a:stretch>
        </p:blipFill>
        <p:spPr>
          <a:xfrm>
            <a:off x="4424400" y="1440000"/>
            <a:ext cx="4959191" cy="435864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57237" y="76200"/>
            <a:ext cx="7629525" cy="6705600"/>
            <a:chOff x="757237" y="76200"/>
            <a:chExt cx="7629525" cy="6705600"/>
          </a:xfrm>
        </p:grpSpPr>
        <p:pic>
          <p:nvPicPr>
            <p:cNvPr id="5" name="Picture 4" descr="NFOM_NROM_beam_Vk.png"/>
            <p:cNvPicPr>
              <a:picLocks noChangeAspect="1"/>
            </p:cNvPicPr>
            <p:nvPr/>
          </p:nvPicPr>
          <p:blipFill>
            <a:blip r:embed="rId3" cstate="print"/>
            <a:stretch>
              <a:fillRect/>
            </a:stretch>
          </p:blipFill>
          <p:spPr>
            <a:xfrm>
              <a:off x="757237" y="76200"/>
              <a:ext cx="7629525" cy="6705600"/>
            </a:xfrm>
            <a:prstGeom prst="rect">
              <a:avLst/>
            </a:prstGeom>
          </p:spPr>
        </p:pic>
        <p:cxnSp>
          <p:nvCxnSpPr>
            <p:cNvPr id="7" name="Straight Arrow Connector 6"/>
            <p:cNvCxnSpPr/>
            <p:nvPr/>
          </p:nvCxnSpPr>
          <p:spPr>
            <a:xfrm>
              <a:off x="2209800" y="1854558"/>
              <a:ext cx="0" cy="9144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09800" y="3155163"/>
              <a:ext cx="0" cy="5400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352800" y="3085563"/>
              <a:ext cx="0" cy="5760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352800" y="4027311"/>
              <a:ext cx="0" cy="360000"/>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056326" y="3695163"/>
              <a:ext cx="30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057400" y="2780763"/>
              <a:ext cx="30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9037" y="4038600"/>
              <a:ext cx="5967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50842" y="3085563"/>
              <a:ext cx="5967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657600"/>
              <a:ext cx="5967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19400" y="4380963"/>
              <a:ext cx="59672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057400" y="1841679"/>
              <a:ext cx="30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57400" y="3137079"/>
              <a:ext cx="30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7391400" y="108000"/>
            <a:ext cx="1600200" cy="1231106"/>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M = 0.08</a:t>
            </a:r>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 = 2,900 m</a:t>
            </a:r>
          </a:p>
          <a:p>
            <a:r>
              <a:rPr lang="el-GR" sz="1600" dirty="0" smtClean="0">
                <a:latin typeface="Times New Roman" pitchFamily="18" charset="0"/>
                <a:cs typeface="Times New Roman" pitchFamily="18" charset="0"/>
              </a:rPr>
              <a:t>α</a:t>
            </a:r>
            <a:r>
              <a:rPr lang="en-GB" sz="1600" baseline="-25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10 deg</a:t>
            </a: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Von </a:t>
            </a:r>
            <a:r>
              <a:rPr lang="en-GB" sz="1600" dirty="0" err="1" smtClean="0">
                <a:latin typeface="Times New Roman" pitchFamily="18" charset="0"/>
                <a:cs typeface="Times New Roman" pitchFamily="18" charset="0"/>
              </a:rPr>
              <a:t>Kármán</a:t>
            </a:r>
            <a:endParaRPr lang="en-GB" sz="1600" dirty="0" smtClean="0">
              <a:latin typeface="Times New Roman" pitchFamily="18" charset="0"/>
              <a:cs typeface="Times New Roman" pitchFamily="18" charset="0"/>
            </a:endParaRPr>
          </a:p>
        </p:txBody>
      </p:sp>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b="1" dirty="0" smtClean="0">
                <a:latin typeface="Times New Roman" pitchFamily="18" charset="0"/>
                <a:cs typeface="Times New Roman" pitchFamily="18" charset="0"/>
              </a:rPr>
              <a:t>Nonlinear</a:t>
            </a:r>
            <a:r>
              <a:rPr lang="en-GB" dirty="0" smtClean="0">
                <a:latin typeface="Times New Roman" pitchFamily="18" charset="0"/>
                <a:cs typeface="Times New Roman" pitchFamily="18" charset="0"/>
              </a:rPr>
              <a:t> effects: continuous gust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91400" y="108000"/>
            <a:ext cx="1600200" cy="1231106"/>
          </a:xfrm>
          <a:prstGeom prst="rect">
            <a:avLst/>
          </a:prstGeom>
          <a:noFill/>
          <a:ln>
            <a:solidFill>
              <a:srgbClr val="FF0000"/>
            </a:solidFill>
          </a:ln>
        </p:spPr>
        <p:txBody>
          <a:bodyPr wrap="square" rtlCol="0">
            <a:spAutoFit/>
          </a:bodyPr>
          <a:lstStyle/>
          <a:p>
            <a:r>
              <a:rPr lang="en-GB" sz="1600" dirty="0" smtClean="0">
                <a:latin typeface="Times New Roman" pitchFamily="18" charset="0"/>
                <a:cs typeface="Times New Roman" pitchFamily="18" charset="0"/>
              </a:rPr>
              <a:t>M = 0.08</a:t>
            </a:r>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h = 2,900 m</a:t>
            </a:r>
          </a:p>
          <a:p>
            <a:r>
              <a:rPr lang="el-GR" sz="1600" dirty="0" smtClean="0">
                <a:latin typeface="Times New Roman" pitchFamily="18" charset="0"/>
                <a:cs typeface="Times New Roman" pitchFamily="18" charset="0"/>
              </a:rPr>
              <a:t>α</a:t>
            </a:r>
            <a:r>
              <a:rPr lang="en-GB" sz="1600" baseline="-25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 10 deg</a:t>
            </a: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Von </a:t>
            </a:r>
            <a:r>
              <a:rPr lang="en-GB" sz="1600" dirty="0" err="1" smtClean="0">
                <a:latin typeface="Times New Roman" pitchFamily="18" charset="0"/>
                <a:cs typeface="Times New Roman" pitchFamily="18" charset="0"/>
              </a:rPr>
              <a:t>Kármán</a:t>
            </a:r>
            <a:endParaRPr lang="en-GB" sz="1600" dirty="0" smtClean="0">
              <a:latin typeface="Times New Roman" pitchFamily="18" charset="0"/>
              <a:cs typeface="Times New Roman" pitchFamily="18" charset="0"/>
            </a:endParaRPr>
          </a:p>
        </p:txBody>
      </p:sp>
      <p:sp>
        <p:nvSpPr>
          <p:cNvPr id="4" name="Text Box 4"/>
          <p:cNvSpPr/>
          <p:nvPr/>
        </p:nvSpPr>
        <p:spPr>
          <a:xfrm>
            <a:off x="107504" y="110661"/>
            <a:ext cx="4104456" cy="439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chemeClr val="accent1">
              <a:lumMod val="20000"/>
              <a:lumOff val="80000"/>
            </a:schemeClr>
          </a:solidFill>
          <a:ln>
            <a:solidFill>
              <a:schemeClr val="tx1"/>
            </a:solidFill>
            <a:prstDash val="solid"/>
          </a:ln>
        </p:spPr>
        <p:txBody>
          <a:bodyPr vert="horz" wrap="square" lIns="90000" tIns="46800" rIns="90000" bIns="46800" anchor="ctr" anchorCtr="0" compatLnSpc="1">
            <a:no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charset="0"/>
                <a:cs typeface="Times New Roman" pitchFamily="18" charset="0"/>
              </a:rPr>
              <a:t>Closed loop response: continuous gust</a:t>
            </a:r>
          </a:p>
        </p:txBody>
      </p:sp>
      <p:sp>
        <p:nvSpPr>
          <p:cNvPr id="5" name="TextBox 4"/>
          <p:cNvSpPr txBox="1"/>
          <p:nvPr/>
        </p:nvSpPr>
        <p:spPr>
          <a:xfrm>
            <a:off x="787959" y="1071027"/>
            <a:ext cx="3111749" cy="1138773"/>
          </a:xfrm>
          <a:prstGeom prst="rect">
            <a:avLst/>
          </a:prstGeom>
          <a:noFill/>
        </p:spPr>
        <p:txBody>
          <a:bodyPr wrap="none" rtlCol="0">
            <a:spAutoFit/>
          </a:bodyPr>
          <a:lstStyle/>
          <a:p>
            <a:r>
              <a:rPr lang="en-GB" sz="1600" dirty="0" smtClean="0">
                <a:latin typeface="Times New Roman" pitchFamily="18" charset="0"/>
                <a:cs typeface="Times New Roman" pitchFamily="18" charset="0"/>
              </a:rPr>
              <a:t>H</a:t>
            </a:r>
            <a:r>
              <a:rPr lang="en-GB" sz="1600" baseline="30000" dirty="0" smtClean="0">
                <a:latin typeface="Times New Roman" pitchFamily="18" charset="0"/>
                <a:cs typeface="Times New Roman" pitchFamily="18" charset="0"/>
              </a:rPr>
              <a:t>∞</a:t>
            </a:r>
            <a:r>
              <a:rPr lang="en-GB" sz="1600" dirty="0" smtClean="0">
                <a:latin typeface="Times New Roman" pitchFamily="18" charset="0"/>
                <a:cs typeface="Times New Roman" pitchFamily="18" charset="0"/>
              </a:rPr>
              <a:t> control on ROM</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measured input: wing tip deflection</a:t>
            </a:r>
            <a:endParaRPr lang="en-GB" sz="1000" dirty="0" smtClean="0">
              <a:latin typeface="Times New Roman" pitchFamily="18" charset="0"/>
              <a:cs typeface="Times New Roman" pitchFamily="18" charset="0"/>
            </a:endParaRPr>
          </a:p>
          <a:p>
            <a:endParaRPr lang="en-GB" sz="1000" dirty="0" smtClean="0">
              <a:latin typeface="Times New Roman" pitchFamily="18" charset="0"/>
              <a:cs typeface="Times New Roman" pitchFamily="18" charset="0"/>
            </a:endParaRPr>
          </a:p>
          <a:p>
            <a:r>
              <a:rPr lang="en-GB" sz="1600" dirty="0" smtClean="0">
                <a:latin typeface="Times New Roman" pitchFamily="18" charset="0"/>
                <a:cs typeface="Times New Roman" pitchFamily="18" charset="0"/>
              </a:rPr>
              <a:t>control input: flap </a:t>
            </a:r>
            <a:endParaRPr lang="en-GB" sz="1000" dirty="0" smtClean="0">
              <a:latin typeface="Times New Roman" pitchFamily="18" charset="0"/>
              <a:cs typeface="Times New Roman" pitchFamily="18" charset="0"/>
            </a:endParaRPr>
          </a:p>
        </p:txBody>
      </p:sp>
      <p:pic>
        <p:nvPicPr>
          <p:cNvPr id="6" name="Picture 5" descr="NFOM_NROM_beam_Control.png"/>
          <p:cNvPicPr>
            <a:picLocks noChangeAspect="1"/>
          </p:cNvPicPr>
          <p:nvPr/>
        </p:nvPicPr>
        <p:blipFill>
          <a:blip r:embed="rId3" cstate="print"/>
          <a:stretch>
            <a:fillRect/>
          </a:stretch>
        </p:blipFill>
        <p:spPr>
          <a:xfrm>
            <a:off x="0" y="2499360"/>
            <a:ext cx="4959191" cy="4358640"/>
          </a:xfrm>
          <a:prstGeom prst="rect">
            <a:avLst/>
          </a:prstGeom>
        </p:spPr>
      </p:pic>
      <p:pic>
        <p:nvPicPr>
          <p:cNvPr id="7" name="Picture 6" descr="Control_input_NFOM.png"/>
          <p:cNvPicPr>
            <a:picLocks noChangeAspect="1"/>
          </p:cNvPicPr>
          <p:nvPr/>
        </p:nvPicPr>
        <p:blipFill>
          <a:blip r:embed="rId4" cstate="print"/>
          <a:stretch>
            <a:fillRect/>
          </a:stretch>
        </p:blipFill>
        <p:spPr>
          <a:xfrm>
            <a:off x="4424400" y="1440000"/>
            <a:ext cx="4959191" cy="435864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rfMapping_mode4_aug.png"/>
          <p:cNvPicPr>
            <a:picLocks noChangeAspect="1"/>
          </p:cNvPicPr>
          <p:nvPr/>
        </p:nvPicPr>
        <p:blipFill>
          <a:blip r:embed="rId2" cstate="print"/>
          <a:srcRect t="20791" b="9090"/>
          <a:stretch>
            <a:fillRect/>
          </a:stretch>
        </p:blipFill>
        <p:spPr>
          <a:xfrm>
            <a:off x="5148064" y="4005064"/>
            <a:ext cx="3888432" cy="2400397"/>
          </a:xfrm>
          <a:prstGeom prst="rect">
            <a:avLst/>
          </a:prstGeom>
        </p:spPr>
      </p:pic>
      <p:pic>
        <p:nvPicPr>
          <p:cNvPr id="5" name="Picture 2"/>
          <p:cNvPicPr>
            <a:picLocks noChangeAspect="1" noChangeArrowheads="1"/>
          </p:cNvPicPr>
          <p:nvPr/>
        </p:nvPicPr>
        <p:blipFill>
          <a:blip r:embed="rId3" cstate="print"/>
          <a:srcRect b="13043"/>
          <a:stretch>
            <a:fillRect/>
          </a:stretch>
        </p:blipFill>
        <p:spPr bwMode="auto">
          <a:xfrm>
            <a:off x="5796136" y="1556792"/>
            <a:ext cx="3190073" cy="1512168"/>
          </a:xfrm>
          <a:prstGeom prst="rect">
            <a:avLst/>
          </a:prstGeom>
          <a:noFill/>
          <a:ln w="9525">
            <a:noFill/>
            <a:miter lim="800000"/>
            <a:headEnd/>
            <a:tailEnd/>
          </a:ln>
        </p:spPr>
      </p:pic>
      <p:sp>
        <p:nvSpPr>
          <p:cNvPr id="2" name="Text Box 4"/>
          <p:cNvSpPr/>
          <p:nvPr/>
        </p:nvSpPr>
        <p:spPr>
          <a:xfrm>
            <a:off x="241920" y="8280"/>
            <a:ext cx="8610840" cy="599766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Conclusion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i="1" dirty="0" smtClean="0">
                <a:solidFill>
                  <a:srgbClr val="000000"/>
                </a:solidFill>
                <a:latin typeface="Times New Roman" pitchFamily="18"/>
                <a:ea typeface="Microsoft YaHei" pitchFamily="2"/>
                <a:cs typeface="Mangal" pitchFamily="2"/>
                <a:sym typeface="Wingdings" pitchFamily="2" charset="2"/>
              </a:rPr>
              <a:t>Systematic </a:t>
            </a:r>
            <a:r>
              <a:rPr lang="en-GB" dirty="0" smtClean="0">
                <a:solidFill>
                  <a:srgbClr val="000000"/>
                </a:solidFill>
                <a:latin typeface="Times New Roman" pitchFamily="18"/>
                <a:ea typeface="Microsoft YaHei" pitchFamily="2"/>
                <a:cs typeface="Mangal" pitchFamily="2"/>
                <a:sym typeface="Wingdings" pitchFamily="2" charset="2"/>
              </a:rPr>
              <a:t>approach to model reduction</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applicable to any (fluid/structure/flight) systems </a:t>
            </a:r>
          </a:p>
          <a:p>
            <a:pPr lvl="1">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control design done in the same way</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Nonlinear ROM is straightforward</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include nonlinearity in small size system</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assess limitations from using linear models</a:t>
            </a:r>
            <a:endParaRPr lang="en-GB" sz="1000" dirty="0" smtClean="0">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Enabling 10,000 </a:t>
            </a:r>
            <a:r>
              <a:rPr lang="en-GB" dirty="0" err="1" smtClean="0">
                <a:latin typeface="Times New Roman" pitchFamily="18"/>
                <a:ea typeface="Microsoft YaHei" pitchFamily="2"/>
                <a:cs typeface="Mangal" pitchFamily="2"/>
                <a:sym typeface="Wingdings" pitchFamily="2" charset="2"/>
              </a:rPr>
              <a:t>calcs</a:t>
            </a:r>
            <a:endParaRPr lang="en-GB" dirty="0" smtClean="0">
              <a:latin typeface="Times New Roman" pitchFamily="18"/>
              <a:ea typeface="Microsoft YaHei" pitchFamily="2"/>
              <a:cs typeface="Mangal" pitchFamily="2"/>
              <a:sym typeface="Wingdings" pitchFamily="2" charset="2"/>
            </a:endParaRP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worst </a:t>
            </a:r>
            <a:r>
              <a:rPr lang="en-GB" dirty="0" smtClean="0">
                <a:latin typeface="Times New Roman" pitchFamily="18"/>
                <a:ea typeface="Microsoft YaHei" pitchFamily="2"/>
                <a:cs typeface="Mangal" pitchFamily="2"/>
                <a:sym typeface="Wingdings" pitchFamily="2" charset="2"/>
              </a:rPr>
              <a:t>case search, GLA</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SAS, performance optimization</a:t>
            </a:r>
            <a:endParaRPr lang="en-GB" sz="1000" dirty="0" smtClean="0">
              <a:latin typeface="Times New Roman" pitchFamily="18"/>
              <a:ea typeface="Microsoft YaHei" pitchFamily="2"/>
              <a:cs typeface="Mangal" pitchFamily="2"/>
              <a:sym typeface="Wingdings" pitchFamily="2" charset="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 </a:t>
            </a:r>
            <a:r>
              <a:rPr lang="en-GB" dirty="0" smtClean="0">
                <a:latin typeface="Times New Roman" pitchFamily="18"/>
                <a:ea typeface="Microsoft YaHei" pitchFamily="2"/>
                <a:cs typeface="Mangal" pitchFamily="2"/>
                <a:sym typeface="Wingdings" pitchFamily="2" charset="2"/>
              </a:rPr>
              <a:t>demonstration of UAV model with CFD, gust and flight dynamics</a:t>
            </a:r>
            <a:endParaRPr lang="en-GB" dirty="0" smtClean="0">
              <a:latin typeface="Times New Roman" pitchFamily="18"/>
              <a:ea typeface="Microsoft YaHei" pitchFamily="2"/>
              <a:cs typeface="Mangal" pitchFamily="2"/>
              <a:sym typeface="Wingdings" pitchFamily="2" charset="2"/>
            </a:endParaRPr>
          </a:p>
        </p:txBody>
      </p:sp>
      <p:sp>
        <p:nvSpPr>
          <p:cNvPr id="3" name="TextBox 2"/>
          <p:cNvSpPr txBox="1"/>
          <p:nvPr/>
        </p:nvSpPr>
        <p:spPr>
          <a:xfrm>
            <a:off x="0" y="6413266"/>
            <a:ext cx="9144000" cy="338554"/>
          </a:xfrm>
          <a:prstGeom prst="rect">
            <a:avLst/>
          </a:prstGeom>
          <a:noFill/>
        </p:spPr>
        <p:txBody>
          <a:bodyPr wrap="square" rtlCol="0">
            <a:spAutoFit/>
          </a:bodyPr>
          <a:lstStyle/>
          <a:p>
            <a:pPr lvl="0" algn="ct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1600" dirty="0" smtClean="0">
                <a:latin typeface="Times New Roman" pitchFamily="18" charset="0"/>
                <a:ea typeface="Microsoft YaHei" pitchFamily="2"/>
                <a:cs typeface="Times New Roman" pitchFamily="18" charset="0"/>
                <a:sym typeface="Wingdings" pitchFamily="2" charset="2"/>
              </a:rPr>
              <a:t>email: </a:t>
            </a:r>
            <a:r>
              <a:rPr lang="en-GB" sz="1600" dirty="0" err="1" smtClean="0">
                <a:solidFill>
                  <a:srgbClr val="000000"/>
                </a:solidFill>
                <a:latin typeface="Times New Roman" pitchFamily="18" charset="0"/>
                <a:ea typeface="Microsoft YaHei" pitchFamily="2"/>
                <a:cs typeface="Times New Roman" pitchFamily="18" charset="0"/>
              </a:rPr>
              <a:t>A.Da</a:t>
            </a:r>
            <a:r>
              <a:rPr lang="en-GB" sz="1600" dirty="0" smtClean="0">
                <a:solidFill>
                  <a:srgbClr val="000000"/>
                </a:solidFill>
                <a:latin typeface="Times New Roman" pitchFamily="18" charset="0"/>
                <a:ea typeface="Microsoft YaHei" pitchFamily="2"/>
                <a:cs typeface="Times New Roman" pitchFamily="18" charset="0"/>
              </a:rPr>
              <a:t>-Ronch@[</a:t>
            </a:r>
            <a:r>
              <a:rPr lang="en-GB" sz="1600" dirty="0" smtClean="0">
                <a:solidFill>
                  <a:srgbClr val="000000"/>
                </a:solidFill>
                <a:latin typeface="Times New Roman" pitchFamily="18" charset="0"/>
                <a:ea typeface="Microsoft YaHei" pitchFamily="2"/>
                <a:cs typeface="Times New Roman" pitchFamily="18" charset="0"/>
                <a:hlinkClick r:id="rId4"/>
              </a:rPr>
              <a:t>liverpool</a:t>
            </a:r>
            <a:r>
              <a:rPr lang="en-GB" sz="1600" dirty="0" smtClean="0">
                <a:solidFill>
                  <a:srgbClr val="000000"/>
                </a:solidFill>
                <a:latin typeface="Times New Roman" pitchFamily="18" charset="0"/>
                <a:ea typeface="Microsoft YaHei" pitchFamily="2"/>
                <a:cs typeface="Times New Roman" pitchFamily="18" charset="0"/>
              </a:rPr>
              <a:t>, </a:t>
            </a:r>
            <a:r>
              <a:rPr lang="en-GB" sz="1600" dirty="0" smtClean="0">
                <a:solidFill>
                  <a:srgbClr val="000000"/>
                </a:solidFill>
                <a:latin typeface="Times New Roman" pitchFamily="18" charset="0"/>
                <a:ea typeface="Microsoft YaHei" pitchFamily="2"/>
                <a:cs typeface="Times New Roman" pitchFamily="18" charset="0"/>
                <a:hlinkClick r:id="rId5"/>
              </a:rPr>
              <a:t>soton</a:t>
            </a:r>
            <a:r>
              <a:rPr lang="en-GB" sz="1600" dirty="0" smtClean="0">
                <a:solidFill>
                  <a:srgbClr val="000000"/>
                </a:solidFill>
                <a:latin typeface="Times New Roman" pitchFamily="18" charset="0"/>
                <a:ea typeface="Microsoft YaHei" pitchFamily="2"/>
                <a:cs typeface="Times New Roman" pitchFamily="18" charset="0"/>
              </a:rPr>
              <a:t>].</a:t>
            </a:r>
            <a:r>
              <a:rPr lang="en-GB" sz="1600" dirty="0" err="1" smtClean="0">
                <a:solidFill>
                  <a:srgbClr val="000000"/>
                </a:solidFill>
                <a:latin typeface="Times New Roman" pitchFamily="18" charset="0"/>
                <a:ea typeface="Microsoft YaHei" pitchFamily="2"/>
                <a:cs typeface="Times New Roman" pitchFamily="18" charset="0"/>
              </a:rPr>
              <a:t>ac.uk</a:t>
            </a:r>
            <a:r>
              <a:rPr lang="en-GB" sz="1600" dirty="0" smtClean="0">
                <a:solidFill>
                  <a:srgbClr val="000000"/>
                </a:solidFill>
                <a:latin typeface="Times New Roman" pitchFamily="18" charset="0"/>
                <a:ea typeface="Microsoft YaHei" pitchFamily="2"/>
                <a:cs typeface="Times New Roman" pitchFamily="18" charset="0"/>
              </a:rPr>
              <a:t>      </a:t>
            </a:r>
            <a:r>
              <a:rPr lang="en-GB" sz="1600" dirty="0" smtClean="0">
                <a:solidFill>
                  <a:srgbClr val="000000"/>
                </a:solidFill>
                <a:latin typeface="Times New Roman" pitchFamily="18" charset="0"/>
                <a:ea typeface="Microsoft YaHei" pitchFamily="2"/>
                <a:cs typeface="Times New Roman" pitchFamily="18" charset="0"/>
              </a:rPr>
              <a:t>                 </a:t>
            </a:r>
            <a:r>
              <a:rPr lang="en-GB" sz="1600" dirty="0" smtClean="0">
                <a:solidFill>
                  <a:srgbClr val="000000"/>
                </a:solidFill>
                <a:latin typeface="Times New Roman" pitchFamily="18" charset="0"/>
                <a:ea typeface="Microsoft YaHei" pitchFamily="2"/>
                <a:cs typeface="Times New Roman" pitchFamily="18" charset="0"/>
              </a:rPr>
              <a:t>w</a:t>
            </a:r>
            <a:r>
              <a:rPr lang="en-GB" sz="1600" dirty="0" smtClean="0">
                <a:latin typeface="Times New Roman" pitchFamily="18" charset="0"/>
                <a:ea typeface="Microsoft YaHei" pitchFamily="2"/>
                <a:cs typeface="Times New Roman" pitchFamily="18" charset="0"/>
                <a:sym typeface="Wingdings" pitchFamily="2" charset="2"/>
              </a:rPr>
              <a:t>eb: </a:t>
            </a:r>
            <a:r>
              <a:rPr lang="en-GB" sz="1600" u="sng" dirty="0" smtClean="0">
                <a:latin typeface="Times New Roman" pitchFamily="18" charset="0"/>
                <a:cs typeface="Times New Roman" pitchFamily="18" charset="0"/>
                <a:hlinkClick r:id="rId6"/>
              </a:rPr>
              <a:t>http://www.cfd4aircraft.com/</a:t>
            </a:r>
            <a:endParaRPr lang="en-GB" sz="1600" dirty="0" smtClean="0">
              <a:solidFill>
                <a:srgbClr val="000000"/>
              </a:solidFill>
              <a:latin typeface="Times New Roman" pitchFamily="18" charset="0"/>
              <a:ea typeface="Microsoft YaHei" pitchFamily="2"/>
              <a:cs typeface="Times New Roman"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p:nvPr/>
        </p:nvSpPr>
        <p:spPr>
          <a:xfrm>
            <a:off x="241920" y="8280"/>
            <a:ext cx="8610840" cy="349852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err="1" smtClean="0">
                <a:solidFill>
                  <a:srgbClr val="0070C0"/>
                </a:solidFill>
                <a:latin typeface="Times New Roman" pitchFamily="18"/>
                <a:ea typeface="Microsoft YaHei" pitchFamily="2"/>
                <a:cs typeface="Mangal" pitchFamily="2"/>
              </a:rPr>
              <a:t>Testcase</a:t>
            </a:r>
            <a:endParaRPr lang="en-GB" sz="3600" b="1" dirty="0" smtClean="0">
              <a:solidFill>
                <a:srgbClr val="0070C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2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sym typeface="Wingdings" pitchFamily="2" charset="2"/>
              </a:rPr>
              <a:t>Global Hawk type (P. </a:t>
            </a:r>
            <a:r>
              <a:rPr lang="en-GB" sz="2000" dirty="0" err="1" smtClean="0">
                <a:solidFill>
                  <a:srgbClr val="000000"/>
                </a:solidFill>
                <a:latin typeface="Times New Roman" pitchFamily="18"/>
                <a:ea typeface="Microsoft YaHei" pitchFamily="2"/>
                <a:cs typeface="Mangal" pitchFamily="2"/>
                <a:sym typeface="Wingdings" pitchFamily="2" charset="2"/>
              </a:rPr>
              <a:t>Hopgood</a:t>
            </a:r>
            <a:r>
              <a:rPr lang="en-GB" sz="2000" dirty="0" smtClean="0">
                <a:solidFill>
                  <a:srgbClr val="000000"/>
                </a:solidFill>
                <a:latin typeface="Times New Roman" pitchFamily="18"/>
                <a:ea typeface="Microsoft YaHei" pitchFamily="2"/>
                <a:cs typeface="Mangal" pitchFamily="2"/>
                <a:sym typeface="Wingdings" pitchFamily="2" charset="2"/>
              </a:rPr>
              <a:t> of DSTL)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beam/plate FE model of composite material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control surfaces </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structural model &gt; 1,300 points</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CFD grid &gt; 6 </a:t>
            </a:r>
            <a:r>
              <a:rPr lang="en-GB" dirty="0" err="1" smtClean="0">
                <a:solidFill>
                  <a:srgbClr val="000000"/>
                </a:solidFill>
                <a:latin typeface="Times New Roman" pitchFamily="18"/>
                <a:ea typeface="Microsoft YaHei" pitchFamily="2"/>
                <a:cs typeface="Mangal" pitchFamily="2"/>
                <a:sym typeface="Wingdings" pitchFamily="2" charset="2"/>
              </a:rPr>
              <a:t>mio</a:t>
            </a:r>
            <a:r>
              <a:rPr lang="en-GB" dirty="0" smtClean="0">
                <a:solidFill>
                  <a:srgbClr val="000000"/>
                </a:solidFill>
                <a:latin typeface="Times New Roman" pitchFamily="18"/>
                <a:ea typeface="Microsoft YaHei" pitchFamily="2"/>
                <a:cs typeface="Mangal" pitchFamily="2"/>
                <a:sym typeface="Wingdings" pitchFamily="2" charset="2"/>
              </a:rPr>
              <a:t> points</a:t>
            </a:r>
            <a:endParaRPr lang="en-GB" dirty="0" smtClean="0">
              <a:latin typeface="Times New Roman" pitchFamily="18"/>
              <a:ea typeface="Microsoft YaHei" pitchFamily="2"/>
              <a:cs typeface="Mangal" pitchFamily="2"/>
              <a:sym typeface="Wingdings" pitchFamily="2" charset="2"/>
            </a:endParaRPr>
          </a:p>
        </p:txBody>
      </p:sp>
      <p:pic>
        <p:nvPicPr>
          <p:cNvPr id="7" name="Picture 6" descr="A4_M0.55_Aileron7.5.jpg"/>
          <p:cNvPicPr>
            <a:picLocks noChangeAspect="1"/>
          </p:cNvPicPr>
          <p:nvPr/>
        </p:nvPicPr>
        <p:blipFill>
          <a:blip r:embed="rId3" cstate="print"/>
          <a:srcRect l="7895" t="932" r="9737" b="1178"/>
          <a:stretch>
            <a:fillRect/>
          </a:stretch>
        </p:blipFill>
        <p:spPr bwMode="auto">
          <a:xfrm>
            <a:off x="115725" y="4052843"/>
            <a:ext cx="4240251" cy="2688525"/>
          </a:xfrm>
          <a:prstGeom prst="rect">
            <a:avLst/>
          </a:prstGeom>
          <a:noFill/>
          <a:ln w="9525">
            <a:noFill/>
            <a:miter lim="800000"/>
            <a:headEnd/>
            <a:tailEnd/>
          </a:ln>
        </p:spPr>
      </p:pic>
      <p:sp>
        <p:nvSpPr>
          <p:cNvPr id="9" name="TextBox 8"/>
          <p:cNvSpPr txBox="1"/>
          <p:nvPr/>
        </p:nvSpPr>
        <p:spPr>
          <a:xfrm>
            <a:off x="5181600" y="3886200"/>
            <a:ext cx="3168352" cy="1661993"/>
          </a:xfrm>
          <a:prstGeom prst="rect">
            <a:avLst/>
          </a:prstGeom>
          <a:noFill/>
        </p:spPr>
        <p:txBody>
          <a:bodyPr wrap="square" rtlCol="0">
            <a:spAutoFit/>
          </a:bodyPr>
          <a:lstStyle/>
          <a:p>
            <a:r>
              <a:rPr lang="en-GB" dirty="0" smtClean="0">
                <a:solidFill>
                  <a:srgbClr val="FF0000"/>
                </a:solidFill>
                <a:latin typeface="Times New Roman" pitchFamily="18"/>
                <a:ea typeface="Microsoft YaHei" pitchFamily="2"/>
                <a:cs typeface="Mangal" pitchFamily="2"/>
                <a:sym typeface="Wingdings" pitchFamily="2" charset="2"/>
              </a:rPr>
              <a:t>- stability augmentation (SAS)</a:t>
            </a: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r>
              <a:rPr lang="en-GB" dirty="0" smtClean="0">
                <a:solidFill>
                  <a:srgbClr val="FF0000"/>
                </a:solidFill>
                <a:latin typeface="Times New Roman" pitchFamily="18"/>
                <a:ea typeface="Microsoft YaHei" pitchFamily="2"/>
                <a:cs typeface="Mangal" pitchFamily="2"/>
                <a:sym typeface="Wingdings" pitchFamily="2" charset="2"/>
              </a:rPr>
              <a:t> worst case gust search</a:t>
            </a: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r>
              <a:rPr lang="en-GB" dirty="0" smtClean="0">
                <a:solidFill>
                  <a:srgbClr val="FF0000"/>
                </a:solidFill>
                <a:latin typeface="Times New Roman" pitchFamily="18"/>
                <a:ea typeface="Microsoft YaHei" pitchFamily="2"/>
                <a:cs typeface="Mangal" pitchFamily="2"/>
                <a:sym typeface="Wingdings" pitchFamily="2" charset="2"/>
              </a:rPr>
              <a:t> gust load alleviation (GLA)</a:t>
            </a: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endParaRPr lang="en-GB" sz="1000" dirty="0" smtClean="0">
              <a:solidFill>
                <a:srgbClr val="FF0000"/>
              </a:solidFill>
              <a:latin typeface="Times New Roman" pitchFamily="18"/>
              <a:ea typeface="Microsoft YaHei" pitchFamily="2"/>
              <a:cs typeface="Mangal" pitchFamily="2"/>
              <a:sym typeface="Wingdings" pitchFamily="2" charset="2"/>
            </a:endParaRPr>
          </a:p>
          <a:p>
            <a:pPr>
              <a:buFontTx/>
              <a:buChar char="-"/>
            </a:pPr>
            <a:r>
              <a:rPr lang="en-GB" dirty="0" smtClean="0">
                <a:solidFill>
                  <a:srgbClr val="FF0000"/>
                </a:solidFill>
                <a:latin typeface="Times New Roman" pitchFamily="18"/>
                <a:ea typeface="Microsoft YaHei" pitchFamily="2"/>
                <a:cs typeface="Mangal" pitchFamily="2"/>
                <a:sym typeface="Wingdings" pitchFamily="2" charset="2"/>
              </a:rPr>
              <a:t> performance optimization</a:t>
            </a:r>
            <a:endParaRPr lang="en-GB" dirty="0">
              <a:solidFill>
                <a:srgbClr val="FF0000"/>
              </a:solidFill>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1026" name="Equation" r:id="rId4" imgW="1422360" imgH="685800" progId="Equation.3">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err="1" smtClean="0">
                <a:latin typeface="Times New Roman" pitchFamily="18"/>
                <a:ea typeface="Microsoft YaHei" pitchFamily="2"/>
                <a:cs typeface="Mangal" pitchFamily="2"/>
                <a:sym typeface="Wingdings" pitchFamily="2" charset="2"/>
              </a:rPr>
              <a:t>Eigenvalue</a:t>
            </a:r>
            <a:r>
              <a:rPr lang="en-GB" dirty="0" smtClean="0">
                <a:latin typeface="Times New Roman" pitchFamily="18"/>
                <a:ea typeface="Microsoft YaHei" pitchFamily="2"/>
                <a:cs typeface="Mangal" pitchFamily="2"/>
                <a:sym typeface="Wingdings" pitchFamily="2" charset="2"/>
              </a:rPr>
              <a:t> problem of large order system is difficult</a:t>
            </a: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18434"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18435"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18436"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12"/>
          <p:cNvSpPr txBox="1">
            <a:spLocks noChangeArrowheads="1"/>
          </p:cNvSpPr>
          <p:nvPr/>
        </p:nvSpPr>
        <p:spPr bwMode="auto">
          <a:xfrm>
            <a:off x="144016" y="6172200"/>
            <a:ext cx="8820472" cy="584775"/>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sz="1600" dirty="0" smtClean="0">
                <a:latin typeface="Times New Roman" pitchFamily="18" charset="0"/>
                <a:cs typeface="Times New Roman" pitchFamily="18" charset="0"/>
              </a:rPr>
              <a:t>Badcock et al., “Transonic </a:t>
            </a:r>
            <a:r>
              <a:rPr lang="en-GB" sz="1600" dirty="0" err="1" smtClean="0">
                <a:latin typeface="Times New Roman" pitchFamily="18" charset="0"/>
                <a:cs typeface="Times New Roman" pitchFamily="18" charset="0"/>
              </a:rPr>
              <a:t>Aeroelastic</a:t>
            </a:r>
            <a:r>
              <a:rPr lang="en-GB" sz="1600" dirty="0" smtClean="0">
                <a:latin typeface="Times New Roman" pitchFamily="18" charset="0"/>
                <a:cs typeface="Times New Roman" pitchFamily="18" charset="0"/>
              </a:rPr>
              <a:t> Simulation for Envelope Searches and Uncertainty Analysis”, </a:t>
            </a:r>
            <a:r>
              <a:rPr lang="en-GB" sz="1600" b="1" dirty="0" smtClean="0">
                <a:latin typeface="Times New Roman" pitchFamily="18" charset="0"/>
                <a:cs typeface="Times New Roman" pitchFamily="18" charset="0"/>
              </a:rPr>
              <a:t>Progress in Aerospace Sciences</a:t>
            </a:r>
            <a:r>
              <a:rPr lang="en-GB" sz="1600" dirty="0" smtClean="0">
                <a:latin typeface="Times New Roman" pitchFamily="18" charset="0"/>
                <a:cs typeface="Times New Roman" pitchFamily="18" charset="0"/>
              </a:rPr>
              <a:t>; 47(5):  392-423, 2011</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39442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3074"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3075"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3076"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3077" name="Equation" r:id="rId7" imgW="4114800" imgH="393480" progId="Equation.3">
              <p:embed/>
            </p:oleObj>
          </a:graphicData>
        </a:graphic>
      </p:graphicFrame>
      <p:cxnSp>
        <p:nvCxnSpPr>
          <p:cNvPr id="14" name="Straight Arrow Connector 13"/>
          <p:cNvCxnSpPr/>
          <p:nvPr/>
        </p:nvCxnSpPr>
        <p:spPr>
          <a:xfrm flipV="1">
            <a:off x="2987824" y="3939931"/>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644008" y="3933056"/>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2123728" y="4509120"/>
            <a:ext cx="3672408" cy="369332"/>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2</a:t>
            </a:r>
            <a:r>
              <a:rPr lang="en-GB" baseline="30000" dirty="0" smtClean="0">
                <a:latin typeface="Times New Roman" pitchFamily="18" charset="0"/>
                <a:cs typeface="Times New Roman" pitchFamily="18" charset="0"/>
              </a:rPr>
              <a:t>nd</a:t>
            </a:r>
            <a:r>
              <a:rPr lang="en-GB" dirty="0" smtClean="0">
                <a:latin typeface="Times New Roman" pitchFamily="18" charset="0"/>
                <a:cs typeface="Times New Roman" pitchFamily="18" charset="0"/>
              </a:rPr>
              <a:t>/3</a:t>
            </a:r>
            <a:r>
              <a:rPr lang="en-GB" baseline="30000" dirty="0" smtClean="0">
                <a:latin typeface="Times New Roman" pitchFamily="18" charset="0"/>
                <a:cs typeface="Times New Roman" pitchFamily="18" charset="0"/>
              </a:rPr>
              <a:t>rd</a:t>
            </a:r>
            <a:r>
              <a:rPr lang="en-GB" dirty="0" smtClean="0">
                <a:latin typeface="Times New Roman" pitchFamily="18" charset="0"/>
                <a:cs typeface="Times New Roman" pitchFamily="18" charset="0"/>
              </a:rPr>
              <a:t> </a:t>
            </a:r>
            <a:r>
              <a:rPr lang="en-GB" dirty="0" err="1" smtClean="0">
                <a:latin typeface="Times New Roman" pitchFamily="18" charset="0"/>
                <a:cs typeface="Times New Roman" pitchFamily="18" charset="0"/>
              </a:rPr>
              <a:t>Jacobian</a:t>
            </a:r>
            <a:r>
              <a:rPr lang="en-GB" dirty="0" smtClean="0">
                <a:latin typeface="Times New Roman" pitchFamily="18" charset="0"/>
                <a:cs typeface="Times New Roman" pitchFamily="18" charset="0"/>
              </a:rPr>
              <a:t> operators for NROM</a:t>
            </a:r>
          </a:p>
        </p:txBody>
      </p:sp>
      <p:sp>
        <p:nvSpPr>
          <p:cNvPr id="12" name="TextBox 12"/>
          <p:cNvSpPr txBox="1">
            <a:spLocks noChangeArrowheads="1"/>
          </p:cNvSpPr>
          <p:nvPr/>
        </p:nvSpPr>
        <p:spPr bwMode="auto">
          <a:xfrm>
            <a:off x="144016" y="6172200"/>
            <a:ext cx="8820472" cy="584775"/>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sz="1600" dirty="0" smtClean="0">
                <a:latin typeface="Times New Roman" pitchFamily="18" charset="0"/>
                <a:cs typeface="Times New Roman" pitchFamily="18" charset="0"/>
              </a:rPr>
              <a:t>Da Ronch et al., “Nonlinear Model Reduction for Flexible Aircraft Control Design”, </a:t>
            </a:r>
            <a:r>
              <a:rPr lang="en-GB" sz="1600" b="1" dirty="0" smtClean="0">
                <a:latin typeface="Times New Roman" pitchFamily="18" charset="0"/>
                <a:cs typeface="Times New Roman" pitchFamily="18" charset="0"/>
              </a:rPr>
              <a:t>AIAA paper 2012-4404</a:t>
            </a:r>
            <a:r>
              <a:rPr lang="en-GB" sz="1600" dirty="0" smtClean="0">
                <a:latin typeface="Times New Roman" pitchFamily="18" charset="0"/>
                <a:cs typeface="Times New Roman" pitchFamily="18" charset="0"/>
              </a:rPr>
              <a:t>; AIAA Atmospheric Flight Mechanics, 2012</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578222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latin typeface="Times New Roman" pitchFamily="18"/>
                <a:ea typeface="Microsoft YaHei" pitchFamily="2"/>
                <a:cs typeface="Mangal" pitchFamily="2"/>
                <a:sym typeface="Wingdings" pitchFamily="2" charset="2"/>
              </a:rPr>
              <a:t>How to add gust term in CFD-based ROM?</a:t>
            </a:r>
          </a:p>
        </p:txBody>
      </p:sp>
      <p:graphicFrame>
        <p:nvGraphicFramePr>
          <p:cNvPr id="3077" name="Object 2"/>
          <p:cNvGraphicFramePr>
            <a:graphicFrameLocks noChangeAspect="1"/>
          </p:cNvGraphicFramePr>
          <p:nvPr/>
        </p:nvGraphicFramePr>
        <p:xfrm>
          <a:off x="578123" y="1299666"/>
          <a:ext cx="2625725" cy="1265238"/>
        </p:xfrm>
        <a:graphic>
          <a:graphicData uri="http://schemas.openxmlformats.org/presentationml/2006/ole">
            <p:oleObj spid="_x0000_s4098" name="Equation" r:id="rId4" imgW="1422360" imgH="685800" progId="Equation.3">
              <p:embed/>
            </p:oleObj>
          </a:graphicData>
        </a:graphic>
      </p:graphicFrame>
      <p:graphicFrame>
        <p:nvGraphicFramePr>
          <p:cNvPr id="3078" name="Object 3"/>
          <p:cNvGraphicFramePr>
            <a:graphicFrameLocks noChangeAspect="1"/>
          </p:cNvGraphicFramePr>
          <p:nvPr/>
        </p:nvGraphicFramePr>
        <p:xfrm>
          <a:off x="6556896" y="1700808"/>
          <a:ext cx="1687512" cy="374650"/>
        </p:xfrm>
        <a:graphic>
          <a:graphicData uri="http://schemas.openxmlformats.org/presentationml/2006/ole">
            <p:oleObj spid="_x0000_s4099" name="Equation" r:id="rId5" imgW="914400" imgH="203040" progId="Equation.3">
              <p:embed/>
            </p:oleObj>
          </a:graphicData>
        </a:graphic>
      </p:graphicFrame>
      <p:graphicFrame>
        <p:nvGraphicFramePr>
          <p:cNvPr id="3079" name="Object 4"/>
          <p:cNvGraphicFramePr>
            <a:graphicFrameLocks noChangeAspect="1"/>
          </p:cNvGraphicFramePr>
          <p:nvPr/>
        </p:nvGraphicFramePr>
        <p:xfrm>
          <a:off x="3563888" y="2060848"/>
          <a:ext cx="2157412" cy="889000"/>
        </p:xfrm>
        <a:graphic>
          <a:graphicData uri="http://schemas.openxmlformats.org/presentationml/2006/ole">
            <p:oleObj spid="_x0000_s4100" name="Equation" r:id="rId6" imgW="1168200" imgH="482400" progId="Equation.3">
              <p:embed/>
            </p:oleObj>
          </a:graphicData>
        </a:graphic>
      </p:graphicFrame>
      <p:cxnSp>
        <p:nvCxnSpPr>
          <p:cNvPr id="10" name="Straight Arrow Connector 9"/>
          <p:cNvCxnSpPr/>
          <p:nvPr/>
        </p:nvCxnSpPr>
        <p:spPr>
          <a:xfrm>
            <a:off x="3347864" y="1916832"/>
            <a:ext cx="2808312" cy="0"/>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080" name="Object 3"/>
          <p:cNvGraphicFramePr>
            <a:graphicFrameLocks noChangeAspect="1"/>
          </p:cNvGraphicFramePr>
          <p:nvPr/>
        </p:nvGraphicFramePr>
        <p:xfrm>
          <a:off x="683568" y="3356992"/>
          <a:ext cx="7596188" cy="725488"/>
        </p:xfrm>
        <a:graphic>
          <a:graphicData uri="http://schemas.openxmlformats.org/presentationml/2006/ole">
            <p:oleObj spid="_x0000_s4101" name="Equation" r:id="rId7" imgW="4114800" imgH="393480" progId="Equation.3">
              <p:embed/>
            </p:oleObj>
          </a:graphicData>
        </a:graphic>
      </p:graphicFrame>
      <p:sp>
        <p:nvSpPr>
          <p:cNvPr id="13" name="TextBox 12"/>
          <p:cNvSpPr txBox="1"/>
          <p:nvPr/>
        </p:nvSpPr>
        <p:spPr>
          <a:xfrm>
            <a:off x="5724128" y="4654877"/>
            <a:ext cx="2160240" cy="923330"/>
          </a:xfrm>
          <a:prstGeom prst="rect">
            <a:avLst/>
          </a:prstGeom>
          <a:noFill/>
        </p:spPr>
        <p:txBody>
          <a:bodyPr wrap="square" rtlCol="0">
            <a:spAutoFit/>
          </a:bodyPr>
          <a:lstStyle/>
          <a:p>
            <a:pPr algn="ctr"/>
            <a:r>
              <a:rPr lang="en-GB" dirty="0" smtClean="0">
                <a:latin typeface="Times New Roman" pitchFamily="18" charset="0"/>
                <a:cs typeface="Times New Roman" pitchFamily="18" charset="0"/>
              </a:rPr>
              <a:t>control surfaces,</a:t>
            </a:r>
          </a:p>
          <a:p>
            <a:pPr algn="ctr"/>
            <a:r>
              <a:rPr lang="en-GB" dirty="0" smtClean="0">
                <a:latin typeface="Times New Roman" pitchFamily="18" charset="0"/>
                <a:cs typeface="Times New Roman" pitchFamily="18" charset="0"/>
              </a:rPr>
              <a:t>gust encounter, </a:t>
            </a:r>
          </a:p>
          <a:p>
            <a:pPr algn="ctr"/>
            <a:r>
              <a:rPr lang="en-GB" dirty="0" smtClean="0">
                <a:latin typeface="Times New Roman" pitchFamily="18" charset="0"/>
                <a:cs typeface="Times New Roman" pitchFamily="18" charset="0"/>
              </a:rPr>
              <a:t>speed/altitude</a:t>
            </a:r>
            <a:endParaRPr lang="en-GB" dirty="0">
              <a:latin typeface="Times New Roman" pitchFamily="18" charset="0"/>
              <a:cs typeface="Times New Roman" pitchFamily="18" charset="0"/>
            </a:endParaRPr>
          </a:p>
        </p:txBody>
      </p:sp>
      <p:cxnSp>
        <p:nvCxnSpPr>
          <p:cNvPr id="18" name="Straight Arrow Connector 17"/>
          <p:cNvCxnSpPr/>
          <p:nvPr/>
        </p:nvCxnSpPr>
        <p:spPr>
          <a:xfrm flipV="1">
            <a:off x="6588224" y="4078813"/>
            <a:ext cx="0" cy="576064"/>
          </a:xfrm>
          <a:prstGeom prst="straightConnector1">
            <a:avLst/>
          </a:prstGeom>
          <a:ln w="254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TextBox 12"/>
          <p:cNvSpPr txBox="1">
            <a:spLocks noChangeArrowheads="1"/>
          </p:cNvSpPr>
          <p:nvPr/>
        </p:nvSpPr>
        <p:spPr bwMode="auto">
          <a:xfrm>
            <a:off x="144016" y="6172200"/>
            <a:ext cx="8820472" cy="584775"/>
          </a:xfrm>
          <a:prstGeom prst="rect">
            <a:avLst/>
          </a:prstGeom>
          <a:solidFill>
            <a:schemeClr val="accent1">
              <a:lumMod val="20000"/>
              <a:lumOff val="80000"/>
            </a:schemeClr>
          </a:solidFill>
          <a:ln w="9525">
            <a:solidFill>
              <a:schemeClr val="tx1"/>
            </a:solidFill>
            <a:miter lim="800000"/>
            <a:headEnd/>
            <a:tailEnd/>
          </a:ln>
        </p:spPr>
        <p:txBody>
          <a:bodyPr wrap="square">
            <a:spAutoFit/>
          </a:bodyPr>
          <a:lstStyle/>
          <a:p>
            <a:pPr>
              <a:spcBef>
                <a:spcPct val="50000"/>
              </a:spcBef>
            </a:pPr>
            <a:r>
              <a:rPr lang="en-GB" sz="1600" dirty="0" smtClean="0">
                <a:latin typeface="Times New Roman" pitchFamily="18" charset="0"/>
                <a:cs typeface="Times New Roman" pitchFamily="18" charset="0"/>
              </a:rPr>
              <a:t>Da Ronch et al., “Model Reduction for Linear and Nonlinear Gust Loads Analysis”, </a:t>
            </a:r>
            <a:r>
              <a:rPr lang="en-GB" sz="1600" b="1" dirty="0" smtClean="0">
                <a:latin typeface="Times New Roman" pitchFamily="18" charset="0"/>
                <a:cs typeface="Times New Roman" pitchFamily="18" charset="0"/>
              </a:rPr>
              <a:t>AIAA paper 2013-1942</a:t>
            </a:r>
            <a:r>
              <a:rPr lang="en-GB" sz="1600" dirty="0" smtClean="0">
                <a:latin typeface="Times New Roman" pitchFamily="18" charset="0"/>
                <a:cs typeface="Times New Roman" pitchFamily="18" charset="0"/>
              </a:rPr>
              <a:t>; AIAA Structural Dynamics and Materials, 2013</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p:nvPr/>
        </p:nvSpPr>
        <p:spPr>
          <a:xfrm>
            <a:off x="241920" y="8280"/>
            <a:ext cx="8610840" cy="32399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Model Reduction</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i="1" dirty="0" smtClean="0">
                <a:solidFill>
                  <a:srgbClr val="000000"/>
                </a:solidFill>
                <a:latin typeface="Times New Roman" pitchFamily="18"/>
                <a:ea typeface="Microsoft YaHei" pitchFamily="2"/>
                <a:cs typeface="Mangal" pitchFamily="2"/>
                <a:sym typeface="Wingdings" pitchFamily="2" charset="2"/>
              </a:rPr>
              <a:t>Systematic </a:t>
            </a:r>
            <a:r>
              <a:rPr lang="en-GB" sz="2000" dirty="0" smtClean="0">
                <a:solidFill>
                  <a:srgbClr val="000000"/>
                </a:solidFill>
                <a:latin typeface="Times New Roman" pitchFamily="18"/>
                <a:ea typeface="Microsoft YaHei" pitchFamily="2"/>
                <a:cs typeface="Mangal" pitchFamily="2"/>
                <a:sym typeface="Wingdings" pitchFamily="2" charset="2"/>
              </a:rPr>
              <a:t>generation of Linear/Nonlinear ROMs</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independent of large order model</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sym typeface="Wingdings" pitchFamily="2" charset="2"/>
              </a:rPr>
              <a:t> control design done in the same way </a:t>
            </a:r>
          </a:p>
          <a:p>
            <a:pPr lvl="1">
              <a:lnSpc>
                <a:spcPct val="140000"/>
              </a:lnSpc>
              <a:buFont typeface="Arial"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a:p>
            <a:pPr lvl="0">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sym typeface="Wingdings" pitchFamily="2" charset="2"/>
            </a:endParaRPr>
          </a:p>
        </p:txBody>
      </p:sp>
      <p:graphicFrame>
        <p:nvGraphicFramePr>
          <p:cNvPr id="384007" name="Object 7"/>
          <p:cNvGraphicFramePr>
            <a:graphicFrameLocks noChangeAspect="1"/>
          </p:cNvGraphicFramePr>
          <p:nvPr/>
        </p:nvGraphicFramePr>
        <p:xfrm>
          <a:off x="4437062" y="3236912"/>
          <a:ext cx="2649538" cy="725488"/>
        </p:xfrm>
        <a:graphic>
          <a:graphicData uri="http://schemas.openxmlformats.org/presentationml/2006/ole">
            <p:oleObj spid="_x0000_s32771" name="Equation" r:id="rId4" imgW="1434960" imgH="393480" progId="Equation.3">
              <p:embed/>
            </p:oleObj>
          </a:graphicData>
        </a:graphic>
      </p:graphicFrame>
      <p:sp>
        <p:nvSpPr>
          <p:cNvPr id="7" name="TextBox 6"/>
          <p:cNvSpPr txBox="1"/>
          <p:nvPr/>
        </p:nvSpPr>
        <p:spPr>
          <a:xfrm>
            <a:off x="1616771" y="3418879"/>
            <a:ext cx="2193229" cy="338554"/>
          </a:xfrm>
          <a:prstGeom prst="rect">
            <a:avLst/>
          </a:prstGeom>
          <a:noFill/>
        </p:spPr>
        <p:txBody>
          <a:bodyPr wrap="none" rtlCol="0">
            <a:spAutoFit/>
          </a:bodyPr>
          <a:lstStyle/>
          <a:p>
            <a:r>
              <a:rPr lang="en-GB" sz="1600" dirty="0" smtClean="0">
                <a:latin typeface="Times New Roman" pitchFamily="18" charset="0"/>
                <a:cs typeface="Times New Roman" pitchFamily="18" charset="0"/>
              </a:rPr>
              <a:t>Lin/</a:t>
            </a:r>
            <a:r>
              <a:rPr lang="en-GB" sz="1600" dirty="0" err="1" smtClean="0">
                <a:latin typeface="Times New Roman" pitchFamily="18" charset="0"/>
                <a:cs typeface="Times New Roman" pitchFamily="18" charset="0"/>
              </a:rPr>
              <a:t>Nln</a:t>
            </a:r>
            <a:r>
              <a:rPr lang="en-GB" sz="1600" dirty="0" smtClean="0">
                <a:latin typeface="Times New Roman" pitchFamily="18" charset="0"/>
                <a:cs typeface="Times New Roman" pitchFamily="18" charset="0"/>
              </a:rPr>
              <a:t> ROM dynamics</a:t>
            </a:r>
            <a:endParaRPr lang="en-GB" sz="1000" dirty="0" smtClean="0">
              <a:latin typeface="Times New Roman" pitchFamily="18" charset="0"/>
              <a:cs typeface="Times New Roman" pitchFamily="18" charset="0"/>
            </a:endParaRPr>
          </a:p>
        </p:txBody>
      </p:sp>
      <p:graphicFrame>
        <p:nvGraphicFramePr>
          <p:cNvPr id="9" name="Table 8"/>
          <p:cNvGraphicFramePr>
            <a:graphicFrameLocks noGrp="1"/>
          </p:cNvGraphicFramePr>
          <p:nvPr/>
        </p:nvGraphicFramePr>
        <p:xfrm>
          <a:off x="1524000" y="4765040"/>
          <a:ext cx="6096000" cy="148336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GB" b="0" dirty="0" smtClean="0">
                          <a:solidFill>
                            <a:schemeClr val="tx1"/>
                          </a:solidFill>
                          <a:latin typeface="Times New Roman" pitchFamily="18" charset="0"/>
                          <a:cs typeface="Times New Roman" pitchFamily="18" charset="0"/>
                        </a:rPr>
                        <a:t>Linear Aerodynamics</a:t>
                      </a:r>
                      <a:endParaRPr lang="en-GB"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c>
                  <a:txBody>
                    <a:bodyPr/>
                    <a:lstStyle/>
                    <a:p>
                      <a:r>
                        <a:rPr lang="en-GB" b="0" dirty="0" smtClean="0">
                          <a:solidFill>
                            <a:schemeClr val="tx1"/>
                          </a:solidFill>
                          <a:latin typeface="Times New Roman" pitchFamily="18" charset="0"/>
                          <a:cs typeface="Times New Roman" pitchFamily="18" charset="0"/>
                        </a:rPr>
                        <a:t>Linear Structure</a:t>
                      </a:r>
                      <a:endParaRPr lang="en-GB"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r>
              <a:tr h="370840">
                <a:tc>
                  <a:txBody>
                    <a:bodyPr/>
                    <a:lstStyle/>
                    <a:p>
                      <a:endParaRPr lang="en-GB"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Times New Roman" pitchFamily="18" charset="0"/>
                          <a:cs typeface="Times New Roman" pitchFamily="18" charset="0"/>
                        </a:rPr>
                        <a:t>Nonlinear Structure</a:t>
                      </a:r>
                      <a:endParaRPr lang="en-GB"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r>
              <a:tr h="370840">
                <a:tc>
                  <a:txBody>
                    <a:bodyPr/>
                    <a:lstStyle/>
                    <a:p>
                      <a:r>
                        <a:rPr lang="en-GB" b="0" dirty="0" smtClean="0">
                          <a:solidFill>
                            <a:schemeClr val="tx1"/>
                          </a:solidFill>
                          <a:latin typeface="Times New Roman" pitchFamily="18" charset="0"/>
                          <a:cs typeface="Times New Roman" pitchFamily="18" charset="0"/>
                        </a:rPr>
                        <a:t>Nonlinear </a:t>
                      </a:r>
                      <a:r>
                        <a:rPr lang="en-GB" b="0" dirty="0" smtClean="0">
                          <a:solidFill>
                            <a:schemeClr val="tx1"/>
                          </a:solidFill>
                          <a:latin typeface="Times New Roman" pitchFamily="18" charset="0"/>
                          <a:cs typeface="Times New Roman" pitchFamily="18" charset="0"/>
                        </a:rPr>
                        <a:t>Aerodynamics</a:t>
                      </a:r>
                      <a:endParaRPr lang="en-GB"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c>
                  <a:txBody>
                    <a:bodyPr/>
                    <a:lstStyle/>
                    <a:p>
                      <a:r>
                        <a:rPr lang="en-GB" b="0" dirty="0" smtClean="0">
                          <a:solidFill>
                            <a:schemeClr val="tx1"/>
                          </a:solidFill>
                          <a:latin typeface="Times New Roman" pitchFamily="18" charset="0"/>
                          <a:cs typeface="Times New Roman" pitchFamily="18" charset="0"/>
                        </a:rPr>
                        <a:t>Linear Structure</a:t>
                      </a:r>
                      <a:endParaRPr lang="en-GB" b="0" dirty="0">
                        <a:solidFill>
                          <a:schemeClr val="tx1"/>
                        </a:solidFill>
                        <a:latin typeface="Times New Roman" pitchFamily="18" charset="0"/>
                        <a:cs typeface="Times New Roman" pitchFamily="18" charset="0"/>
                      </a:endParaRPr>
                    </a:p>
                  </a:txBody>
                  <a:tcPr>
                    <a:lnT w="12700" cap="flat" cmpd="sng" algn="ctr">
                      <a:solidFill>
                        <a:schemeClr val="tx1"/>
                      </a:solidFill>
                      <a:prstDash val="solid"/>
                      <a:round/>
                      <a:headEnd type="none" w="med" len="med"/>
                      <a:tailEnd type="none" w="med" len="med"/>
                    </a:lnT>
                    <a:noFill/>
                  </a:tcPr>
                </a:tc>
              </a:tr>
              <a:tr h="370840">
                <a:tc>
                  <a:txBody>
                    <a:bodyPr/>
                    <a:lstStyle/>
                    <a:p>
                      <a:endParaRPr lang="en-GB"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c>
                  <a:txBody>
                    <a:bodyPr/>
                    <a:lstStyle/>
                    <a:p>
                      <a:r>
                        <a:rPr lang="en-GB" b="0" dirty="0" smtClean="0">
                          <a:solidFill>
                            <a:schemeClr val="tx1"/>
                          </a:solidFill>
                          <a:latin typeface="Times New Roman" pitchFamily="18" charset="0"/>
                          <a:cs typeface="Times New Roman" pitchFamily="18" charset="0"/>
                        </a:rPr>
                        <a:t>(Nonlinear Structure)</a:t>
                      </a:r>
                      <a:endParaRPr lang="en-GB" b="0" dirty="0">
                        <a:solidFill>
                          <a:schemeClr val="tx1"/>
                        </a:solidFill>
                        <a:latin typeface="Times New Roman" pitchFamily="18" charset="0"/>
                        <a:cs typeface="Times New Roman" pitchFamily="18" charset="0"/>
                      </a:endParaRPr>
                    </a:p>
                  </a:txBody>
                  <a:tcPr>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p:nvPr/>
        </p:nvSpPr>
        <p:spPr>
          <a:xfrm>
            <a:off x="241920" y="8280"/>
            <a:ext cx="8610840" cy="56098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1" dirty="0" smtClean="0">
              <a:solidFill>
                <a:srgbClr val="0070C0"/>
              </a:solidFill>
              <a:latin typeface="Times New Roman" pitchFamily="18"/>
              <a:ea typeface="Microsoft YaHei" pitchFamily="2"/>
              <a:cs typeface="Mangal" pitchFamily="2"/>
            </a:endParaRPr>
          </a:p>
          <a:p>
            <a:pPr marL="0" marR="0" lvl="0" indent="0" algn="ctr"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3600" b="1" dirty="0" smtClean="0">
                <a:solidFill>
                  <a:srgbClr val="0070C0"/>
                </a:solidFill>
                <a:latin typeface="Times New Roman" pitchFamily="18"/>
                <a:ea typeface="Microsoft YaHei" pitchFamily="2"/>
                <a:cs typeface="Mangal" pitchFamily="2"/>
              </a:rPr>
              <a:t>Pitch-Plunge Aerofoil</a:t>
            </a:r>
          </a:p>
          <a:p>
            <a:pPr marL="0" marR="0" lvl="0" indent="0" algn="l" rtl="0" hangingPunct="1">
              <a:lnSpc>
                <a:spcPct val="14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b="0" i="0" u="none" strike="noStrike" baseline="0" dirty="0" smtClean="0">
              <a:ln>
                <a:noFill/>
              </a:ln>
              <a:solidFill>
                <a:srgbClr val="000000"/>
              </a:solidFill>
              <a:latin typeface="Times New Roman" pitchFamily="18"/>
              <a:ea typeface="Microsoft YaHei" pitchFamily="2"/>
              <a:cs typeface="Mangal" pitchFamily="2"/>
            </a:endParaRPr>
          </a:p>
          <a:p>
            <a:pPr lvl="0">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Structure: linear/nonlinear</a:t>
            </a:r>
          </a:p>
          <a:p>
            <a:pPr lvl="1">
              <a:lnSpc>
                <a:spcPct val="140000"/>
              </a:lnSpc>
              <a:buNone/>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cubic stiffness, K = K(1+</a:t>
            </a:r>
            <a:r>
              <a:rPr lang="el-GR" dirty="0" smtClean="0">
                <a:solidFill>
                  <a:srgbClr val="000000"/>
                </a:solidFill>
                <a:latin typeface="Times New Roman" pitchFamily="18"/>
                <a:ea typeface="Microsoft YaHei" pitchFamily="2"/>
                <a:cs typeface="Mangal" pitchFamily="2"/>
              </a:rPr>
              <a:t>β</a:t>
            </a:r>
            <a:r>
              <a:rPr lang="en-GB" baseline="-25000" dirty="0" smtClean="0">
                <a:solidFill>
                  <a:srgbClr val="000000"/>
                </a:solidFill>
                <a:latin typeface="Times New Roman" pitchFamily="18"/>
                <a:ea typeface="Microsoft YaHei" pitchFamily="2"/>
                <a:cs typeface="Mangal" pitchFamily="2"/>
              </a:rPr>
              <a:t>x</a:t>
            </a:r>
            <a:r>
              <a:rPr lang="el-GR" dirty="0" smtClean="0">
                <a:solidFill>
                  <a:srgbClr val="000000"/>
                </a:solidFill>
                <a:latin typeface="Times New Roman" pitchFamily="18"/>
                <a:ea typeface="Microsoft YaHei" pitchFamily="2"/>
                <a:cs typeface="Mangal" pitchFamily="2"/>
              </a:rPr>
              <a:t> </a:t>
            </a:r>
            <a:r>
              <a:rPr lang="en-GB" dirty="0" smtClean="0"/>
              <a:t>x</a:t>
            </a:r>
            <a:r>
              <a:rPr lang="el-GR" dirty="0" smtClean="0"/>
              <a:t> </a:t>
            </a:r>
            <a:r>
              <a:rPr lang="en-GB" baseline="30000" dirty="0" smtClean="0">
                <a:solidFill>
                  <a:srgbClr val="000000"/>
                </a:solidFill>
                <a:latin typeface="Times New Roman" pitchFamily="18"/>
                <a:ea typeface="Microsoft YaHei" pitchFamily="2"/>
                <a:cs typeface="Mangal" pitchFamily="2"/>
              </a:rPr>
              <a:t>3</a:t>
            </a:r>
            <a:r>
              <a:rPr lang="en-GB" dirty="0" smtClean="0">
                <a:solidFill>
                  <a:srgbClr val="000000"/>
                </a:solidFill>
                <a:latin typeface="Times New Roman" pitchFamily="18"/>
                <a:ea typeface="Microsoft YaHei" pitchFamily="2"/>
                <a:cs typeface="Mangal" pitchFamily="2"/>
              </a:rPr>
              <a:t>)</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solidFill>
                  <a:srgbClr val="000000"/>
                </a:solidFill>
                <a:latin typeface="Times New Roman" pitchFamily="18"/>
                <a:ea typeface="Microsoft YaHei" pitchFamily="2"/>
                <a:cs typeface="Mangal" pitchFamily="2"/>
              </a:rPr>
              <a:t>Aerodynamics: 2D strip</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flap motion (Wagner)</a:t>
            </a:r>
          </a:p>
          <a:p>
            <a:pPr lvl="1">
              <a:lnSpc>
                <a:spcPct val="140000"/>
              </a:lnSpc>
              <a:buFontTx/>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dirty="0" smtClean="0">
                <a:solidFill>
                  <a:srgbClr val="000000"/>
                </a:solidFill>
                <a:latin typeface="Times New Roman" pitchFamily="18"/>
                <a:ea typeface="Microsoft YaHei" pitchFamily="2"/>
                <a:cs typeface="Mangal" pitchFamily="2"/>
              </a:rPr>
              <a:t> gust encounter (</a:t>
            </a:r>
            <a:r>
              <a:rPr lang="en-GB" dirty="0" err="1" smtClean="0">
                <a:solidFill>
                  <a:srgbClr val="000000"/>
                </a:solidFill>
                <a:latin typeface="Times New Roman" pitchFamily="18"/>
                <a:ea typeface="Microsoft YaHei" pitchFamily="2"/>
                <a:cs typeface="Mangal" pitchFamily="2"/>
              </a:rPr>
              <a:t>Küssner</a:t>
            </a:r>
            <a:r>
              <a:rPr lang="en-GB" dirty="0" smtClean="0">
                <a:solidFill>
                  <a:srgbClr val="000000"/>
                </a:solidFill>
                <a:latin typeface="Times New Roman" pitchFamily="18"/>
                <a:ea typeface="Microsoft YaHei" pitchFamily="2"/>
                <a:cs typeface="Mangal" pitchFamily="2"/>
              </a:rPr>
              <a:t>)</a:t>
            </a: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solidFill>
                <a:srgbClr val="000000"/>
              </a:solidFill>
              <a:latin typeface="Times New Roman" pitchFamily="18"/>
              <a:ea typeface="Microsoft YaHei" pitchFamily="2"/>
              <a:cs typeface="Mangal" pitchFamily="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rPr>
              <a:t>IDEs </a:t>
            </a:r>
            <a:r>
              <a:rPr lang="en-GB" sz="2000" dirty="0" smtClean="0">
                <a:latin typeface="Times New Roman" pitchFamily="18"/>
                <a:ea typeface="Microsoft YaHei" pitchFamily="2"/>
                <a:cs typeface="Mangal" pitchFamily="2"/>
                <a:sym typeface="Wingdings" pitchFamily="2" charset="2"/>
              </a:rPr>
              <a:t>to ODEs by adding 8 aero states</a:t>
            </a: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endParaRPr lang="en-GB" sz="1000" dirty="0" smtClean="0">
              <a:latin typeface="Times New Roman" pitchFamily="18"/>
              <a:ea typeface="Microsoft YaHei" pitchFamily="2"/>
              <a:cs typeface="Mangal" pitchFamily="2"/>
              <a:sym typeface="Wingdings" pitchFamily="2" charset="2"/>
            </a:endParaRPr>
          </a:p>
          <a:p>
            <a:pPr>
              <a:lnSpc>
                <a:spcPct val="140000"/>
              </a:lnSpc>
              <a:tabLst>
                <a:tab pos="0" algn="l"/>
                <a:tab pos="914400" algn="l"/>
                <a:tab pos="1828800" algn="l"/>
                <a:tab pos="2743199" algn="l"/>
                <a:tab pos="3657600" algn="l"/>
                <a:tab pos="4572000" algn="l"/>
                <a:tab pos="5486399" algn="l"/>
                <a:tab pos="6400799" algn="l"/>
                <a:tab pos="7315200" algn="l"/>
                <a:tab pos="8229600" algn="l"/>
                <a:tab pos="9144000" algn="l"/>
                <a:tab pos="10058400" algn="l"/>
              </a:tabLst>
            </a:pPr>
            <a:r>
              <a:rPr lang="en-GB" sz="2000" dirty="0" smtClean="0">
                <a:latin typeface="Times New Roman" pitchFamily="18"/>
                <a:ea typeface="Microsoft YaHei" pitchFamily="2"/>
                <a:cs typeface="Mangal" pitchFamily="2"/>
                <a:sym typeface="Wingdings" pitchFamily="2" charset="2"/>
              </a:rPr>
              <a:t>Total of 12 states  </a:t>
            </a:r>
            <a:r>
              <a:rPr lang="en-GB" sz="2000" b="1" dirty="0" smtClean="0">
                <a:latin typeface="Times New Roman" pitchFamily="18"/>
                <a:ea typeface="Microsoft YaHei" pitchFamily="2"/>
                <a:cs typeface="Mangal" pitchFamily="2"/>
                <a:sym typeface="Wingdings" pitchFamily="2" charset="2"/>
              </a:rPr>
              <a:t>model problem</a:t>
            </a:r>
          </a:p>
        </p:txBody>
      </p:sp>
      <p:pic>
        <p:nvPicPr>
          <p:cNvPr id="6" name="Picture 2" descr="C:\Users\adaronch\Desktop\NFOM.gif"/>
          <p:cNvPicPr>
            <a:picLocks noChangeAspect="1" noChangeArrowheads="1" noCrop="1"/>
          </p:cNvPicPr>
          <p:nvPr/>
        </p:nvPicPr>
        <p:blipFill>
          <a:blip r:embed="rId4" cstate="print"/>
          <a:srcRect/>
          <a:stretch>
            <a:fillRect/>
          </a:stretch>
        </p:blipFill>
        <p:spPr bwMode="auto">
          <a:xfrm>
            <a:off x="4932040" y="1124744"/>
            <a:ext cx="4128458" cy="3096344"/>
          </a:xfrm>
          <a:prstGeom prst="rect">
            <a:avLst/>
          </a:prstGeom>
          <a:noFill/>
        </p:spPr>
      </p:pic>
      <p:graphicFrame>
        <p:nvGraphicFramePr>
          <p:cNvPr id="296962" name="Object 2"/>
          <p:cNvGraphicFramePr>
            <a:graphicFrameLocks noChangeAspect="1"/>
          </p:cNvGraphicFramePr>
          <p:nvPr/>
        </p:nvGraphicFramePr>
        <p:xfrm>
          <a:off x="6172200" y="4741912"/>
          <a:ext cx="1891863" cy="1735088"/>
        </p:xfrm>
        <a:graphic>
          <a:graphicData uri="http://schemas.openxmlformats.org/presentationml/2006/ole">
            <p:oleObj spid="_x0000_s16386" name="Equation" r:id="rId5" imgW="1079280" imgH="990360" progId="Equation.3">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1418</TotalTime>
  <Words>3466</Words>
  <Application>Microsoft Office PowerPoint</Application>
  <PresentationFormat>On-screen Show (4:3)</PresentationFormat>
  <Paragraphs>393</Paragraphs>
  <Slides>24</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Office Theme</vt:lpstr>
      <vt:lpstr>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adaronch</dc:creator>
  <cp:lastModifiedBy>adaronch</cp:lastModifiedBy>
  <cp:revision>130</cp:revision>
  <dcterms:created xsi:type="dcterms:W3CDTF">2006-08-16T00:00:00Z</dcterms:created>
  <dcterms:modified xsi:type="dcterms:W3CDTF">2013-04-07T22:14:40Z</dcterms:modified>
</cp:coreProperties>
</file>