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7" r:id="rId4"/>
    <p:sldId id="353" r:id="rId5"/>
    <p:sldId id="370" r:id="rId6"/>
    <p:sldId id="371" r:id="rId7"/>
    <p:sldId id="381" r:id="rId8"/>
    <p:sldId id="382" r:id="rId9"/>
    <p:sldId id="383" r:id="rId10"/>
    <p:sldId id="334" r:id="rId11"/>
    <p:sldId id="356" r:id="rId12"/>
    <p:sldId id="357" r:id="rId13"/>
    <p:sldId id="358" r:id="rId14"/>
    <p:sldId id="359" r:id="rId15"/>
    <p:sldId id="360" r:id="rId16"/>
    <p:sldId id="361" r:id="rId17"/>
    <p:sldId id="373" r:id="rId18"/>
    <p:sldId id="374" r:id="rId19"/>
    <p:sldId id="375" r:id="rId20"/>
    <p:sldId id="384" r:id="rId21"/>
    <p:sldId id="377" r:id="rId22"/>
    <p:sldId id="376" r:id="rId23"/>
    <p:sldId id="362" r:id="rId24"/>
    <p:sldId id="341" r:id="rId25"/>
    <p:sldId id="364" r:id="rId26"/>
    <p:sldId id="346" r:id="rId27"/>
    <p:sldId id="368" r:id="rId28"/>
    <p:sldId id="367" r:id="rId29"/>
  </p:sldIdLst>
  <p:sldSz cx="9144000" cy="6858000" type="screen4x3"/>
  <p:notesSz cx="67818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7" autoAdjust="0"/>
  </p:normalViewPr>
  <p:slideViewPr>
    <p:cSldViewPr>
      <p:cViewPr varScale="1">
        <p:scale>
          <a:sx n="59" d="100"/>
          <a:sy n="59" d="100"/>
        </p:scale>
        <p:origin x="-14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3" name="Date Placeholder 2"/>
          <p:cNvSpPr txBox="1">
            <a:spLocks noGrp="1"/>
          </p:cNvSpPr>
          <p:nvPr>
            <p:ph type="dt" sz="quarter" idx="1"/>
          </p:nvPr>
        </p:nvSpPr>
        <p:spPr>
          <a:xfrm>
            <a:off x="383904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4" name="Footer Placeholder 3"/>
          <p:cNvSpPr txBox="1">
            <a:spLocks noGrp="1"/>
          </p:cNvSpPr>
          <p:nvPr>
            <p:ph type="ftr" sz="quarter" idx="2"/>
          </p:nvPr>
        </p:nvSpPr>
        <p:spPr>
          <a:xfrm>
            <a:off x="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3904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7BBA3243-C468-4447-B2D7-27B27FCB61FD}"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GB" sz="1400" b="0" i="0" u="none" strike="noStrike" baseline="0">
              <a:ln>
                <a:noFill/>
              </a:ln>
              <a:solidFill>
                <a:srgbClr val="000000"/>
              </a:solidFill>
              <a:latin typeface="Times New Roman"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782400" cy="9925200"/>
          </a:xfrm>
          <a:prstGeom prst="rect">
            <a:avLst/>
          </a:prstGeom>
          <a:solidFill>
            <a:srgbClr val="FFFFFF"/>
          </a:solidFill>
          <a:ln>
            <a:noFill/>
            <a:prstDash val="solid"/>
          </a:ln>
        </p:spPr>
        <p:txBody>
          <a:bodyPr vert="horz" lIns="90000" tIns="45000" rIns="90000" bIns="45000" anchor="ctr" anchorCtr="1"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3" name="Header Placeholder 2"/>
          <p:cNvSpPr txBox="1">
            <a:spLocks noGrp="1"/>
          </p:cNvSpPr>
          <p:nvPr>
            <p:ph type="hdr" sz="quarter"/>
          </p:nvPr>
        </p:nvSpPr>
        <p:spPr>
          <a:xfrm>
            <a:off x="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4" name="Date Placeholder 3"/>
          <p:cNvSpPr txBox="1">
            <a:spLocks noGrp="1"/>
          </p:cNvSpPr>
          <p:nvPr>
            <p:ph type="dt" idx="1"/>
          </p:nvPr>
        </p:nvSpPr>
        <p:spPr>
          <a:xfrm>
            <a:off x="384336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5" name="Slide Image Placeholder 4"/>
          <p:cNvSpPr>
            <a:spLocks noGrp="1" noRot="1" noChangeAspect="1"/>
          </p:cNvSpPr>
          <p:nvPr>
            <p:ph type="sldImg" idx="2"/>
          </p:nvPr>
        </p:nvSpPr>
        <p:spPr>
          <a:xfrm>
            <a:off x="907919" y="744120"/>
            <a:ext cx="4964400" cy="3723120"/>
          </a:xfrm>
          <a:prstGeom prst="rect">
            <a:avLst/>
          </a:prstGeom>
          <a:noFill/>
          <a:ln>
            <a:noFill/>
            <a:prstDash val="solid"/>
          </a:ln>
        </p:spPr>
      </p:sp>
      <p:sp>
        <p:nvSpPr>
          <p:cNvPr id="6" name="Notes Placeholder 5"/>
          <p:cNvSpPr txBox="1">
            <a:spLocks noGrp="1"/>
          </p:cNvSpPr>
          <p:nvPr>
            <p:ph type="body" sz="quarter" idx="3"/>
          </p:nvPr>
        </p:nvSpPr>
        <p:spPr>
          <a:xfrm>
            <a:off x="904680" y="4714560"/>
            <a:ext cx="4971960" cy="446760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
        <p:nvSpPr>
          <p:cNvPr id="7" name="Footer Placeholder 6"/>
          <p:cNvSpPr txBox="1">
            <a:spLocks noGrp="1"/>
          </p:cNvSpPr>
          <p:nvPr>
            <p:ph type="ftr" sz="quarter" idx="4"/>
          </p:nvPr>
        </p:nvSpPr>
        <p:spPr>
          <a:xfrm>
            <a:off x="0" y="9429480"/>
            <a:ext cx="2938320" cy="497160"/>
          </a:xfrm>
          <a:prstGeom prst="rect">
            <a:avLst/>
          </a:prstGeom>
          <a:noFill/>
          <a:ln>
            <a:noFill/>
          </a:ln>
        </p:spPr>
        <p:txBody>
          <a:bodyPr vert="horz" wrap="square" lIns="95400" tIns="47880" rIns="95400" bIns="4788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8" name="Slide Number Placeholder 7"/>
          <p:cNvSpPr txBox="1">
            <a:spLocks noGrp="1"/>
          </p:cNvSpPr>
          <p:nvPr>
            <p:ph type="sldNum" sz="quarter" idx="5"/>
          </p:nvPr>
        </p:nvSpPr>
        <p:spPr>
          <a:xfrm>
            <a:off x="3843360" y="9429480"/>
            <a:ext cx="2938320" cy="497160"/>
          </a:xfrm>
          <a:prstGeom prst="rect">
            <a:avLst/>
          </a:prstGeom>
          <a:noFill/>
          <a:ln>
            <a:noFill/>
          </a:ln>
        </p:spPr>
        <p:txBody>
          <a:bodyPr vert="horz" wrap="square" lIns="95400" tIns="47880" rIns="95400" bIns="4788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300" b="0" i="0" u="none" strike="noStrike" baseline="0">
                <a:solidFill>
                  <a:srgbClr val="000000"/>
                </a:solidFill>
                <a:latin typeface="Times New Roman" pitchFamily="18"/>
                <a:ea typeface="Arial Unicode MS" pitchFamily="2"/>
                <a:cs typeface="Tahoma" pitchFamily="2"/>
              </a:defRPr>
            </a:lvl1pPr>
          </a:lstStyle>
          <a:p>
            <a:pPr lvl="0"/>
            <a:fld id="{246CD911-CE28-4824-AF78-E9CB2697FD9E}" type="slidenum">
              <a:rPr/>
              <a:pPr lvl="0"/>
              <a:t>‹#›</a:t>
            </a:fld>
            <a:endParaRPr lang="fr-FR"/>
          </a:p>
        </p:txBody>
      </p:sp>
    </p:spTree>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04680" y="4714560"/>
            <a:ext cx="4971960" cy="446796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kern="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structural model was made nonlinear adopting a polynomial form for</a:t>
            </a:r>
            <a:r>
              <a:rPr lang="en-GB" kern="1200" baseline="0" dirty="0" smtClean="0"/>
              <a:t> the stiffness in plunge. The aerodynamic contributions include the effects of control deflection and penetration into a gust. The extension to any arbitrary input time history is achieved using the convolution integral, with the resulting </a:t>
            </a:r>
            <a:r>
              <a:rPr lang="en-GB" kern="1200" baseline="0" dirty="0" err="1" smtClean="0"/>
              <a:t>eqs</a:t>
            </a:r>
            <a:r>
              <a:rPr lang="en-GB" kern="1200" baseline="0" dirty="0" smtClean="0"/>
              <a:t> being </a:t>
            </a:r>
            <a:r>
              <a:rPr lang="en-GB" kern="1200" baseline="0" dirty="0" err="1" smtClean="0"/>
              <a:t>integro</a:t>
            </a:r>
            <a:r>
              <a:rPr lang="en-GB" kern="1200" baseline="0" dirty="0" smtClean="0"/>
              <a:t>-differential. The </a:t>
            </a:r>
            <a:r>
              <a:rPr lang="en-GB" kern="1200" baseline="0" dirty="0" err="1" smtClean="0"/>
              <a:t>eqs</a:t>
            </a:r>
            <a:r>
              <a:rPr lang="en-GB" kern="1200" baseline="0" dirty="0" smtClean="0"/>
              <a:t> are recast into a ODE form by additional variables for the dynamics of the flow. With only 12 states, the example is used as model problem to test the reduction.</a:t>
            </a:r>
            <a:endParaRPr lang="en-GB" kern="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Tests were made to check the formulation of the full model. Using the same </a:t>
            </a:r>
            <a:r>
              <a:rPr lang="en-GB" dirty="0" err="1" smtClean="0"/>
              <a:t>aeroelastic</a:t>
            </a:r>
            <a:r>
              <a:rPr lang="en-GB" baseline="0" dirty="0" smtClean="0"/>
              <a:t> parameters as reported in the reference, the coupled system was found to loose its stability at a reduced velocity of 6.285, which is exactly the same value reported by Liu and colleagues. Gust responses illustrated next were generated at 95% of this value. The </a:t>
            </a:r>
            <a:r>
              <a:rPr lang="en-GB" baseline="0" dirty="0" err="1" smtClean="0"/>
              <a:t>eigenspectrum</a:t>
            </a:r>
            <a:r>
              <a:rPr lang="en-GB" baseline="0" dirty="0" smtClean="0"/>
              <a:t> of the FOM is illustrated in the left figure. There are 2 complex conjugate </a:t>
            </a:r>
            <a:r>
              <a:rPr lang="en-GB" baseline="0" dirty="0" err="1" smtClean="0"/>
              <a:t>eigenvalues</a:t>
            </a:r>
            <a:r>
              <a:rPr lang="en-GB" baseline="0" dirty="0" smtClean="0"/>
              <a:t> related to the normal modes of the structure under influence of the fluid, and 8 real </a:t>
            </a:r>
            <a:r>
              <a:rPr lang="en-GB" baseline="0" dirty="0" err="1" smtClean="0"/>
              <a:t>eigenvalues</a:t>
            </a:r>
            <a:r>
              <a:rPr lang="en-GB" baseline="0" dirty="0" smtClean="0"/>
              <a:t> for the aerodynamics. In the tests run, it was found that ROM had good agreement to the FOM with the 2 structural modes, and perfect agreement when including the 3</a:t>
            </a:r>
            <a:r>
              <a:rPr lang="en-GB" baseline="30000" dirty="0" smtClean="0"/>
              <a:t>rd</a:t>
            </a:r>
            <a:r>
              <a:rPr lang="en-GB" baseline="0" dirty="0" smtClean="0"/>
              <a:t> </a:t>
            </a:r>
            <a:r>
              <a:rPr lang="en-GB" baseline="0" dirty="0" err="1" smtClean="0"/>
              <a:t>eigenvalue</a:t>
            </a:r>
            <a:r>
              <a:rPr lang="en-GB" baseline="0" dirty="0" smtClean="0"/>
              <a:t> highlighted in the right figure. This </a:t>
            </a:r>
            <a:r>
              <a:rPr lang="en-GB" baseline="0" dirty="0" err="1" smtClean="0"/>
              <a:t>eigenvalue</a:t>
            </a:r>
            <a:r>
              <a:rPr lang="en-GB" baseline="0" dirty="0" smtClean="0"/>
              <a:t> introduces the influence of the gust on the structural modes, and it can be seen that it corresponds to the smallest time constant in the </a:t>
            </a:r>
            <a:r>
              <a:rPr lang="en-GB" baseline="0" dirty="0" err="1" smtClean="0"/>
              <a:t>Kussner</a:t>
            </a:r>
            <a:r>
              <a:rPr lang="en-GB" baseline="0" dirty="0" smtClean="0"/>
              <a:t> function. This is a feature of linear aerodynamics only, because fluidic </a:t>
            </a:r>
            <a:r>
              <a:rPr lang="en-GB" baseline="0" dirty="0" err="1" smtClean="0"/>
              <a:t>eigenvalues</a:t>
            </a:r>
            <a:r>
              <a:rPr lang="en-GB" baseline="0" dirty="0" smtClean="0"/>
              <a:t> based on CFD are complex.</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To start with, a linear structural model was considered. A set of calculations were run using the FOM and ROM for the aerofoil interacting with a sinusoidal gust. Various shapes for the gust were also tested. The figure</a:t>
            </a:r>
            <a:r>
              <a:rPr lang="en-GB" baseline="0" dirty="0" smtClean="0"/>
              <a:t> shows the pitch response. The black solid line is the FOM. We note that 1 mode is inadequate to fully represent the system dynamics; the ROM projected onto 2 modes as a perfect agreement when the aerofoil moves away from the gust, and small deviations during the gust interaction. The 3 mode prediction obtains a perfect agreement for all times.</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Then, the gust was tuned so to</a:t>
            </a:r>
            <a:r>
              <a:rPr lang="en-GB" baseline="0" dirty="0" smtClean="0"/>
              <a:t> make the influence of structural nonlinearity important in the FOM response. For the nonlinear model, the cubic stiffness coefficient in plunge was set to 3. With increasing plunge displacement, the spring becomes harder. This case, which features a gust of intensity 100 times the intensity of the previous linear case, is used to test the NROM.</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With the same nonlinear structural model and same</a:t>
            </a:r>
            <a:r>
              <a:rPr lang="en-GB" baseline="0" dirty="0" smtClean="0"/>
              <a:t> gust parameters, NROMs were generated for increasing number of modes, and the predictions are compared to the NFOM in figure. We note the NROM with 2 modes predicts well the response, and including the 3</a:t>
            </a:r>
            <a:r>
              <a:rPr lang="en-GB" baseline="30000" dirty="0" smtClean="0"/>
              <a:t>rd</a:t>
            </a:r>
            <a:r>
              <a:rPr lang="en-GB" baseline="0" dirty="0" smtClean="0"/>
              <a:t> mode makes the prediction to be identical to the FOM.</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We then show how the reduced models</a:t>
            </a:r>
            <a:r>
              <a:rPr lang="en-GB" baseline="0" dirty="0" smtClean="0"/>
              <a:t> can be used for control design. The idea is to minimize the system response to gust in the pitch degree of freedom, using a conventional control technique and assuming the full state is available. The flap is used for control. The control design was made on the linear ROM with 3 modes, and then it was applied to control the NROM with nonlinearities. </a:t>
            </a:r>
            <a:r>
              <a:rPr lang="en-GB" baseline="0" dirty="0" err="1" smtClean="0"/>
              <a:t>Althougth</a:t>
            </a:r>
            <a:r>
              <a:rPr lang="en-GB" baseline="0" dirty="0" smtClean="0"/>
              <a:t> not requiring reduction, this case shows that control is possible on the ROMs generated, and shows that control design will be the same for larger order systems because the ROMs have the same form.</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2</a:t>
            </a:r>
            <a:r>
              <a:rPr lang="en-GB" kern="1200" baseline="30000" dirty="0" smtClean="0"/>
              <a:t>nd</a:t>
            </a:r>
            <a:r>
              <a:rPr lang="en-GB" kern="1200" dirty="0" smtClean="0"/>
              <a:t> application uses a multi-body flexible code for unrestrained bodies,</a:t>
            </a:r>
            <a:r>
              <a:rPr lang="en-GB" kern="1200" baseline="0" dirty="0" smtClean="0"/>
              <a:t> with the structure based on the geometrically-nonlinear beam equations. The case we are looking is for a clamped wing, so that rigid-body and gyroscopic terms vanish. In this case, the source of nonlinearity is for the description of large beam deformations. The code has been coupled with strip aerodynamics, and will be coupled with CFD.</a:t>
            </a:r>
            <a:endParaRPr lang="en-GB" kern="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a:t>
            </a:r>
            <a:r>
              <a:rPr lang="en-GB" kern="1200" dirty="0" err="1" smtClean="0"/>
              <a:t>testcase</a:t>
            </a:r>
            <a:r>
              <a:rPr lang="en-GB" kern="1200" dirty="0" smtClean="0"/>
              <a:t> is for a </a:t>
            </a:r>
            <a:r>
              <a:rPr lang="en-GB" kern="1200" baseline="0" dirty="0" smtClean="0"/>
              <a:t>wing of span 16m and chord 1m representative of a very flexible aircraft. The beam code was coupled with strip aerodynamics and it was found to loose its stability at 102 m/s, which is close to the value of previous work.</a:t>
            </a:r>
            <a:endParaRPr lang="en-GB" kern="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We now imagine to look at the wing model, with the horizontal axis running along the span</a:t>
            </a:r>
            <a:r>
              <a:rPr lang="en-GB" kern="1200" baseline="0" dirty="0" smtClean="0"/>
              <a:t> and the vertical axis indicating the vertical displacements. </a:t>
            </a:r>
            <a:r>
              <a:rPr lang="en-GB" kern="1200" dirty="0" smtClean="0"/>
              <a:t>What I’m going to show in the next slides is the time history of the wing tip vertical displacement.</a:t>
            </a:r>
            <a:endParaRPr lang="en-GB" kern="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coupling with the fluid was made small by decreasing the density. A follower force was applied at the wing tip, acting</a:t>
            </a:r>
            <a:r>
              <a:rPr lang="en-GB" kern="1200" baseline="0" dirty="0" smtClean="0"/>
              <a:t> in the vertical direction. The force varies harmonically and the wing undergoes small deflections around the </a:t>
            </a:r>
            <a:r>
              <a:rPr lang="en-GB" kern="1200" baseline="0" dirty="0" err="1" smtClean="0"/>
              <a:t>undeformed</a:t>
            </a:r>
            <a:r>
              <a:rPr lang="en-GB" kern="1200" baseline="0" dirty="0" smtClean="0"/>
              <a:t> configuration. Comparing the nonlinear and </a:t>
            </a:r>
            <a:r>
              <a:rPr lang="en-GB" kern="1200" baseline="0" dirty="0" err="1" smtClean="0"/>
              <a:t>linearized</a:t>
            </a:r>
            <a:r>
              <a:rPr lang="en-GB" kern="1200" baseline="0" dirty="0" smtClean="0"/>
              <a:t> version of the full model, we can see that the system response is linear. Various ROMs were generating by projecting the coupled system onto 3 modes, and they all achieve a perfect agreement to the FOMs.</a:t>
            </a:r>
            <a:endParaRPr lang="en-GB" kern="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04680" y="4714560"/>
            <a:ext cx="4971960" cy="446796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baseline="0" dirty="0" smtClean="0"/>
              <a:t>The presentation is about a systematic approach to model reduction applicable to large dimension fluid/structure systems. The work is supported by U.K. EPSRC and is made in collaboration with 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next</a:t>
            </a:r>
            <a:r>
              <a:rPr lang="en-GB" kern="1200" baseline="0" dirty="0" smtClean="0"/>
              <a:t> case was selected to make the effect of nonlinearity important. A static force produces a large wing deformation, and then it was made to vary harmonically. Comparing the FOM responses based on the </a:t>
            </a:r>
            <a:r>
              <a:rPr lang="en-GB" kern="1200" baseline="0" dirty="0" err="1" smtClean="0"/>
              <a:t>linearized</a:t>
            </a:r>
            <a:r>
              <a:rPr lang="en-GB" kern="1200" baseline="0" dirty="0" smtClean="0"/>
              <a:t> and nonlinear equations reveals large differences in the system response. Consider that we are looking at deformations of 8 meters for a beam of 16 meters span, so the nonlinear effects have to be large. Various options were used for the ROMs. The ROM follows the </a:t>
            </a:r>
            <a:r>
              <a:rPr lang="en-GB" kern="1200" baseline="0" dirty="0" err="1" smtClean="0"/>
              <a:t>linearized</a:t>
            </a:r>
            <a:r>
              <a:rPr lang="en-GB" kern="1200" baseline="0" dirty="0" smtClean="0"/>
              <a:t> predictions. For the NROM, the dependence of the residual on the follower force was also included, and the 1</a:t>
            </a:r>
            <a:r>
              <a:rPr lang="en-GB" kern="1200" baseline="30000" dirty="0" smtClean="0"/>
              <a:t>st</a:t>
            </a:r>
            <a:r>
              <a:rPr lang="en-GB" kern="1200" baseline="0" dirty="0" smtClean="0"/>
              <a:t> NROM agrees well with the NFOM. The predictions using the 2 mode NROM are virtually identical to the NFOM. </a:t>
            </a:r>
            <a:endParaRPr lang="en-GB" kern="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various</a:t>
            </a:r>
            <a:r>
              <a:rPr lang="en-GB" baseline="0" dirty="0" smtClean="0"/>
              <a:t> ROMs were also tested for gust responses at an altitude of 20000 m at various speeds and combination of gust parameters.</a:t>
            </a:r>
          </a:p>
          <a:p>
            <a:r>
              <a:rPr lang="en-GB" baseline="0" dirty="0" smtClean="0"/>
              <a:t>ROMs can be used in principle for control design in this case, but this has not been done.</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Coming</a:t>
            </a:r>
            <a:r>
              <a:rPr lang="en-GB" kern="1200" baseline="0" dirty="0" smtClean="0"/>
              <a:t> to the last application example, which features a pitch-plunge aerofoil model coupled with CFD where a dramatic reduction of number of states can be made. The Euler </a:t>
            </a:r>
            <a:r>
              <a:rPr lang="en-GB" kern="1200" baseline="0" dirty="0" err="1" smtClean="0"/>
              <a:t>eqs</a:t>
            </a:r>
            <a:r>
              <a:rPr lang="en-GB" kern="1200" baseline="0" dirty="0" smtClean="0"/>
              <a:t> are solved on a distribution of about 8000 points. The </a:t>
            </a:r>
            <a:r>
              <a:rPr lang="en-GB" kern="1200" baseline="0" dirty="0" err="1" smtClean="0"/>
              <a:t>aeroelastic</a:t>
            </a:r>
            <a:r>
              <a:rPr lang="en-GB" kern="1200" baseline="0" dirty="0" smtClean="0"/>
              <a:t> parameters correspond to the heavy case described in previous work. </a:t>
            </a:r>
            <a:endParaRPr lang="en-GB" kern="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CFD solver used is a research code developed at</a:t>
            </a:r>
            <a:r>
              <a:rPr lang="en-GB" kern="1200" baseline="0" dirty="0" smtClean="0"/>
              <a:t> the </a:t>
            </a:r>
            <a:r>
              <a:rPr lang="en-GB" kern="1200" baseline="0" dirty="0" err="1" smtClean="0"/>
              <a:t>UoL</a:t>
            </a:r>
            <a:r>
              <a:rPr lang="en-GB" kern="1200" baseline="0" dirty="0" smtClean="0"/>
              <a:t>. It has been developed to overcome the burden of grid generation and to enable flow simulations around complex geometries in relative motion, like the store release from an aircraft. It solves the Euler, laminar and RANS </a:t>
            </a:r>
            <a:r>
              <a:rPr lang="en-GB" kern="1200" baseline="0" dirty="0" err="1" smtClean="0"/>
              <a:t>eqs</a:t>
            </a:r>
            <a:r>
              <a:rPr lang="en-GB" kern="1200" baseline="0" dirty="0" smtClean="0"/>
              <a:t> on clouds of points as opposed to traditional finite volume grids. The solver is implicit and uses a preconditioned </a:t>
            </a:r>
            <a:r>
              <a:rPr lang="en-GB" kern="1200" baseline="0" dirty="0" err="1" smtClean="0"/>
              <a:t>Krylov</a:t>
            </a:r>
            <a:r>
              <a:rPr lang="en-GB" kern="1200" baseline="0" dirty="0" smtClean="0"/>
              <a:t> subspace method and dual-time stepping to perform the time integration.</a:t>
            </a:r>
          </a:p>
          <a:p>
            <a:endParaRPr lang="en-GB" kern="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a:t>
            </a:r>
            <a:r>
              <a:rPr lang="en-GB" dirty="0" err="1" smtClean="0"/>
              <a:t>Schur</a:t>
            </a:r>
            <a:r>
              <a:rPr lang="en-GB" dirty="0" smtClean="0"/>
              <a:t> method</a:t>
            </a:r>
            <a:r>
              <a:rPr lang="en-GB" baseline="0" dirty="0" smtClean="0"/>
              <a:t> was used to generate a linear ROM to predict the free response of the coupled system at 0.6 Mach. The 2 normal modes were tracked and the predictions of both pitch and plunge response are in excellent agreement with the full order model calculations.</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To generate a nonlinear ROM based on CFD, we know</a:t>
            </a:r>
            <a:r>
              <a:rPr lang="en-GB" kern="1200" baseline="0" dirty="0" smtClean="0"/>
              <a:t> that we need to use extended order arithmetic to have accurate predictions. This work is done in these days, and the next challenge is to coupled the CFD with the nonlinear beam. More control studies will be done for the nonlinear beam model and for the CFD-based system. These steps are needed to achieve the objective I have mentioned earlier in the presentation.</a:t>
            </a:r>
            <a:endParaRPr lang="en-GB" kern="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This</a:t>
            </a:r>
            <a:r>
              <a:rPr lang="en-GB" kern="1200" baseline="0" dirty="0" smtClean="0"/>
              <a:t> brings me to the conclusions. A systematic approach to model reduction applicable to large order fluid/structure systems is presented. The word “s</a:t>
            </a:r>
            <a:r>
              <a:rPr lang="en-GB" kern="1200" dirty="0" smtClean="0"/>
              <a:t>ystematic” is used in the sense that the</a:t>
            </a:r>
            <a:r>
              <a:rPr lang="en-GB" kern="1200" baseline="0" dirty="0" smtClean="0"/>
              <a:t> model reduction is applied in the same way to different cases and models look the same, and control problem done for the pitch/plunge aerofoil will be done in the same way for the other cases, no matter what is the starting full-order model. The method was applied to various test cases, featuring nonlinear structures and nonlinear aerodynamics. Linear and nonlinear ROMs were found to predict well the coupled system dynamics, with the nonlinear ROM retaining the nonlinear effects of the full physics system into a smaller system that can be used by control people. In all cases, the cost of model generation was negligible compared to the cost of full order calculations, and applications to CFD-based systems will show this. For the time to simulate one single FOM calculations, we’ll be able to run an entire set of ROM calculations for various parameters.</a:t>
            </a:r>
            <a:endParaRPr lang="en-GB" kern="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objective is</a:t>
            </a:r>
            <a:r>
              <a:rPr lang="en-GB" kern="1200" baseline="0" dirty="0" smtClean="0"/>
              <a:t> to be able to simulate the dynamics of very flexible aircraft interacting with gust with controls. Our approach is to use a physics-based formulation because this class of aircraft is intrinsically nonlinear. Nonlinearities in the structure arise because lightweight materials are selected to optimize design, large wing deformations associated with low frequency modes couple with the flight dynamics, and </a:t>
            </a:r>
            <a:r>
              <a:rPr lang="en-GB" kern="1200" baseline="0" dirty="0" err="1" smtClean="0"/>
              <a:t>aeroelasticity</a:t>
            </a:r>
            <a:r>
              <a:rPr lang="en-GB" kern="1200" baseline="0" dirty="0" smtClean="0"/>
              <a:t> and flight dynamics are coupled; the flow around lifting surfaces with large deformations and angles of attack may separate; and controls introduce nonlinearities. The use of high fidelity methods, with nonlinear structural models and CFD, comes at the price of a large dimension system which is incompatible with control design. A systematic method to model reduction is really a fundamental problem, and has to have the ability to retain the nonlinear effects of the large order model. There are 2 approaches to model reduction; the 1</a:t>
            </a:r>
            <a:r>
              <a:rPr lang="en-GB" kern="1200" baseline="30000" dirty="0" smtClean="0"/>
              <a:t>st</a:t>
            </a:r>
            <a:r>
              <a:rPr lang="en-GB" kern="1200" baseline="0" dirty="0" smtClean="0"/>
              <a:t> is based on system identification methods, which use a I/O relationship to model the system dynamics; they are in widespread use because they are simple but they lack any physics which is not included in the data used to generate them (are only applicable within the support of the data used to generated them); the 2</a:t>
            </a:r>
            <a:r>
              <a:rPr lang="en-GB" kern="1200" baseline="30000" dirty="0" smtClean="0"/>
              <a:t>nd</a:t>
            </a:r>
            <a:r>
              <a:rPr lang="en-GB" kern="1200" baseline="0" dirty="0" smtClean="0"/>
              <a:t> approach, which is our choice, is to manipulate the full order residual; while this introduces a complication, it retains a general validity to describe the nonlinearities.</a:t>
            </a:r>
          </a:p>
          <a:p>
            <a:endParaRPr lang="en-GB" kern="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For this</a:t>
            </a:r>
            <a:r>
              <a:rPr lang="en-GB" kern="1200" baseline="0" dirty="0" smtClean="0"/>
              <a:t> aircraft, for example, the CFD model we have has about 6 million points and a detailed structural model. The control engineer is unable to work with such a big model, and what we want is to retain the nonlinear effects into a smaller system so that control design is possible.</a:t>
            </a:r>
          </a:p>
          <a:p>
            <a:endParaRPr lang="en-GB" kern="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How we manipulate</a:t>
            </a:r>
            <a:r>
              <a:rPr lang="en-GB" baseline="0" dirty="0" smtClean="0"/>
              <a:t> the full order equations to perform model reduction is through a Taylor expansion up to third order, so that we can expose the nonlinearities of the coupled system in the reduced model. The calculation of the </a:t>
            </a:r>
            <a:r>
              <a:rPr lang="en-GB" baseline="0" dirty="0" err="1" smtClean="0"/>
              <a:t>eigenvalue</a:t>
            </a:r>
            <a:r>
              <a:rPr lang="en-GB" baseline="0" dirty="0" smtClean="0"/>
              <a:t> problem is a difficult task but we assume here to have the way of computing it. The calculation of the 2</a:t>
            </a:r>
            <a:r>
              <a:rPr lang="en-GB" baseline="30000" dirty="0" smtClean="0"/>
              <a:t>nd</a:t>
            </a:r>
            <a:r>
              <a:rPr lang="en-GB" baseline="0" dirty="0" smtClean="0"/>
              <a:t> and 3</a:t>
            </a:r>
            <a:r>
              <a:rPr lang="en-GB" baseline="30000" dirty="0" smtClean="0"/>
              <a:t>rd</a:t>
            </a:r>
            <a:r>
              <a:rPr lang="en-GB" baseline="0" dirty="0" smtClean="0"/>
              <a:t> </a:t>
            </a:r>
            <a:r>
              <a:rPr lang="en-GB" baseline="0" dirty="0" err="1" smtClean="0"/>
              <a:t>Jacobian</a:t>
            </a:r>
            <a:r>
              <a:rPr lang="en-GB" baseline="0" dirty="0" smtClean="0"/>
              <a:t> operators is the next challenging operation, required for nonlinear ROM. Because for ROM generation it is only their action on vectors which is required, we compute these terms with matrix-free products, so avoiding the need to form these tensors of dimension 3 and 4 in explicit form. For the aerofoil and the beam models coupled with linear aerodynamics, finite differences can be used. For systems arising from CFD, we know that we need expended order arithmetic to perform accurate calculations.</a:t>
            </a:r>
          </a:p>
          <a:p>
            <a:endParaRPr lang="en-GB" dirty="0" smtClean="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baseline="0" dirty="0" smtClean="0"/>
              <a:t>The system is also expanded in the parameter sigma, so the introduce the dependence of control deflections and interaction with gust. For linear aerodynamics, the dependence of the residual on the gust perturbations can be derived analytically, and for CFD-based systems the calculation of this term is a challenge, but it is not presented here. For this work, we assume to know how to calculate the contribution arising from gust.</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baseline="0" dirty="0" smtClean="0"/>
              <a:t>The method we have described is systematic in the sense that it is applied in the same way to different test cases, and the ROM models look the same. ROMs are in a form familiar to control people, and the control design that we will show for a pitch/plunge aerofoil will be done in the same way for other cases.</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Following a general</a:t>
            </a:r>
            <a:r>
              <a:rPr lang="en-GB" kern="1200" baseline="0" dirty="0" smtClean="0"/>
              <a:t> description of the method, we turn our attention to 3 application examples.</a:t>
            </a:r>
          </a:p>
          <a:p>
            <a:r>
              <a:rPr lang="en-GB" kern="1200" baseline="0" dirty="0" smtClean="0"/>
              <a:t>The 1</a:t>
            </a:r>
            <a:r>
              <a:rPr lang="en-GB" kern="1200" baseline="30000" dirty="0" smtClean="0"/>
              <a:t>st</a:t>
            </a:r>
            <a:r>
              <a:rPr lang="en-GB" kern="1200" baseline="0" dirty="0" smtClean="0"/>
              <a:t> is an aerofoil free to move in pitch and plunge with strip aerodynamics. The case is a model problem to test the methods.</a:t>
            </a:r>
          </a:p>
          <a:p>
            <a:r>
              <a:rPr lang="en-GB" kern="1200" baseline="0" dirty="0" smtClean="0"/>
              <a:t>The 2</a:t>
            </a:r>
            <a:r>
              <a:rPr lang="en-GB" kern="1200" baseline="30000" dirty="0" smtClean="0"/>
              <a:t>nd</a:t>
            </a:r>
            <a:r>
              <a:rPr lang="en-GB" kern="1200" baseline="0" dirty="0" smtClean="0"/>
              <a:t> example is a pitch/plunge aerofoil with CFD for aerodynamic predictions. We will address two important issues in this case.</a:t>
            </a:r>
          </a:p>
          <a:p>
            <a:r>
              <a:rPr lang="en-GB" kern="1200" baseline="0" dirty="0" smtClean="0"/>
              <a:t>Finally, a nonlinear beam model coupled with strip aerodynamics is used to test all the options.</a:t>
            </a:r>
          </a:p>
          <a:p>
            <a:endParaRPr lang="en-GB" kern="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liv.ac.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Box 41"/>
          <p:cNvSpPr/>
          <p:nvPr/>
        </p:nvSpPr>
        <p:spPr>
          <a:xfrm>
            <a:off x="291960" y="6123600"/>
            <a:ext cx="3816359" cy="64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1" i="0" u="none" strike="noStrike" baseline="0">
              <a:ln>
                <a:noFill/>
              </a:ln>
              <a:solidFill>
                <a:srgbClr val="0000FF"/>
              </a:solidFill>
              <a:latin typeface="Arial" pitchFamily="18"/>
              <a:ea typeface="Microsoft YaHei" pitchFamily="2"/>
              <a:cs typeface="Mang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Duke University, July 2010</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A.Da-Ronch@liverpool.ac.uk</a:t>
            </a:r>
          </a:p>
        </p:txBody>
      </p:sp>
      <p:sp>
        <p:nvSpPr>
          <p:cNvPr id="3" name="Line 42"/>
          <p:cNvSpPr/>
          <p:nvPr/>
        </p:nvSpPr>
        <p:spPr>
          <a:xfrm>
            <a:off x="304920" y="6031080"/>
            <a:ext cx="8534160" cy="0"/>
          </a:xfrm>
          <a:prstGeom prst="line">
            <a:avLst/>
          </a:prstGeom>
          <a:noFill/>
          <a:ln w="25560">
            <a:solidFill>
              <a:srgbClr val="0000FF"/>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4" name="Rectangle 43"/>
          <p:cNvSpPr/>
          <p:nvPr/>
        </p:nvSpPr>
        <p:spPr>
          <a:xfrm>
            <a:off x="3971520" y="6245280"/>
            <a:ext cx="9914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760B71BE-A719-4E52-AC38-8D91D224C966}" type="slidenum">
              <a:rPr/>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a:t>
            </a:fld>
            <a:endParaRPr lang="en-GB" sz="1400" b="0" i="0" u="none" strike="noStrike" baseline="0">
              <a:ln>
                <a:noFill/>
              </a:ln>
              <a:solidFill>
                <a:srgbClr val="0000FF"/>
              </a:solidFill>
              <a:latin typeface="Arial" pitchFamily="18"/>
              <a:ea typeface="Microsoft YaHei" pitchFamily="2"/>
              <a:cs typeface="Mangal" pitchFamily="2"/>
            </a:endParaRPr>
          </a:p>
        </p:txBody>
      </p:sp>
      <p:pic>
        <p:nvPicPr>
          <p:cNvPr id="5" name="Picture 14">
            <a:hlinkClick r:id="rId13" action="ppaction://program"/>
          </p:cNvPr>
          <p:cNvPicPr>
            <a:picLocks noChangeAspect="1"/>
          </p:cNvPicPr>
          <p:nvPr/>
        </p:nvPicPr>
        <p:blipFill>
          <a:blip r:embed="rId14" cstate="print">
            <a:alphaModFix/>
            <a:lum/>
          </a:blip>
          <a:srcRect/>
          <a:stretch>
            <a:fillRect/>
          </a:stretch>
        </p:blipFill>
        <p:spPr>
          <a:xfrm>
            <a:off x="5504040" y="6191280"/>
            <a:ext cx="1977840" cy="495360"/>
          </a:xfrm>
          <a:prstGeom prst="rect">
            <a:avLst/>
          </a:prstGeom>
          <a:noFill/>
          <a:ln>
            <a:noFill/>
          </a:ln>
        </p:spPr>
      </p:pic>
      <p:pic>
        <p:nvPicPr>
          <p:cNvPr id="6" name="Picture 1"/>
          <p:cNvPicPr>
            <a:picLocks noChangeAspect="1"/>
          </p:cNvPicPr>
          <p:nvPr/>
        </p:nvPicPr>
        <p:blipFill>
          <a:blip r:embed="rId15" cstate="print">
            <a:alphaModFix/>
            <a:lum/>
          </a:blip>
          <a:srcRect/>
          <a:stretch>
            <a:fillRect/>
          </a:stretch>
        </p:blipFill>
        <p:spPr>
          <a:xfrm>
            <a:off x="7807320" y="5834160"/>
            <a:ext cx="1146240" cy="8856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600"/>
            <a:ext cx="8229240" cy="1144800"/>
          </a:xfrm>
          <a:prstGeom prst="rect">
            <a:avLst/>
          </a:prstGeom>
          <a:noFill/>
          <a:ln>
            <a:noFill/>
          </a:ln>
        </p:spPr>
        <p:txBody>
          <a:bodyPr vert="horz" lIns="0" tIns="0" rIns="0" bIns="0" anchor="ctr"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457200" y="1604520"/>
            <a:ext cx="8229240" cy="4525920"/>
          </a:xfrm>
          <a:prstGeom prst="rect">
            <a:avLst/>
          </a:prstGeom>
          <a:noFill/>
          <a:ln>
            <a:noFill/>
          </a:ln>
        </p:spPr>
        <p:txBody>
          <a:bodyPr vert="horz" lIns="0" tIns="0" rIns="0" bIns="0" compatLnSpc="1"/>
          <a:lstStyle>
            <a:defPPr marL="342720" marR="0" lvl="0" indent="-342720" algn="l" rtl="0" hangingPunct="0">
              <a:lnSpc>
                <a:spcPct val="100000"/>
              </a:lnSpc>
              <a:spcBef>
                <a:spcPts val="799"/>
              </a:spcBef>
              <a:spcAft>
                <a:spcPts val="0"/>
              </a:spcAft>
              <a:buClr>
                <a:srgbClr val="0099CC"/>
              </a:buClr>
              <a:buSzPct val="7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defPPr>
            <a:lvl1pPr marL="342720" marR="0" lvl="0" indent="-342720" algn="l" rtl="0" hangingPunct="0">
              <a:lnSpc>
                <a:spcPct val="100000"/>
              </a:lnSpc>
              <a:spcBef>
                <a:spcPts val="799"/>
              </a:spcBef>
              <a:spcAft>
                <a:spcPts val="0"/>
              </a:spcAft>
              <a:buClr>
                <a:srgbClr val="0099CC"/>
              </a:buClr>
              <a:buSzPct val="7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Arial" pitchFamily="2"/>
                <a:ea typeface="Microsoft YaHei" pitchFamily="2"/>
                <a:cs typeface="Mangal"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Arial" pitchFamily="2"/>
                <a:ea typeface="Microsoft YaHei" pitchFamily="2"/>
                <a:cs typeface="Mangal"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Arial" pitchFamily="2"/>
                <a:ea typeface="Microsoft YaHei" pitchFamily="2"/>
                <a:cs typeface="Mangal"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600" b="1" i="0" u="none" strike="noStrike" kern="1200" baseline="0">
          <a:ln>
            <a:noFill/>
          </a:ln>
          <a:solidFill>
            <a:srgbClr val="3366CC"/>
          </a:solidFill>
          <a:latin typeface="Times New Roman" pitchFamily="18"/>
          <a:ea typeface="Microsoft YaHei" pitchFamily="2"/>
          <a:cs typeface="Mangal"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video" Target="file:///C:\Users\adaronch\Documents\FlexFlight\Meeting\20120813-AIAA-AFM\figure\ppaero_cfd\pml\overlap2.wmv" TargetMode="Externa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hyperlink" Target="http://www.cfd4aircraf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hyperlink" Target="http://www.cfd4aircraft.com/"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www.cfd4aircraft.com/"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787752" y="548680"/>
            <a:ext cx="7672680" cy="5798241"/>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60407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1. Pitch-Plunge Aerofoil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err="1" smtClean="0">
                <a:solidFill>
                  <a:srgbClr val="000000"/>
                </a:solidFill>
                <a:latin typeface="Times New Roman" pitchFamily="18"/>
                <a:ea typeface="Microsoft YaHei" pitchFamily="2"/>
                <a:cs typeface="Mangal" pitchFamily="2"/>
              </a:rPr>
              <a:t>Struct</a:t>
            </a:r>
            <a:r>
              <a:rPr lang="en-GB" sz="2000" dirty="0" smtClean="0">
                <a:solidFill>
                  <a:srgbClr val="000000"/>
                </a:solidFill>
                <a:latin typeface="Times New Roman" pitchFamily="18"/>
                <a:ea typeface="Microsoft YaHei" pitchFamily="2"/>
                <a:cs typeface="Mangal" pitchFamily="2"/>
              </a:rPr>
              <a:t> model: linear/nonlinear</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cubic stiffness in plunge</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i="1" dirty="0" smtClean="0">
                <a:solidFill>
                  <a:srgbClr val="000000"/>
                </a:solidFill>
                <a:latin typeface="Times New Roman" pitchFamily="18"/>
                <a:ea typeface="Microsoft YaHei" pitchFamily="2"/>
                <a:cs typeface="Mangal" pitchFamily="2"/>
              </a:rPr>
              <a:t>  K=K(1+</a:t>
            </a:r>
            <a:r>
              <a:rPr lang="el-GR" sz="2000" i="1" dirty="0" smtClean="0">
                <a:solidFill>
                  <a:srgbClr val="000000"/>
                </a:solidFill>
                <a:latin typeface="Times New Roman" pitchFamily="18"/>
                <a:ea typeface="Microsoft YaHei" pitchFamily="2"/>
                <a:cs typeface="Mangal" pitchFamily="2"/>
              </a:rPr>
              <a:t>β</a:t>
            </a:r>
            <a:r>
              <a:rPr lang="en-GB" sz="2000" i="1" baseline="-25000" dirty="0" smtClean="0">
                <a:solidFill>
                  <a:srgbClr val="000000"/>
                </a:solidFill>
                <a:latin typeface="Times New Roman" pitchFamily="18"/>
                <a:ea typeface="Microsoft YaHei" pitchFamily="2"/>
                <a:cs typeface="Mangal" pitchFamily="2"/>
              </a:rPr>
              <a:t>3</a:t>
            </a:r>
            <a:r>
              <a:rPr lang="el-GR" sz="2000" i="1" dirty="0" smtClean="0">
                <a:solidFill>
                  <a:srgbClr val="000000"/>
                </a:solidFill>
                <a:latin typeface="Times New Roman" pitchFamily="18"/>
                <a:ea typeface="Microsoft YaHei" pitchFamily="2"/>
                <a:cs typeface="Mangal" pitchFamily="2"/>
              </a:rPr>
              <a:t> </a:t>
            </a:r>
            <a:r>
              <a:rPr lang="el-GR" sz="2000" i="1" dirty="0" smtClean="0"/>
              <a:t>ξ </a:t>
            </a:r>
            <a:r>
              <a:rPr lang="en-GB" sz="2000" i="1" baseline="30000" dirty="0" smtClean="0">
                <a:solidFill>
                  <a:srgbClr val="000000"/>
                </a:solidFill>
                <a:latin typeface="Times New Roman" pitchFamily="18"/>
                <a:ea typeface="Microsoft YaHei" pitchFamily="2"/>
                <a:cs typeface="Mangal" pitchFamily="2"/>
              </a:rPr>
              <a:t>3</a:t>
            </a:r>
            <a:r>
              <a:rPr lang="en-GB" sz="2000" i="1" dirty="0" smtClean="0">
                <a:solidFill>
                  <a:srgbClr val="000000"/>
                </a:solidFill>
                <a:latin typeface="Times New Roman" pitchFamily="18"/>
                <a:ea typeface="Microsoft YaHei" pitchFamily="2"/>
                <a:cs typeface="Mangal" pitchFamily="2"/>
              </a:rPr>
              <a:t>)</a:t>
            </a:r>
            <a:endParaRPr lang="en-GB" sz="1000" i="1"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Aero model: strip</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flap motion (Wagner)</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gust encounter (</a:t>
            </a:r>
            <a:r>
              <a:rPr lang="en-GB" sz="2000" dirty="0" err="1" smtClean="0">
                <a:solidFill>
                  <a:srgbClr val="000000"/>
                </a:solidFill>
                <a:latin typeface="Times New Roman" pitchFamily="18"/>
                <a:ea typeface="Microsoft YaHei" pitchFamily="2"/>
                <a:cs typeface="Mangal" pitchFamily="2"/>
              </a:rPr>
              <a:t>Küssner</a:t>
            </a:r>
            <a:r>
              <a:rPr lang="en-GB" sz="2000" dirty="0" smtClean="0">
                <a:solidFill>
                  <a:srgbClr val="000000"/>
                </a:solidFill>
                <a:latin typeface="Times New Roman" pitchFamily="18"/>
                <a:ea typeface="Microsoft YaHei" pitchFamily="2"/>
                <a:cs typeface="Mangal" pitchFamily="2"/>
              </a:rPr>
              <a:t>)</a:t>
            </a: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rPr>
              <a:t>IDEs </a:t>
            </a:r>
            <a:r>
              <a:rPr lang="en-GB" sz="2000" dirty="0" smtClean="0">
                <a:latin typeface="Times New Roman" pitchFamily="18"/>
                <a:ea typeface="Microsoft YaHei" pitchFamily="2"/>
                <a:cs typeface="Mangal" pitchFamily="2"/>
                <a:sym typeface="Wingdings" pitchFamily="2" charset="2"/>
              </a:rPr>
              <a:t>to ODEs by adding 8 aero states</a:t>
            </a: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Total of 12 states  </a:t>
            </a:r>
            <a:r>
              <a:rPr lang="en-GB" sz="2000" b="1" dirty="0" smtClean="0">
                <a:latin typeface="Times New Roman" pitchFamily="18"/>
                <a:ea typeface="Microsoft YaHei" pitchFamily="2"/>
                <a:cs typeface="Mangal" pitchFamily="2"/>
                <a:sym typeface="Wingdings" pitchFamily="2" charset="2"/>
              </a:rPr>
              <a:t>model problem</a:t>
            </a:r>
          </a:p>
        </p:txBody>
      </p:sp>
      <p:pic>
        <p:nvPicPr>
          <p:cNvPr id="6" name="Picture 2" descr="C:\Users\adaronch\Desktop\NFOM.gif"/>
          <p:cNvPicPr>
            <a:picLocks noChangeAspect="1" noChangeArrowheads="1" noCrop="1"/>
          </p:cNvPicPr>
          <p:nvPr/>
        </p:nvPicPr>
        <p:blipFill>
          <a:blip r:embed="rId4" cstate="print"/>
          <a:srcRect/>
          <a:stretch>
            <a:fillRect/>
          </a:stretch>
        </p:blipFill>
        <p:spPr bwMode="auto">
          <a:xfrm>
            <a:off x="4932040" y="1124744"/>
            <a:ext cx="4128458" cy="3096344"/>
          </a:xfrm>
          <a:prstGeom prst="rect">
            <a:avLst/>
          </a:prstGeom>
          <a:noFill/>
        </p:spPr>
      </p:pic>
      <p:graphicFrame>
        <p:nvGraphicFramePr>
          <p:cNvPr id="296962" name="Object 2"/>
          <p:cNvGraphicFramePr>
            <a:graphicFrameLocks noChangeAspect="1"/>
          </p:cNvGraphicFramePr>
          <p:nvPr/>
        </p:nvGraphicFramePr>
        <p:xfrm>
          <a:off x="5964064" y="4437112"/>
          <a:ext cx="1992312" cy="1827213"/>
        </p:xfrm>
        <a:graphic>
          <a:graphicData uri="http://schemas.openxmlformats.org/presentationml/2006/ole">
            <p:oleObj spid="_x0000_s296962" name="Equation" r:id="rId5" imgW="1079280" imgH="990360" progId="Equation.3">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328032" y="188640"/>
          <a:ext cx="2564448" cy="1112520"/>
        </p:xfrm>
        <a:graphic>
          <a:graphicData uri="http://schemas.openxmlformats.org/drawingml/2006/table">
            <a:tbl>
              <a:tblPr firstRow="1" bandRow="1">
                <a:tableStyleId>{5C22544A-7EE6-4342-B048-85BDC9FD1C3A}</a:tableStyleId>
              </a:tblPr>
              <a:tblGrid>
                <a:gridCol w="1271905"/>
                <a:gridCol w="1292543"/>
              </a:tblGrid>
              <a:tr h="370840">
                <a:tc>
                  <a:txBody>
                    <a:bodyPr/>
                    <a:lstStyle/>
                    <a:p>
                      <a:r>
                        <a:rPr lang="en-GB" b="0" dirty="0" err="1" smtClean="0">
                          <a:solidFill>
                            <a:schemeClr val="tx1"/>
                          </a:solidFill>
                        </a:rPr>
                        <a:t>Aeroelastic</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i="1" baseline="0" dirty="0" smtClean="0">
                          <a:solidFill>
                            <a:schemeClr val="tx1"/>
                          </a:solidFill>
                        </a:rPr>
                        <a:t>r</a:t>
                      </a:r>
                      <a:r>
                        <a:rPr lang="el-GR" b="0" i="1" baseline="-25000" dirty="0" smtClean="0">
                          <a:solidFill>
                            <a:schemeClr val="tx1"/>
                          </a:solidFill>
                        </a:rPr>
                        <a:t>α</a:t>
                      </a:r>
                      <a:r>
                        <a:rPr lang="en-GB" b="0" i="1" baseline="0" dirty="0" smtClean="0">
                          <a:solidFill>
                            <a:schemeClr val="tx1"/>
                          </a:solidFill>
                        </a:rPr>
                        <a:t> = </a:t>
                      </a:r>
                      <a:r>
                        <a:rPr lang="en-GB" b="0" i="0" baseline="0" dirty="0" smtClean="0">
                          <a:solidFill>
                            <a:schemeClr val="tx1"/>
                          </a:solidFill>
                        </a:rPr>
                        <a:t>0.5</a:t>
                      </a:r>
                      <a:endParaRPr lang="en-GB" b="0" baseline="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i="1" baseline="0" dirty="0" smtClean="0">
                          <a:solidFill>
                            <a:schemeClr val="tx1"/>
                          </a:solidFill>
                        </a:rPr>
                        <a:t>µ = </a:t>
                      </a:r>
                      <a:r>
                        <a:rPr lang="en-GB" b="0" baseline="0" dirty="0" smtClean="0">
                          <a:solidFill>
                            <a:schemeClr val="tx1"/>
                          </a:solidFill>
                        </a:rPr>
                        <a:t>100</a:t>
                      </a:r>
                      <a:endParaRPr lang="en-GB" b="0" baseline="0" dirty="0">
                        <a:solidFill>
                          <a:schemeClr val="tx1"/>
                        </a:solidFill>
                      </a:endParaRP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l-GR" b="0" i="1" baseline="0" dirty="0" smtClean="0">
                          <a:solidFill>
                            <a:schemeClr val="tx1"/>
                          </a:solidFill>
                        </a:rPr>
                        <a:t>ω</a:t>
                      </a:r>
                      <a:r>
                        <a:rPr lang="el-GR" b="0" i="1" baseline="-25000" dirty="0" smtClean="0">
                          <a:solidFill>
                            <a:schemeClr val="tx1"/>
                          </a:solidFill>
                        </a:rPr>
                        <a:t>ξ</a:t>
                      </a:r>
                      <a:r>
                        <a:rPr lang="en-GB" b="0" i="1" baseline="0" dirty="0" smtClean="0">
                          <a:solidFill>
                            <a:schemeClr val="tx1"/>
                          </a:solidFill>
                        </a:rPr>
                        <a:t>/</a:t>
                      </a:r>
                      <a:r>
                        <a:rPr lang="el-GR" b="0" i="1" baseline="0" dirty="0" smtClean="0">
                          <a:solidFill>
                            <a:schemeClr val="tx1"/>
                          </a:solidFill>
                        </a:rPr>
                        <a:t>ω</a:t>
                      </a:r>
                      <a:r>
                        <a:rPr lang="el-GR" b="0" i="1" baseline="-25000" dirty="0" smtClean="0">
                          <a:solidFill>
                            <a:schemeClr val="tx1"/>
                          </a:solidFill>
                        </a:rPr>
                        <a:t>α</a:t>
                      </a:r>
                      <a:r>
                        <a:rPr lang="en-GB" b="0" i="1" baseline="0" dirty="0" smtClean="0">
                          <a:solidFill>
                            <a:schemeClr val="tx1"/>
                          </a:solidFill>
                        </a:rPr>
                        <a:t> = </a:t>
                      </a:r>
                      <a:r>
                        <a:rPr lang="en-GB" b="0" i="0" baseline="0" dirty="0" smtClean="0">
                          <a:solidFill>
                            <a:schemeClr val="tx1"/>
                          </a:solidFill>
                        </a:rPr>
                        <a:t>0.2</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Liu et al., “Application of the Centre Manifold Theory in Non-Linear </a:t>
            </a:r>
            <a:r>
              <a:rPr lang="en-GB" dirty="0" err="1" smtClean="0">
                <a:cs typeface="Times New Roman" pitchFamily="18" charset="0"/>
              </a:rPr>
              <a:t>Aeroelasticity</a:t>
            </a:r>
            <a:r>
              <a:rPr lang="en-GB" dirty="0" smtClean="0">
                <a:cs typeface="Times New Roman" pitchFamily="18" charset="0"/>
              </a:rPr>
              <a:t>”, </a:t>
            </a:r>
            <a:r>
              <a:rPr lang="en-GB" b="1" dirty="0" smtClean="0">
                <a:cs typeface="Times New Roman" pitchFamily="18" charset="0"/>
              </a:rPr>
              <a:t>Journal of Fluids and Structures</a:t>
            </a:r>
            <a:r>
              <a:rPr lang="en-GB" dirty="0" smtClean="0">
                <a:cs typeface="Times New Roman" pitchFamily="18" charset="0"/>
              </a:rPr>
              <a:t>; 11(3):  225-246, 1997</a:t>
            </a:r>
          </a:p>
        </p:txBody>
      </p:sp>
      <p:sp>
        <p:nvSpPr>
          <p:cNvPr id="6" name="TextBox 5"/>
          <p:cNvSpPr txBox="1"/>
          <p:nvPr/>
        </p:nvSpPr>
        <p:spPr>
          <a:xfrm>
            <a:off x="251520" y="5373216"/>
            <a:ext cx="4032448" cy="369332"/>
          </a:xfrm>
          <a:prstGeom prst="rect">
            <a:avLst/>
          </a:prstGeom>
          <a:noFill/>
        </p:spPr>
        <p:txBody>
          <a:bodyPr wrap="square" rtlCol="0">
            <a:spAutoFit/>
          </a:bodyPr>
          <a:lstStyle/>
          <a:p>
            <a:pPr algn="ctr"/>
            <a:r>
              <a:rPr lang="en-GB" dirty="0" smtClean="0"/>
              <a:t>mode tracing: </a:t>
            </a:r>
            <a:r>
              <a:rPr lang="en-GB" i="1" dirty="0" smtClean="0"/>
              <a:t>U</a:t>
            </a:r>
            <a:r>
              <a:rPr lang="en-GB" i="1" baseline="30000" dirty="0" smtClean="0"/>
              <a:t>*</a:t>
            </a:r>
            <a:r>
              <a:rPr lang="en-GB" i="1" baseline="-25000" dirty="0" smtClean="0"/>
              <a:t>L</a:t>
            </a:r>
            <a:r>
              <a:rPr lang="en-GB" dirty="0" smtClean="0"/>
              <a:t> = 6.285 </a:t>
            </a:r>
            <a:endParaRPr lang="en-GB" dirty="0"/>
          </a:p>
        </p:txBody>
      </p:sp>
      <p:sp>
        <p:nvSpPr>
          <p:cNvPr id="7" name="TextBox 6"/>
          <p:cNvSpPr txBox="1"/>
          <p:nvPr/>
        </p:nvSpPr>
        <p:spPr>
          <a:xfrm>
            <a:off x="4788024" y="5373216"/>
            <a:ext cx="4032448" cy="369332"/>
          </a:xfrm>
          <a:prstGeom prst="rect">
            <a:avLst/>
          </a:prstGeom>
          <a:noFill/>
        </p:spPr>
        <p:txBody>
          <a:bodyPr wrap="square" rtlCol="0">
            <a:spAutoFit/>
          </a:bodyPr>
          <a:lstStyle/>
          <a:p>
            <a:pPr algn="ctr"/>
            <a:r>
              <a:rPr lang="en-GB" dirty="0" err="1" smtClean="0"/>
              <a:t>eigenspectrum</a:t>
            </a:r>
            <a:r>
              <a:rPr lang="en-GB" dirty="0" smtClean="0"/>
              <a:t> at </a:t>
            </a:r>
            <a:r>
              <a:rPr lang="en-GB" i="1" dirty="0" smtClean="0"/>
              <a:t>U</a:t>
            </a:r>
            <a:r>
              <a:rPr lang="en-GB" i="1" baseline="30000" dirty="0" smtClean="0"/>
              <a:t>*</a:t>
            </a:r>
            <a:r>
              <a:rPr lang="en-GB" i="1" dirty="0" smtClean="0"/>
              <a:t>/U</a:t>
            </a:r>
            <a:r>
              <a:rPr lang="en-GB" i="1" baseline="30000" dirty="0" smtClean="0"/>
              <a:t>*</a:t>
            </a:r>
            <a:r>
              <a:rPr lang="en-GB" i="1" baseline="-25000" dirty="0" smtClean="0"/>
              <a:t>L</a:t>
            </a:r>
            <a:r>
              <a:rPr lang="en-GB" dirty="0" smtClean="0"/>
              <a:t> = 0.95</a:t>
            </a:r>
          </a:p>
        </p:txBody>
      </p:sp>
      <p:sp>
        <p:nvSpPr>
          <p:cNvPr id="8" name="Text Box 4"/>
          <p:cNvSpPr/>
          <p:nvPr/>
        </p:nvSpPr>
        <p:spPr>
          <a:xfrm>
            <a:off x="107504" y="116632"/>
            <a:ext cx="4104456" cy="4853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t>FOM validation</a:t>
            </a:r>
          </a:p>
        </p:txBody>
      </p:sp>
      <p:grpSp>
        <p:nvGrpSpPr>
          <p:cNvPr id="12" name="Group 11"/>
          <p:cNvGrpSpPr/>
          <p:nvPr/>
        </p:nvGrpSpPr>
        <p:grpSpPr>
          <a:xfrm>
            <a:off x="4577715" y="1340768"/>
            <a:ext cx="4566285" cy="4017645"/>
            <a:chOff x="4577715" y="1340768"/>
            <a:chExt cx="4566285" cy="4017645"/>
          </a:xfrm>
        </p:grpSpPr>
        <p:pic>
          <p:nvPicPr>
            <p:cNvPr id="4" name="Picture 3" descr="jac-095.png"/>
            <p:cNvPicPr>
              <a:picLocks noChangeAspect="1"/>
            </p:cNvPicPr>
            <p:nvPr/>
          </p:nvPicPr>
          <p:blipFill>
            <a:blip r:embed="rId3" cstate="print"/>
            <a:stretch>
              <a:fillRect/>
            </a:stretch>
          </p:blipFill>
          <p:spPr>
            <a:xfrm>
              <a:off x="4577715" y="1340768"/>
              <a:ext cx="4566285" cy="4017645"/>
            </a:xfrm>
            <a:prstGeom prst="rect">
              <a:avLst/>
            </a:prstGeom>
          </p:spPr>
        </p:pic>
        <p:sp>
          <p:nvSpPr>
            <p:cNvPr id="9" name="TextBox 8"/>
            <p:cNvSpPr txBox="1"/>
            <p:nvPr/>
          </p:nvSpPr>
          <p:spPr>
            <a:xfrm>
              <a:off x="7837874" y="1835532"/>
              <a:ext cx="720080" cy="369332"/>
            </a:xfrm>
            <a:prstGeom prst="rect">
              <a:avLst/>
            </a:prstGeom>
            <a:noFill/>
          </p:spPr>
          <p:txBody>
            <a:bodyPr wrap="square" rtlCol="0">
              <a:spAutoFit/>
            </a:bodyPr>
            <a:lstStyle/>
            <a:p>
              <a:pPr algn="ctr"/>
              <a:r>
                <a:rPr lang="en-GB" b="1" dirty="0" smtClean="0">
                  <a:solidFill>
                    <a:srgbClr val="FF0000"/>
                  </a:solidFill>
                </a:rPr>
                <a:t>2</a:t>
              </a:r>
              <a:endParaRPr lang="en-GB" b="1" dirty="0">
                <a:solidFill>
                  <a:srgbClr val="FF0000"/>
                </a:solidFill>
              </a:endParaRPr>
            </a:p>
          </p:txBody>
        </p:sp>
        <p:sp>
          <p:nvSpPr>
            <p:cNvPr id="10" name="TextBox 9"/>
            <p:cNvSpPr txBox="1"/>
            <p:nvPr/>
          </p:nvSpPr>
          <p:spPr>
            <a:xfrm>
              <a:off x="7843356" y="2267580"/>
              <a:ext cx="720080" cy="369332"/>
            </a:xfrm>
            <a:prstGeom prst="rect">
              <a:avLst/>
            </a:prstGeom>
            <a:noFill/>
          </p:spPr>
          <p:txBody>
            <a:bodyPr wrap="square" rtlCol="0">
              <a:spAutoFit/>
            </a:bodyPr>
            <a:lstStyle/>
            <a:p>
              <a:pPr algn="ctr"/>
              <a:r>
                <a:rPr lang="en-GB" b="1" dirty="0" smtClean="0">
                  <a:solidFill>
                    <a:srgbClr val="FF0000"/>
                  </a:solidFill>
                </a:rPr>
                <a:t>1</a:t>
              </a:r>
              <a:endParaRPr lang="en-GB" b="1" dirty="0">
                <a:solidFill>
                  <a:srgbClr val="FF0000"/>
                </a:solidFill>
              </a:endParaRPr>
            </a:p>
          </p:txBody>
        </p:sp>
        <p:sp>
          <p:nvSpPr>
            <p:cNvPr id="11" name="TextBox 10"/>
            <p:cNvSpPr txBox="1"/>
            <p:nvPr/>
          </p:nvSpPr>
          <p:spPr>
            <a:xfrm>
              <a:off x="6876256" y="3419708"/>
              <a:ext cx="720080" cy="369332"/>
            </a:xfrm>
            <a:prstGeom prst="rect">
              <a:avLst/>
            </a:prstGeom>
            <a:noFill/>
          </p:spPr>
          <p:txBody>
            <a:bodyPr wrap="square" rtlCol="0">
              <a:spAutoFit/>
            </a:bodyPr>
            <a:lstStyle/>
            <a:p>
              <a:pPr algn="ctr"/>
              <a:r>
                <a:rPr lang="en-GB" b="1" dirty="0" smtClean="0">
                  <a:solidFill>
                    <a:srgbClr val="FF0000"/>
                  </a:solidFill>
                </a:rPr>
                <a:t>3</a:t>
              </a:r>
              <a:endParaRPr lang="en-GB" b="1" dirty="0">
                <a:solidFill>
                  <a:srgbClr val="FF0000"/>
                </a:solidFill>
              </a:endParaRPr>
            </a:p>
          </p:txBody>
        </p:sp>
      </p:grpSp>
      <p:pic>
        <p:nvPicPr>
          <p:cNvPr id="13" name="Picture 12" descr="EigTracing_Liu.png"/>
          <p:cNvPicPr>
            <a:picLocks noChangeAspect="1"/>
          </p:cNvPicPr>
          <p:nvPr/>
        </p:nvPicPr>
        <p:blipFill>
          <a:blip r:embed="rId4" cstate="print"/>
          <a:stretch>
            <a:fillRect/>
          </a:stretch>
        </p:blipFill>
        <p:spPr>
          <a:xfrm>
            <a:off x="0" y="1339200"/>
            <a:ext cx="4566285" cy="401764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_t.png"/>
          <p:cNvPicPr>
            <a:picLocks noChangeAspect="1"/>
          </p:cNvPicPr>
          <p:nvPr/>
        </p:nvPicPr>
        <p:blipFill>
          <a:blip r:embed="rId3" cstate="print"/>
          <a:stretch>
            <a:fillRect/>
          </a:stretch>
        </p:blipFill>
        <p:spPr>
          <a:xfrm>
            <a:off x="2294572" y="831532"/>
            <a:ext cx="6849428" cy="6026468"/>
          </a:xfrm>
          <a:prstGeom prst="rect">
            <a:avLst/>
          </a:prstGeom>
        </p:spPr>
      </p:pic>
      <p:graphicFrame>
        <p:nvGraphicFramePr>
          <p:cNvPr id="2" name="Table 1"/>
          <p:cNvGraphicFramePr>
            <a:graphicFrameLocks noGrp="1"/>
          </p:cNvGraphicFramePr>
          <p:nvPr/>
        </p:nvGraphicFramePr>
        <p:xfrm>
          <a:off x="179512" y="836712"/>
          <a:ext cx="2342198" cy="1483360"/>
        </p:xfrm>
        <a:graphic>
          <a:graphicData uri="http://schemas.openxmlformats.org/drawingml/2006/table">
            <a:tbl>
              <a:tblPr firstRow="1" bandRow="1">
                <a:tableStyleId>{5C22544A-7EE6-4342-B048-85BDC9FD1C3A}</a:tableStyleId>
              </a:tblPr>
              <a:tblGrid>
                <a:gridCol w="1289368"/>
                <a:gridCol w="1052830"/>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dirty="0" smtClean="0">
                          <a:solidFill>
                            <a:srgbClr val="000000"/>
                          </a:solidFill>
                          <a:latin typeface="Times New Roman" pitchFamily="18"/>
                          <a:ea typeface="Microsoft YaHei" pitchFamily="2"/>
                          <a:cs typeface="Mangal" pitchFamily="2"/>
                        </a:rPr>
                        <a:t>Gust: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dirty="0" smtClean="0">
                          <a:solidFill>
                            <a:schemeClr val="tx1"/>
                          </a:solidFill>
                        </a:rPr>
                        <a:t>“sin”</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sz="1800" b="0" dirty="0" smtClean="0">
                        <a:solidFill>
                          <a:srgbClr val="000000"/>
                        </a:solidFill>
                        <a:latin typeface="Times New Roman" pitchFamily="18"/>
                        <a:ea typeface="Microsoft YaHei" pitchFamily="2"/>
                        <a:cs typeface="Mangal" pitchFamily="2"/>
                      </a:endParaRPr>
                    </a:p>
                  </a:txBody>
                  <a:tcPr>
                    <a:solidFill>
                      <a:schemeClr val="bg1"/>
                    </a:solidFill>
                  </a:tcPr>
                </a:tc>
                <a:tc>
                  <a:txBody>
                    <a:bodyPr/>
                    <a:lstStyle/>
                    <a:p>
                      <a:r>
                        <a:rPr lang="en-GB" b="0" i="1" dirty="0" smtClean="0">
                          <a:solidFill>
                            <a:schemeClr val="tx1"/>
                          </a:solidFill>
                        </a:rPr>
                        <a:t>h</a:t>
                      </a:r>
                      <a:r>
                        <a:rPr lang="en-GB" b="0" i="1" baseline="-25000" dirty="0" smtClean="0">
                          <a:solidFill>
                            <a:schemeClr val="tx1"/>
                          </a:solidFill>
                        </a:rPr>
                        <a:t>g</a:t>
                      </a:r>
                      <a:r>
                        <a:rPr lang="en-GB" b="0" dirty="0" smtClean="0">
                          <a:solidFill>
                            <a:schemeClr val="tx1"/>
                          </a:solidFill>
                        </a:rPr>
                        <a:t> = 20</a:t>
                      </a:r>
                      <a:endParaRPr lang="en-GB" b="0" dirty="0">
                        <a:solidFill>
                          <a:schemeClr val="tx1"/>
                        </a:solidFill>
                      </a:endParaRPr>
                    </a:p>
                  </a:txBody>
                  <a:tcPr>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baseline="0" dirty="0" smtClean="0">
                          <a:solidFill>
                            <a:schemeClr val="tx1"/>
                          </a:solidFill>
                        </a:rPr>
                        <a:t>w</a:t>
                      </a:r>
                      <a:r>
                        <a:rPr lang="en-GB" b="0" baseline="-25000" dirty="0" smtClean="0">
                          <a:solidFill>
                            <a:schemeClr val="tx1"/>
                          </a:solidFill>
                        </a:rPr>
                        <a:t>0</a:t>
                      </a:r>
                      <a:r>
                        <a:rPr lang="en-GB" b="0" baseline="0" dirty="0" smtClean="0">
                          <a:solidFill>
                            <a:schemeClr val="tx1"/>
                          </a:solidFill>
                        </a:rPr>
                        <a:t> = 10</a:t>
                      </a:r>
                      <a:r>
                        <a:rPr lang="en-GB" b="0" baseline="30000" dirty="0" smtClean="0">
                          <a:solidFill>
                            <a:schemeClr val="tx1"/>
                          </a:solidFill>
                        </a:rPr>
                        <a:t>-3</a:t>
                      </a:r>
                      <a:endParaRPr lang="en-GB" b="0" baseline="30000" dirty="0">
                        <a:solidFill>
                          <a:schemeClr val="tx1"/>
                        </a:solidFill>
                      </a:endParaRPr>
                    </a:p>
                  </a:txBody>
                  <a:tcPr>
                    <a:solidFill>
                      <a:schemeClr val="bg1"/>
                    </a:solidFill>
                  </a:tcPr>
                </a:tc>
              </a:tr>
              <a:tr h="370840">
                <a:tc>
                  <a:txBody>
                    <a:bodyPr/>
                    <a:lstStyle/>
                    <a:p>
                      <a:r>
                        <a:rPr lang="en-GB" b="0" dirty="0" smtClean="0">
                          <a:solidFill>
                            <a:schemeClr val="tx1"/>
                          </a:solidFill>
                        </a:rPr>
                        <a:t>Simulation:</a:t>
                      </a:r>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GB" b="0" i="1" baseline="0" dirty="0" err="1" smtClean="0">
                          <a:solidFill>
                            <a:schemeClr val="tx1"/>
                          </a:solidFill>
                        </a:rPr>
                        <a:t>dt</a:t>
                      </a:r>
                      <a:r>
                        <a:rPr lang="en-GB" b="0" i="1" baseline="0" dirty="0" smtClean="0">
                          <a:solidFill>
                            <a:schemeClr val="tx1"/>
                          </a:solidFill>
                        </a:rPr>
                        <a:t> =</a:t>
                      </a:r>
                      <a:r>
                        <a:rPr lang="en-GB" b="0" i="0" baseline="0" dirty="0" smtClean="0">
                          <a:solidFill>
                            <a:schemeClr val="tx1"/>
                          </a:solidFill>
                        </a:rPr>
                        <a:t> 0.10</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p:nvPr/>
        </p:nvSpPr>
        <p:spPr>
          <a:xfrm>
            <a:off x="107504" y="116632"/>
            <a:ext cx="6192688"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FOM/ROM</a:t>
            </a:r>
            <a:r>
              <a:rPr lang="en-GB" sz="2000" dirty="0" smtClean="0">
                <a:solidFill>
                  <a:srgbClr val="000000"/>
                </a:solidFill>
                <a:latin typeface="Times New Roman" pitchFamily="18"/>
                <a:ea typeface="Microsoft YaHei" pitchFamily="2"/>
                <a:cs typeface="Mangal" pitchFamily="2"/>
              </a:rPr>
              <a:t> gust response - </a:t>
            </a:r>
            <a:r>
              <a:rPr lang="en-GB" sz="2000" b="1" i="1" dirty="0" smtClean="0">
                <a:solidFill>
                  <a:srgbClr val="000000"/>
                </a:solidFill>
                <a:latin typeface="Times New Roman" pitchFamily="18"/>
                <a:ea typeface="Microsoft YaHei" pitchFamily="2"/>
                <a:cs typeface="Mangal" pitchFamily="2"/>
              </a:rPr>
              <a:t>linear</a:t>
            </a:r>
            <a:r>
              <a:rPr lang="en-GB" sz="2000" dirty="0" smtClean="0">
                <a:solidFill>
                  <a:srgbClr val="000000"/>
                </a:solidFill>
                <a:latin typeface="Times New Roman" pitchFamily="18"/>
                <a:ea typeface="Microsoft YaHei" pitchFamily="2"/>
                <a:cs typeface="Mangal" pitchFamily="2"/>
              </a:rPr>
              <a:t> structural model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oA_t_LinNln_newLabel.png"/>
          <p:cNvPicPr>
            <a:picLocks noChangeAspect="1"/>
          </p:cNvPicPr>
          <p:nvPr/>
        </p:nvPicPr>
        <p:blipFill>
          <a:blip r:embed="rId3" cstate="print"/>
          <a:stretch>
            <a:fillRect/>
          </a:stretch>
        </p:blipFill>
        <p:spPr>
          <a:xfrm>
            <a:off x="2294572" y="831532"/>
            <a:ext cx="6849428" cy="6026468"/>
          </a:xfrm>
          <a:prstGeom prst="rect">
            <a:avLst/>
          </a:prstGeom>
        </p:spPr>
      </p:pic>
      <p:sp>
        <p:nvSpPr>
          <p:cNvPr id="4" name="Text Box 4"/>
          <p:cNvSpPr/>
          <p:nvPr/>
        </p:nvSpPr>
        <p:spPr>
          <a:xfrm>
            <a:off x="107504" y="116632"/>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Full order model</a:t>
            </a:r>
            <a:r>
              <a:rPr lang="en-GB" sz="2000" dirty="0" smtClean="0">
                <a:solidFill>
                  <a:srgbClr val="000000"/>
                </a:solidFill>
                <a:latin typeface="Times New Roman" pitchFamily="18"/>
                <a:ea typeface="Microsoft YaHei" pitchFamily="2"/>
                <a:cs typeface="Mangal" pitchFamily="2"/>
              </a:rPr>
              <a:t> gust response</a:t>
            </a:r>
          </a:p>
        </p:txBody>
      </p:sp>
      <p:graphicFrame>
        <p:nvGraphicFramePr>
          <p:cNvPr id="7" name="Table 6"/>
          <p:cNvGraphicFramePr>
            <a:graphicFrameLocks noGrp="1"/>
          </p:cNvGraphicFramePr>
          <p:nvPr/>
        </p:nvGraphicFramePr>
        <p:xfrm>
          <a:off x="179512" y="836712"/>
          <a:ext cx="2342198" cy="1854200"/>
        </p:xfrm>
        <a:graphic>
          <a:graphicData uri="http://schemas.openxmlformats.org/drawingml/2006/table">
            <a:tbl>
              <a:tblPr firstRow="1" bandRow="1">
                <a:tableStyleId>{5C22544A-7EE6-4342-B048-85BDC9FD1C3A}</a:tableStyleId>
              </a:tblPr>
              <a:tblGrid>
                <a:gridCol w="1289368"/>
                <a:gridCol w="1052830"/>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dirty="0" smtClean="0">
                          <a:solidFill>
                            <a:srgbClr val="000000"/>
                          </a:solidFill>
                          <a:latin typeface="Times New Roman" pitchFamily="18"/>
                          <a:ea typeface="Microsoft YaHei" pitchFamily="2"/>
                          <a:cs typeface="Mangal" pitchFamily="2"/>
                        </a:rPr>
                        <a:t>Gust: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dirty="0" smtClean="0">
                          <a:solidFill>
                            <a:schemeClr val="tx1"/>
                          </a:solidFill>
                        </a:rPr>
                        <a:t>“sin”</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sz="1800" b="0" dirty="0" smtClean="0">
                        <a:solidFill>
                          <a:srgbClr val="000000"/>
                        </a:solidFill>
                        <a:latin typeface="Times New Roman" pitchFamily="18"/>
                        <a:ea typeface="Microsoft YaHei" pitchFamily="2"/>
                        <a:cs typeface="Mangal" pitchFamily="2"/>
                      </a:endParaRPr>
                    </a:p>
                  </a:txBody>
                  <a:tcPr>
                    <a:solidFill>
                      <a:schemeClr val="bg1"/>
                    </a:solidFill>
                  </a:tcPr>
                </a:tc>
                <a:tc>
                  <a:txBody>
                    <a:bodyPr/>
                    <a:lstStyle/>
                    <a:p>
                      <a:r>
                        <a:rPr lang="en-GB" b="0" i="1" dirty="0" smtClean="0">
                          <a:solidFill>
                            <a:schemeClr val="tx1"/>
                          </a:solidFill>
                        </a:rPr>
                        <a:t>h</a:t>
                      </a:r>
                      <a:r>
                        <a:rPr lang="en-GB" b="0" i="1" baseline="-25000" dirty="0" smtClean="0">
                          <a:solidFill>
                            <a:schemeClr val="tx1"/>
                          </a:solidFill>
                        </a:rPr>
                        <a:t>g</a:t>
                      </a:r>
                      <a:r>
                        <a:rPr lang="en-GB" b="0" dirty="0" smtClean="0">
                          <a:solidFill>
                            <a:schemeClr val="tx1"/>
                          </a:solidFill>
                        </a:rPr>
                        <a:t> = 40</a:t>
                      </a:r>
                      <a:endParaRPr lang="en-GB" b="0" dirty="0">
                        <a:solidFill>
                          <a:schemeClr val="tx1"/>
                        </a:solidFill>
                      </a:endParaRPr>
                    </a:p>
                  </a:txBody>
                  <a:tcPr>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baseline="0" dirty="0" smtClean="0">
                          <a:solidFill>
                            <a:schemeClr val="tx1"/>
                          </a:solidFill>
                        </a:rPr>
                        <a:t>w</a:t>
                      </a:r>
                      <a:r>
                        <a:rPr lang="en-GB" b="0" baseline="-25000" dirty="0" smtClean="0">
                          <a:solidFill>
                            <a:schemeClr val="tx1"/>
                          </a:solidFill>
                        </a:rPr>
                        <a:t>0</a:t>
                      </a:r>
                      <a:r>
                        <a:rPr lang="en-GB" b="0" baseline="0" dirty="0" smtClean="0">
                          <a:solidFill>
                            <a:schemeClr val="tx1"/>
                          </a:solidFill>
                        </a:rPr>
                        <a:t> = 10</a:t>
                      </a:r>
                      <a:r>
                        <a:rPr lang="en-GB" b="0" baseline="30000" dirty="0" smtClean="0">
                          <a:solidFill>
                            <a:schemeClr val="tx1"/>
                          </a:solidFill>
                        </a:rPr>
                        <a:t>-1</a:t>
                      </a:r>
                      <a:endParaRPr lang="en-GB" b="0" baseline="30000" dirty="0">
                        <a:solidFill>
                          <a:schemeClr val="tx1"/>
                        </a:solidFill>
                      </a:endParaRPr>
                    </a:p>
                  </a:txBody>
                  <a:tcPr>
                    <a:solidFill>
                      <a:schemeClr val="bg1"/>
                    </a:solidFill>
                  </a:tcPr>
                </a:tc>
              </a:tr>
              <a:tr h="370840">
                <a:tc>
                  <a:txBody>
                    <a:bodyPr/>
                    <a:lstStyle/>
                    <a:p>
                      <a:r>
                        <a:rPr lang="en-GB" b="0" dirty="0" smtClean="0">
                          <a:solidFill>
                            <a:schemeClr val="tx1"/>
                          </a:solidFill>
                        </a:rPr>
                        <a:t>Simulation:</a:t>
                      </a:r>
                      <a:endParaRPr lang="en-GB" b="0" dirty="0">
                        <a:solidFill>
                          <a:schemeClr val="tx1"/>
                        </a:solidFill>
                      </a:endParaRPr>
                    </a:p>
                  </a:txBody>
                  <a:tcPr>
                    <a:solidFill>
                      <a:schemeClr val="bg1"/>
                    </a:solidFill>
                  </a:tcPr>
                </a:tc>
                <a:tc>
                  <a:txBody>
                    <a:bodyPr/>
                    <a:lstStyle/>
                    <a:p>
                      <a:r>
                        <a:rPr lang="en-GB" b="0" i="1" baseline="0" dirty="0" err="1" smtClean="0">
                          <a:solidFill>
                            <a:schemeClr val="tx1"/>
                          </a:solidFill>
                        </a:rPr>
                        <a:t>dt</a:t>
                      </a:r>
                      <a:r>
                        <a:rPr lang="en-GB" b="0" i="1" baseline="0" dirty="0" smtClean="0">
                          <a:solidFill>
                            <a:schemeClr val="tx1"/>
                          </a:solidFill>
                        </a:rPr>
                        <a:t> =</a:t>
                      </a:r>
                      <a:r>
                        <a:rPr lang="en-GB" b="0" i="0" baseline="0" dirty="0" smtClean="0">
                          <a:solidFill>
                            <a:schemeClr val="tx1"/>
                          </a:solidFill>
                        </a:rPr>
                        <a:t> 0.10</a:t>
                      </a:r>
                      <a:endParaRPr lang="en-GB" b="0" i="0" baseline="0" dirty="0">
                        <a:solidFill>
                          <a:schemeClr val="tx1"/>
                        </a:solidFill>
                      </a:endParaRP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β</a:t>
                      </a:r>
                      <a:r>
                        <a:rPr lang="el-GR" i="1" baseline="-25000" dirty="0" smtClean="0"/>
                        <a:t>ξ</a:t>
                      </a:r>
                      <a:r>
                        <a:rPr lang="en-GB" i="1" baseline="-25000" dirty="0" smtClean="0"/>
                        <a:t>3</a:t>
                      </a:r>
                      <a:r>
                        <a:rPr lang="en-GB" i="1" dirty="0" smtClean="0"/>
                        <a:t> = </a:t>
                      </a:r>
                      <a:r>
                        <a:rPr lang="en-GB" dirty="0" smtClean="0"/>
                        <a:t>3</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107504" y="116633"/>
            <a:ext cx="6192688" cy="5254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NFOM/NROM</a:t>
            </a:r>
            <a:r>
              <a:rPr lang="en-GB" sz="2000" dirty="0" smtClean="0">
                <a:solidFill>
                  <a:srgbClr val="000000"/>
                </a:solidFill>
                <a:latin typeface="Times New Roman" pitchFamily="18"/>
                <a:ea typeface="Microsoft YaHei" pitchFamily="2"/>
                <a:cs typeface="Mangal" pitchFamily="2"/>
              </a:rPr>
              <a:t> gust response - </a:t>
            </a:r>
            <a:r>
              <a:rPr lang="en-GB" sz="2000" b="1" i="1" dirty="0" smtClean="0">
                <a:solidFill>
                  <a:srgbClr val="000000"/>
                </a:solidFill>
                <a:latin typeface="Times New Roman" pitchFamily="18"/>
                <a:ea typeface="Microsoft YaHei" pitchFamily="2"/>
                <a:cs typeface="Mangal" pitchFamily="2"/>
              </a:rPr>
              <a:t>nonlinear</a:t>
            </a:r>
            <a:r>
              <a:rPr lang="en-GB" sz="2000" dirty="0" smtClean="0">
                <a:solidFill>
                  <a:srgbClr val="000000"/>
                </a:solidFill>
                <a:latin typeface="Times New Roman" pitchFamily="18"/>
                <a:ea typeface="Microsoft YaHei" pitchFamily="2"/>
                <a:cs typeface="Mangal" pitchFamily="2"/>
              </a:rPr>
              <a:t> structural model</a:t>
            </a:r>
          </a:p>
        </p:txBody>
      </p:sp>
      <p:pic>
        <p:nvPicPr>
          <p:cNvPr id="8" name="Picture 7" descr="AoA_t.png"/>
          <p:cNvPicPr>
            <a:picLocks noChangeAspect="1"/>
          </p:cNvPicPr>
          <p:nvPr/>
        </p:nvPicPr>
        <p:blipFill>
          <a:blip r:embed="rId3" cstate="print"/>
          <a:stretch>
            <a:fillRect/>
          </a:stretch>
        </p:blipFill>
        <p:spPr>
          <a:xfrm>
            <a:off x="2294572" y="831532"/>
            <a:ext cx="6849428" cy="6026468"/>
          </a:xfrm>
          <a:prstGeom prst="rect">
            <a:avLst/>
          </a:prstGeom>
        </p:spPr>
      </p:pic>
      <p:graphicFrame>
        <p:nvGraphicFramePr>
          <p:cNvPr id="6" name="Table 5"/>
          <p:cNvGraphicFramePr>
            <a:graphicFrameLocks noGrp="1"/>
          </p:cNvGraphicFramePr>
          <p:nvPr/>
        </p:nvGraphicFramePr>
        <p:xfrm>
          <a:off x="179512" y="836712"/>
          <a:ext cx="2342198" cy="1854200"/>
        </p:xfrm>
        <a:graphic>
          <a:graphicData uri="http://schemas.openxmlformats.org/drawingml/2006/table">
            <a:tbl>
              <a:tblPr firstRow="1" bandRow="1">
                <a:tableStyleId>{5C22544A-7EE6-4342-B048-85BDC9FD1C3A}</a:tableStyleId>
              </a:tblPr>
              <a:tblGrid>
                <a:gridCol w="1289368"/>
                <a:gridCol w="1052830"/>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dirty="0" smtClean="0">
                          <a:solidFill>
                            <a:srgbClr val="000000"/>
                          </a:solidFill>
                          <a:latin typeface="Times New Roman" pitchFamily="18"/>
                          <a:ea typeface="Microsoft YaHei" pitchFamily="2"/>
                          <a:cs typeface="Mangal" pitchFamily="2"/>
                        </a:rPr>
                        <a:t>Gust: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dirty="0" smtClean="0">
                          <a:solidFill>
                            <a:schemeClr val="tx1"/>
                          </a:solidFill>
                        </a:rPr>
                        <a:t>“sin”</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sz="1800" b="0" dirty="0" smtClean="0">
                        <a:solidFill>
                          <a:srgbClr val="000000"/>
                        </a:solidFill>
                        <a:latin typeface="Times New Roman" pitchFamily="18"/>
                        <a:ea typeface="Microsoft YaHei" pitchFamily="2"/>
                        <a:cs typeface="Mangal" pitchFamily="2"/>
                      </a:endParaRPr>
                    </a:p>
                  </a:txBody>
                  <a:tcPr>
                    <a:solidFill>
                      <a:schemeClr val="bg1"/>
                    </a:solidFill>
                  </a:tcPr>
                </a:tc>
                <a:tc>
                  <a:txBody>
                    <a:bodyPr/>
                    <a:lstStyle/>
                    <a:p>
                      <a:r>
                        <a:rPr lang="en-GB" b="0" i="1" dirty="0" smtClean="0">
                          <a:solidFill>
                            <a:schemeClr val="tx1"/>
                          </a:solidFill>
                        </a:rPr>
                        <a:t>h</a:t>
                      </a:r>
                      <a:r>
                        <a:rPr lang="en-GB" b="0" i="1" baseline="-25000" dirty="0" smtClean="0">
                          <a:solidFill>
                            <a:schemeClr val="tx1"/>
                          </a:solidFill>
                        </a:rPr>
                        <a:t>g</a:t>
                      </a:r>
                      <a:r>
                        <a:rPr lang="en-GB" b="0" dirty="0" smtClean="0">
                          <a:solidFill>
                            <a:schemeClr val="tx1"/>
                          </a:solidFill>
                        </a:rPr>
                        <a:t> = 40</a:t>
                      </a:r>
                      <a:endParaRPr lang="en-GB" b="0" dirty="0">
                        <a:solidFill>
                          <a:schemeClr val="tx1"/>
                        </a:solidFill>
                      </a:endParaRPr>
                    </a:p>
                  </a:txBody>
                  <a:tcPr>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baseline="0" dirty="0" smtClean="0">
                          <a:solidFill>
                            <a:schemeClr val="tx1"/>
                          </a:solidFill>
                        </a:rPr>
                        <a:t>w</a:t>
                      </a:r>
                      <a:r>
                        <a:rPr lang="en-GB" b="0" baseline="-25000" dirty="0" smtClean="0">
                          <a:solidFill>
                            <a:schemeClr val="tx1"/>
                          </a:solidFill>
                        </a:rPr>
                        <a:t>0</a:t>
                      </a:r>
                      <a:r>
                        <a:rPr lang="en-GB" b="0" baseline="0" dirty="0" smtClean="0">
                          <a:solidFill>
                            <a:schemeClr val="tx1"/>
                          </a:solidFill>
                        </a:rPr>
                        <a:t> = 10</a:t>
                      </a:r>
                      <a:r>
                        <a:rPr lang="en-GB" b="0" baseline="30000" dirty="0" smtClean="0">
                          <a:solidFill>
                            <a:schemeClr val="tx1"/>
                          </a:solidFill>
                        </a:rPr>
                        <a:t>-1</a:t>
                      </a:r>
                      <a:endParaRPr lang="en-GB" b="0" baseline="30000" dirty="0">
                        <a:solidFill>
                          <a:schemeClr val="tx1"/>
                        </a:solidFill>
                      </a:endParaRPr>
                    </a:p>
                  </a:txBody>
                  <a:tcPr>
                    <a:solidFill>
                      <a:schemeClr val="bg1"/>
                    </a:solidFill>
                  </a:tcPr>
                </a:tc>
              </a:tr>
              <a:tr h="370840">
                <a:tc>
                  <a:txBody>
                    <a:bodyPr/>
                    <a:lstStyle/>
                    <a:p>
                      <a:r>
                        <a:rPr lang="en-GB" b="0" dirty="0" smtClean="0">
                          <a:solidFill>
                            <a:schemeClr val="tx1"/>
                          </a:solidFill>
                        </a:rPr>
                        <a:t>Simulation:</a:t>
                      </a:r>
                      <a:endParaRPr lang="en-GB" b="0" dirty="0">
                        <a:solidFill>
                          <a:schemeClr val="tx1"/>
                        </a:solidFill>
                      </a:endParaRPr>
                    </a:p>
                  </a:txBody>
                  <a:tcPr>
                    <a:solidFill>
                      <a:schemeClr val="bg1"/>
                    </a:solidFill>
                  </a:tcPr>
                </a:tc>
                <a:tc>
                  <a:txBody>
                    <a:bodyPr/>
                    <a:lstStyle/>
                    <a:p>
                      <a:r>
                        <a:rPr lang="en-GB" b="0" i="1" baseline="0" dirty="0" err="1" smtClean="0">
                          <a:solidFill>
                            <a:schemeClr val="tx1"/>
                          </a:solidFill>
                        </a:rPr>
                        <a:t>dt</a:t>
                      </a:r>
                      <a:r>
                        <a:rPr lang="en-GB" b="0" i="1" baseline="0" dirty="0" smtClean="0">
                          <a:solidFill>
                            <a:schemeClr val="tx1"/>
                          </a:solidFill>
                        </a:rPr>
                        <a:t> =</a:t>
                      </a:r>
                      <a:r>
                        <a:rPr lang="en-GB" b="0" i="0" baseline="0" dirty="0" smtClean="0">
                          <a:solidFill>
                            <a:schemeClr val="tx1"/>
                          </a:solidFill>
                        </a:rPr>
                        <a:t> 0.10</a:t>
                      </a:r>
                      <a:endParaRPr lang="en-GB" b="0" i="0" baseline="0" dirty="0">
                        <a:solidFill>
                          <a:schemeClr val="tx1"/>
                        </a:solidFill>
                      </a:endParaRP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β</a:t>
                      </a:r>
                      <a:r>
                        <a:rPr lang="el-GR" i="1" baseline="-25000" dirty="0" smtClean="0"/>
                        <a:t>ξ</a:t>
                      </a:r>
                      <a:r>
                        <a:rPr lang="en-GB" i="1" baseline="-25000" dirty="0" smtClean="0"/>
                        <a:t>3</a:t>
                      </a:r>
                      <a:r>
                        <a:rPr lang="en-GB" i="1" dirty="0" smtClean="0"/>
                        <a:t> = </a:t>
                      </a:r>
                      <a:r>
                        <a:rPr lang="en-GB" dirty="0" smtClean="0"/>
                        <a:t>3</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trlweights.png"/>
          <p:cNvPicPr>
            <a:picLocks noChangeAspect="1"/>
          </p:cNvPicPr>
          <p:nvPr/>
        </p:nvPicPr>
        <p:blipFill>
          <a:blip r:embed="rId3" cstate="print"/>
          <a:stretch>
            <a:fillRect/>
          </a:stretch>
        </p:blipFill>
        <p:spPr>
          <a:xfrm>
            <a:off x="2294572" y="831532"/>
            <a:ext cx="6849428" cy="6026468"/>
          </a:xfrm>
          <a:prstGeom prst="rect">
            <a:avLst/>
          </a:prstGeom>
        </p:spPr>
      </p:pic>
      <p:sp>
        <p:nvSpPr>
          <p:cNvPr id="8" name="Text Box 4"/>
          <p:cNvSpPr/>
          <p:nvPr/>
        </p:nvSpPr>
        <p:spPr>
          <a:xfrm>
            <a:off x="107504" y="116632"/>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Closed-loop</a:t>
            </a:r>
            <a:r>
              <a:rPr lang="en-GB" sz="2000" dirty="0" smtClean="0">
                <a:solidFill>
                  <a:srgbClr val="000000"/>
                </a:solidFill>
                <a:latin typeface="Times New Roman" pitchFamily="18"/>
                <a:ea typeface="Microsoft YaHei" pitchFamily="2"/>
                <a:cs typeface="Mangal" pitchFamily="2"/>
              </a:rPr>
              <a:t> gust response</a:t>
            </a:r>
          </a:p>
        </p:txBody>
      </p:sp>
      <p:graphicFrame>
        <p:nvGraphicFramePr>
          <p:cNvPr id="9" name="Table 8"/>
          <p:cNvGraphicFramePr>
            <a:graphicFrameLocks noGrp="1"/>
          </p:cNvGraphicFramePr>
          <p:nvPr/>
        </p:nvGraphicFramePr>
        <p:xfrm>
          <a:off x="179512" y="836712"/>
          <a:ext cx="2342198" cy="1483360"/>
        </p:xfrm>
        <a:graphic>
          <a:graphicData uri="http://schemas.openxmlformats.org/drawingml/2006/table">
            <a:tbl>
              <a:tblPr firstRow="1" bandRow="1">
                <a:tableStyleId>{5C22544A-7EE6-4342-B048-85BDC9FD1C3A}</a:tableStyleId>
              </a:tblPr>
              <a:tblGrid>
                <a:gridCol w="1289368"/>
                <a:gridCol w="1052830"/>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dirty="0" smtClean="0">
                          <a:solidFill>
                            <a:srgbClr val="000000"/>
                          </a:solidFill>
                          <a:latin typeface="Times New Roman" pitchFamily="18"/>
                          <a:ea typeface="Microsoft YaHei" pitchFamily="2"/>
                          <a:cs typeface="Mangal" pitchFamily="2"/>
                        </a:rPr>
                        <a:t>Gust: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dirty="0" smtClean="0">
                          <a:solidFill>
                            <a:schemeClr val="tx1"/>
                          </a:solidFill>
                        </a:rPr>
                        <a:t>“sin”</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sz="1800" b="0" dirty="0" smtClean="0">
                        <a:solidFill>
                          <a:srgbClr val="000000"/>
                        </a:solidFill>
                        <a:latin typeface="Times New Roman" pitchFamily="18"/>
                        <a:ea typeface="Microsoft YaHei" pitchFamily="2"/>
                        <a:cs typeface="Mangal" pitchFamily="2"/>
                      </a:endParaRPr>
                    </a:p>
                  </a:txBody>
                  <a:tcPr>
                    <a:solidFill>
                      <a:schemeClr val="bg1"/>
                    </a:solidFill>
                  </a:tcPr>
                </a:tc>
                <a:tc>
                  <a:txBody>
                    <a:bodyPr/>
                    <a:lstStyle/>
                    <a:p>
                      <a:r>
                        <a:rPr lang="en-GB" b="0" i="1" dirty="0" smtClean="0">
                          <a:solidFill>
                            <a:schemeClr val="tx1"/>
                          </a:solidFill>
                        </a:rPr>
                        <a:t>h</a:t>
                      </a:r>
                      <a:r>
                        <a:rPr lang="en-GB" b="0" i="1" baseline="-25000" dirty="0" smtClean="0">
                          <a:solidFill>
                            <a:schemeClr val="tx1"/>
                          </a:solidFill>
                        </a:rPr>
                        <a:t>g</a:t>
                      </a:r>
                      <a:r>
                        <a:rPr lang="en-GB" b="0" dirty="0" smtClean="0">
                          <a:solidFill>
                            <a:schemeClr val="tx1"/>
                          </a:solidFill>
                        </a:rPr>
                        <a:t> = 40</a:t>
                      </a:r>
                      <a:endParaRPr lang="en-GB" b="0" dirty="0">
                        <a:solidFill>
                          <a:schemeClr val="tx1"/>
                        </a:solidFill>
                      </a:endParaRPr>
                    </a:p>
                  </a:txBody>
                  <a:tcPr>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baseline="0" dirty="0" smtClean="0">
                          <a:solidFill>
                            <a:schemeClr val="tx1"/>
                          </a:solidFill>
                        </a:rPr>
                        <a:t>w</a:t>
                      </a:r>
                      <a:r>
                        <a:rPr lang="en-GB" b="0" baseline="-25000" dirty="0" smtClean="0">
                          <a:solidFill>
                            <a:schemeClr val="tx1"/>
                          </a:solidFill>
                        </a:rPr>
                        <a:t>0</a:t>
                      </a:r>
                      <a:r>
                        <a:rPr lang="en-GB" b="0" baseline="0" dirty="0" smtClean="0">
                          <a:solidFill>
                            <a:schemeClr val="tx1"/>
                          </a:solidFill>
                        </a:rPr>
                        <a:t> = 10</a:t>
                      </a:r>
                      <a:r>
                        <a:rPr lang="en-GB" b="0" baseline="30000" dirty="0" smtClean="0">
                          <a:solidFill>
                            <a:schemeClr val="tx1"/>
                          </a:solidFill>
                        </a:rPr>
                        <a:t>-1</a:t>
                      </a:r>
                      <a:endParaRPr lang="en-GB" b="0" baseline="30000" dirty="0">
                        <a:solidFill>
                          <a:schemeClr val="tx1"/>
                        </a:solidFill>
                      </a:endParaRPr>
                    </a:p>
                  </a:txBody>
                  <a:tcPr>
                    <a:solidFill>
                      <a:schemeClr val="bg1"/>
                    </a:solidFill>
                  </a:tcPr>
                </a:tc>
              </a:tr>
              <a:tr h="370840">
                <a:tc>
                  <a:txBody>
                    <a:bodyPr/>
                    <a:lstStyle/>
                    <a:p>
                      <a:r>
                        <a:rPr lang="en-GB" b="0" dirty="0" smtClean="0">
                          <a:solidFill>
                            <a:schemeClr val="tx1"/>
                          </a:solidFill>
                        </a:rPr>
                        <a:t>Simulation:</a:t>
                      </a:r>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GB" b="0" i="1" baseline="0" dirty="0" err="1" smtClean="0">
                          <a:solidFill>
                            <a:schemeClr val="tx1"/>
                          </a:solidFill>
                        </a:rPr>
                        <a:t>dt</a:t>
                      </a:r>
                      <a:r>
                        <a:rPr lang="en-GB" b="0" i="1" baseline="0" dirty="0" smtClean="0">
                          <a:solidFill>
                            <a:schemeClr val="tx1"/>
                          </a:solidFill>
                        </a:rPr>
                        <a:t> =</a:t>
                      </a:r>
                      <a:r>
                        <a:rPr lang="en-GB" b="0" i="0" baseline="0" dirty="0" smtClean="0">
                          <a:solidFill>
                            <a:schemeClr val="tx1"/>
                          </a:solidFill>
                        </a:rPr>
                        <a:t> 0.10</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extBox 12"/>
          <p:cNvSpPr txBox="1"/>
          <p:nvPr/>
        </p:nvSpPr>
        <p:spPr>
          <a:xfrm>
            <a:off x="179512" y="4361036"/>
            <a:ext cx="2448272" cy="2308324"/>
          </a:xfrm>
          <a:prstGeom prst="rect">
            <a:avLst/>
          </a:prstGeom>
          <a:noFill/>
        </p:spPr>
        <p:txBody>
          <a:bodyPr wrap="square" rtlCol="0">
            <a:spAutoFit/>
          </a:bodyPr>
          <a:lstStyle/>
          <a:p>
            <a:pPr>
              <a:buFontTx/>
              <a:buChar char="-"/>
            </a:pPr>
            <a:r>
              <a:rPr lang="en-GB" dirty="0" smtClean="0"/>
              <a:t> </a:t>
            </a:r>
            <a:r>
              <a:rPr lang="en-GB" i="1" dirty="0" smtClean="0"/>
              <a:t>H</a:t>
            </a:r>
            <a:r>
              <a:rPr lang="en-GB" i="1" baseline="30000" dirty="0" smtClean="0"/>
              <a:t>∞</a:t>
            </a:r>
            <a:r>
              <a:rPr lang="en-GB" dirty="0" smtClean="0"/>
              <a:t> designed on ROM to minimize pitch response</a:t>
            </a:r>
          </a:p>
          <a:p>
            <a:pPr>
              <a:buFontTx/>
              <a:buChar char="-"/>
            </a:pPr>
            <a:r>
              <a:rPr lang="en-GB" dirty="0" smtClean="0"/>
              <a:t> NROM to be used for nonlinear control techniques?</a:t>
            </a:r>
          </a:p>
          <a:p>
            <a:pPr>
              <a:buFontTx/>
              <a:buChar char="-"/>
            </a:pPr>
            <a:r>
              <a:rPr lang="en-GB" dirty="0" smtClean="0"/>
              <a:t> parametric study on control/noise weights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60407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2. Geometrically-Exact Nonlinear Beam</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Geometrically-exact nonlinear equations for unrestrained body</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Research code at Imperial College</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Two-</a:t>
            </a:r>
            <a:r>
              <a:rPr lang="en-GB" sz="2000" dirty="0" err="1" smtClean="0">
                <a:solidFill>
                  <a:srgbClr val="000000"/>
                </a:solidFill>
                <a:latin typeface="Times New Roman" pitchFamily="18"/>
                <a:ea typeface="Microsoft YaHei" pitchFamily="2"/>
                <a:cs typeface="Mangal" pitchFamily="2"/>
              </a:rPr>
              <a:t>noded</a:t>
            </a:r>
            <a:r>
              <a:rPr lang="en-GB" sz="2000" dirty="0" smtClean="0">
                <a:solidFill>
                  <a:srgbClr val="000000"/>
                </a:solidFill>
                <a:latin typeface="Times New Roman" pitchFamily="18"/>
                <a:ea typeface="Microsoft YaHei" pitchFamily="2"/>
                <a:cs typeface="Mangal" pitchFamily="2"/>
              </a:rPr>
              <a:t> displacement-based elements</a:t>
            </a: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Coupled with strip aerodynamics (UVLM and CFD ongoing)</a:t>
            </a: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Set of linear/nonlinear analyses for FOM/ROM</a:t>
            </a: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dirty="0" smtClean="0">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dirty="0" smtClean="0">
              <a:solidFill>
                <a:srgbClr val="000000"/>
              </a:solidFill>
              <a:latin typeface="Times New Roman" pitchFamily="18"/>
              <a:ea typeface="Microsoft YaHei" pitchFamily="2"/>
              <a:cs typeface="Mangal" pitchFamily="2"/>
            </a:endParaRPr>
          </a:p>
        </p:txBody>
      </p:sp>
      <p:sp>
        <p:nvSpPr>
          <p:cNvPr id="5"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Palacios et al., “Structural and Aerodynamic Models in Nonlinear Flight Dynamics of Very Flexible Aircraft”, </a:t>
            </a:r>
            <a:r>
              <a:rPr lang="en-GB" b="1" dirty="0" smtClean="0">
                <a:cs typeface="Times New Roman" pitchFamily="18" charset="0"/>
              </a:rPr>
              <a:t>AIAA Journal</a:t>
            </a:r>
            <a:r>
              <a:rPr lang="en-GB" dirty="0" smtClean="0">
                <a:cs typeface="Times New Roman" pitchFamily="18" charset="0"/>
              </a:rPr>
              <a:t>; 48(11): 2648-2659, 2010</a:t>
            </a:r>
          </a:p>
        </p:txBody>
      </p:sp>
      <p:graphicFrame>
        <p:nvGraphicFramePr>
          <p:cNvPr id="303106" name="Object 2"/>
          <p:cNvGraphicFramePr>
            <a:graphicFrameLocks noChangeAspect="1"/>
          </p:cNvGraphicFramePr>
          <p:nvPr/>
        </p:nvGraphicFramePr>
        <p:xfrm>
          <a:off x="1907704" y="2709986"/>
          <a:ext cx="4994275" cy="935038"/>
        </p:xfrm>
        <a:graphic>
          <a:graphicData uri="http://schemas.openxmlformats.org/presentationml/2006/ole">
            <p:oleObj spid="_x0000_s312322" name="Equation" r:id="rId4" imgW="2705040" imgH="507960" progId="Equation.3">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imStructMode_1.gif"/>
          <p:cNvPicPr>
            <a:picLocks noChangeAspect="1"/>
          </p:cNvPicPr>
          <p:nvPr/>
        </p:nvPicPr>
        <p:blipFill>
          <a:blip r:embed="rId3" cstate="print"/>
          <a:stretch>
            <a:fillRect/>
          </a:stretch>
        </p:blipFill>
        <p:spPr>
          <a:xfrm>
            <a:off x="3275856" y="2564904"/>
            <a:ext cx="4896544" cy="3672408"/>
          </a:xfrm>
          <a:prstGeom prst="rect">
            <a:avLst/>
          </a:prstGeom>
        </p:spPr>
      </p:pic>
      <p:sp>
        <p:nvSpPr>
          <p:cNvPr id="2"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HALE Wing</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Flexible HALE wing</a:t>
            </a: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Stability analysis at </a:t>
            </a:r>
            <a:r>
              <a:rPr lang="el-GR" sz="2000" i="1" dirty="0" smtClean="0">
                <a:solidFill>
                  <a:srgbClr val="000000"/>
                </a:solidFill>
                <a:latin typeface="Times New Roman" pitchFamily="18"/>
                <a:ea typeface="Microsoft YaHei" pitchFamily="2"/>
                <a:cs typeface="Mangal" pitchFamily="2"/>
              </a:rPr>
              <a:t>ρ</a:t>
            </a:r>
            <a:r>
              <a:rPr lang="el-GR" sz="2000" i="1" baseline="-25000" dirty="0" smtClean="0">
                <a:solidFill>
                  <a:srgbClr val="000000"/>
                </a:solidFill>
                <a:latin typeface="Times New Roman" pitchFamily="18"/>
                <a:ea typeface="Microsoft YaHei" pitchFamily="2"/>
                <a:cs typeface="Mangal" pitchFamily="2"/>
              </a:rPr>
              <a:t>∞</a:t>
            </a:r>
            <a:r>
              <a:rPr lang="en-GB" sz="2000" dirty="0" smtClean="0">
                <a:solidFill>
                  <a:srgbClr val="000000"/>
                </a:solidFill>
                <a:latin typeface="Times New Roman" pitchFamily="18"/>
                <a:ea typeface="Microsoft YaHei" pitchFamily="2"/>
                <a:cs typeface="Mangal" pitchFamily="2"/>
              </a:rPr>
              <a:t> = 0.0889 kg/m</a:t>
            </a:r>
            <a:r>
              <a:rPr lang="en-GB" sz="2000" baseline="30000" dirty="0" smtClean="0">
                <a:solidFill>
                  <a:srgbClr val="000000"/>
                </a:solidFill>
                <a:latin typeface="Times New Roman" pitchFamily="18"/>
                <a:ea typeface="Microsoft YaHei" pitchFamily="2"/>
                <a:cs typeface="Mangal" pitchFamily="2"/>
              </a:rPr>
              <a:t>3</a:t>
            </a:r>
            <a:r>
              <a:rPr lang="en-GB" sz="2000" dirty="0" smtClean="0">
                <a:solidFill>
                  <a:srgbClr val="000000"/>
                </a:solidFill>
                <a:latin typeface="Times New Roman" pitchFamily="18"/>
                <a:ea typeface="Microsoft YaHei" pitchFamily="2"/>
                <a:cs typeface="Mangal" pitchFamily="2"/>
              </a:rPr>
              <a:t> </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a:t>
            </a:r>
            <a:r>
              <a:rPr lang="en-GB" sz="2000" i="1" dirty="0" smtClean="0">
                <a:solidFill>
                  <a:srgbClr val="000000"/>
                </a:solidFill>
                <a:latin typeface="Times New Roman" pitchFamily="18"/>
                <a:ea typeface="Microsoft YaHei" pitchFamily="2"/>
                <a:cs typeface="Mangal" pitchFamily="2"/>
              </a:rPr>
              <a:t>h</a:t>
            </a:r>
            <a:r>
              <a:rPr lang="en-GB" sz="2000" dirty="0" smtClean="0">
                <a:solidFill>
                  <a:srgbClr val="000000"/>
                </a:solidFill>
                <a:latin typeface="Times New Roman" pitchFamily="18"/>
                <a:ea typeface="Microsoft YaHei" pitchFamily="2"/>
                <a:cs typeface="Mangal" pitchFamily="2"/>
              </a:rPr>
              <a:t> = 20000 m):</a:t>
            </a: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a:t>
            </a:r>
            <a:r>
              <a:rPr lang="en-GB" sz="2000" i="1" dirty="0" smtClean="0">
                <a:solidFill>
                  <a:srgbClr val="000000"/>
                </a:solidFill>
                <a:latin typeface="Times New Roman" pitchFamily="18"/>
                <a:ea typeface="Microsoft YaHei" pitchFamily="2"/>
                <a:cs typeface="Mangal" pitchFamily="2"/>
              </a:rPr>
              <a:t>U</a:t>
            </a:r>
            <a:r>
              <a:rPr lang="en-GB" sz="2000" i="1" baseline="-25000" dirty="0" smtClean="0">
                <a:solidFill>
                  <a:srgbClr val="000000"/>
                </a:solidFill>
                <a:latin typeface="Times New Roman" pitchFamily="18"/>
                <a:ea typeface="Microsoft YaHei" pitchFamily="2"/>
                <a:cs typeface="Mangal" pitchFamily="2"/>
              </a:rPr>
              <a:t>L</a:t>
            </a:r>
            <a:r>
              <a:rPr lang="en-GB" sz="2000" dirty="0" smtClean="0">
                <a:solidFill>
                  <a:srgbClr val="000000"/>
                </a:solidFill>
                <a:latin typeface="Times New Roman" pitchFamily="18"/>
                <a:ea typeface="Microsoft YaHei" pitchFamily="2"/>
                <a:cs typeface="Mangal" pitchFamily="2"/>
              </a:rPr>
              <a:t> = 102 m/s</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a:t>
            </a:r>
            <a:r>
              <a:rPr lang="el-GR" sz="2000" i="1" dirty="0" smtClean="0">
                <a:solidFill>
                  <a:srgbClr val="000000"/>
                </a:solidFill>
                <a:latin typeface="Times New Roman" pitchFamily="18"/>
                <a:ea typeface="Microsoft YaHei" pitchFamily="2"/>
                <a:cs typeface="Mangal" pitchFamily="2"/>
              </a:rPr>
              <a:t>ω</a:t>
            </a:r>
            <a:r>
              <a:rPr lang="en-GB" sz="2000" i="1" baseline="-25000" dirty="0" smtClean="0">
                <a:solidFill>
                  <a:srgbClr val="000000"/>
                </a:solidFill>
                <a:latin typeface="Times New Roman" pitchFamily="18"/>
                <a:ea typeface="Microsoft YaHei" pitchFamily="2"/>
                <a:cs typeface="Mangal" pitchFamily="2"/>
              </a:rPr>
              <a:t>L</a:t>
            </a:r>
            <a:r>
              <a:rPr lang="en-GB" sz="2000" dirty="0" smtClean="0">
                <a:solidFill>
                  <a:srgbClr val="000000"/>
                </a:solidFill>
                <a:latin typeface="Times New Roman" pitchFamily="18"/>
                <a:ea typeface="Microsoft YaHei" pitchFamily="2"/>
                <a:cs typeface="Mangal" pitchFamily="2"/>
              </a:rPr>
              <a:t> = 69.7 </a:t>
            </a:r>
            <a:r>
              <a:rPr lang="en-GB" sz="2000" dirty="0" err="1" smtClean="0">
                <a:solidFill>
                  <a:srgbClr val="000000"/>
                </a:solidFill>
                <a:latin typeface="Times New Roman" pitchFamily="18"/>
                <a:ea typeface="Microsoft YaHei" pitchFamily="2"/>
                <a:cs typeface="Mangal" pitchFamily="2"/>
              </a:rPr>
              <a:t>rad</a:t>
            </a:r>
            <a:r>
              <a:rPr lang="en-GB" sz="2000" dirty="0" smtClean="0">
                <a:solidFill>
                  <a:srgbClr val="000000"/>
                </a:solidFill>
                <a:latin typeface="Times New Roman" pitchFamily="18"/>
                <a:ea typeface="Microsoft YaHei" pitchFamily="2"/>
                <a:cs typeface="Mangal" pitchFamily="2"/>
              </a:rPr>
              <a:t>/s </a:t>
            </a: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err="1" smtClean="0">
                <a:solidFill>
                  <a:srgbClr val="000000"/>
                </a:solidFill>
                <a:latin typeface="Times New Roman" pitchFamily="18"/>
                <a:ea typeface="Microsoft YaHei" pitchFamily="2"/>
                <a:cs typeface="Mangal" pitchFamily="2"/>
              </a:rPr>
              <a:t>DoF</a:t>
            </a:r>
            <a:r>
              <a:rPr lang="en-GB" sz="2000" dirty="0" smtClean="0">
                <a:solidFill>
                  <a:srgbClr val="000000"/>
                </a:solidFill>
                <a:latin typeface="Times New Roman" pitchFamily="18"/>
                <a:ea typeface="Microsoft YaHei" pitchFamily="2"/>
                <a:cs typeface="Mangal" pitchFamily="2"/>
              </a:rPr>
              <a:t> : 16*(12+8) = </a:t>
            </a:r>
            <a:r>
              <a:rPr lang="en-GB" sz="2000" b="1" dirty="0" smtClean="0">
                <a:solidFill>
                  <a:srgbClr val="000000"/>
                </a:solidFill>
                <a:latin typeface="Times New Roman" pitchFamily="18"/>
                <a:ea typeface="Microsoft YaHei" pitchFamily="2"/>
                <a:cs typeface="Mangal" pitchFamily="2"/>
              </a:rPr>
              <a:t>320</a:t>
            </a:r>
          </a:p>
        </p:txBody>
      </p:sp>
      <p:sp>
        <p:nvSpPr>
          <p:cNvPr id="5"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err="1" smtClean="0">
                <a:cs typeface="Times New Roman" pitchFamily="18" charset="0"/>
              </a:rPr>
              <a:t>Murua</a:t>
            </a:r>
            <a:r>
              <a:rPr lang="en-GB" dirty="0" smtClean="0">
                <a:cs typeface="Times New Roman" pitchFamily="18" charset="0"/>
              </a:rPr>
              <a:t> et al., “Stability and Open-Loop Dynamics of Very Flexible Aircraft Including Free-Wake Effects”, </a:t>
            </a:r>
            <a:r>
              <a:rPr lang="en-GB" b="1" dirty="0" smtClean="0">
                <a:cs typeface="Times New Roman" pitchFamily="18" charset="0"/>
              </a:rPr>
              <a:t>AIAA paper 2011-1915</a:t>
            </a:r>
            <a:endParaRPr lang="en-GB" dirty="0" smtClean="0">
              <a:cs typeface="Times New Roman" pitchFamily="18" charset="0"/>
            </a:endParaRPr>
          </a:p>
        </p:txBody>
      </p:sp>
      <p:graphicFrame>
        <p:nvGraphicFramePr>
          <p:cNvPr id="6" name="Table 5"/>
          <p:cNvGraphicFramePr>
            <a:graphicFrameLocks noGrp="1"/>
          </p:cNvGraphicFramePr>
          <p:nvPr/>
        </p:nvGraphicFramePr>
        <p:xfrm>
          <a:off x="5148064" y="1196752"/>
          <a:ext cx="3774123" cy="2225040"/>
        </p:xfrm>
        <a:graphic>
          <a:graphicData uri="http://schemas.openxmlformats.org/drawingml/2006/table">
            <a:tbl>
              <a:tblPr firstRow="1" bandRow="1">
                <a:tableStyleId>{5C22544A-7EE6-4342-B048-85BDC9FD1C3A}</a:tableStyleId>
              </a:tblPr>
              <a:tblGrid>
                <a:gridCol w="1787843"/>
                <a:gridCol w="1986280"/>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0" dirty="0" smtClean="0">
                          <a:solidFill>
                            <a:srgbClr val="000000"/>
                          </a:solidFill>
                          <a:latin typeface="Times New Roman" pitchFamily="18"/>
                          <a:ea typeface="Microsoft YaHei" pitchFamily="2"/>
                          <a:cs typeface="Mangal" pitchFamily="2"/>
                        </a:rPr>
                        <a:t>span</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dirty="0" smtClean="0">
                          <a:solidFill>
                            <a:schemeClr val="tx1"/>
                          </a:solidFill>
                        </a:rPr>
                        <a:t>16 m</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GB" sz="1800" b="0" dirty="0" smtClean="0">
                          <a:solidFill>
                            <a:srgbClr val="000000"/>
                          </a:solidFill>
                          <a:latin typeface="Times New Roman" pitchFamily="18"/>
                          <a:ea typeface="Microsoft YaHei" pitchFamily="2"/>
                          <a:cs typeface="Mangal" pitchFamily="2"/>
                        </a:rPr>
                        <a:t>chord</a:t>
                      </a:r>
                    </a:p>
                  </a:txBody>
                  <a:tcPr>
                    <a:solidFill>
                      <a:schemeClr val="bg1"/>
                    </a:solidFill>
                  </a:tcPr>
                </a:tc>
                <a:tc>
                  <a:txBody>
                    <a:bodyPr/>
                    <a:lstStyle/>
                    <a:p>
                      <a:r>
                        <a:rPr lang="en-GB" b="0" i="0" dirty="0" smtClean="0">
                          <a:solidFill>
                            <a:schemeClr val="tx1"/>
                          </a:solidFill>
                        </a:rPr>
                        <a:t>1</a:t>
                      </a:r>
                      <a:r>
                        <a:rPr lang="en-GB" b="0" i="0" baseline="0" dirty="0" smtClean="0">
                          <a:solidFill>
                            <a:schemeClr val="tx1"/>
                          </a:solidFill>
                        </a:rPr>
                        <a:t> m</a:t>
                      </a:r>
                      <a:endParaRPr lang="en-GB" b="0" i="0" dirty="0">
                        <a:solidFill>
                          <a:schemeClr val="tx1"/>
                        </a:solidFill>
                      </a:endParaRPr>
                    </a:p>
                  </a:txBody>
                  <a:tcPr>
                    <a:solidFill>
                      <a:schemeClr val="bg1"/>
                    </a:solidFill>
                  </a:tcPr>
                </a:tc>
              </a:tr>
              <a:tr h="370840">
                <a:tc>
                  <a:txBody>
                    <a:bodyPr/>
                    <a:lstStyle/>
                    <a:p>
                      <a:r>
                        <a:rPr lang="en-GB" b="0" dirty="0" err="1" smtClean="0">
                          <a:solidFill>
                            <a:schemeClr val="tx1"/>
                          </a:solidFill>
                        </a:rPr>
                        <a:t>e.a</a:t>
                      </a:r>
                      <a:r>
                        <a:rPr lang="en-GB" b="0" dirty="0" smtClean="0">
                          <a:solidFill>
                            <a:schemeClr val="tx1"/>
                          </a:solidFill>
                        </a:rPr>
                        <a:t>.</a:t>
                      </a:r>
                      <a:r>
                        <a:rPr lang="en-GB" b="0" baseline="0" dirty="0" smtClean="0">
                          <a:solidFill>
                            <a:schemeClr val="tx1"/>
                          </a:solidFill>
                        </a:rPr>
                        <a:t> &amp; </a:t>
                      </a:r>
                      <a:r>
                        <a:rPr lang="en-GB" b="0" baseline="0" dirty="0" err="1" smtClean="0">
                          <a:solidFill>
                            <a:schemeClr val="tx1"/>
                          </a:solidFill>
                        </a:rPr>
                        <a:t>c.g</a:t>
                      </a:r>
                      <a:r>
                        <a:rPr lang="en-GB" b="0" baseline="0" dirty="0" smtClean="0">
                          <a:solidFill>
                            <a:schemeClr val="tx1"/>
                          </a:solidFill>
                        </a:rPr>
                        <a:t>.</a:t>
                      </a:r>
                      <a:endParaRPr lang="en-GB" b="0" dirty="0">
                        <a:solidFill>
                          <a:schemeClr val="tx1"/>
                        </a:solidFill>
                      </a:endParaRPr>
                    </a:p>
                  </a:txBody>
                  <a:tcPr>
                    <a:solidFill>
                      <a:schemeClr val="bg1"/>
                    </a:solidFill>
                  </a:tcPr>
                </a:tc>
                <a:tc>
                  <a:txBody>
                    <a:bodyPr/>
                    <a:lstStyle/>
                    <a:p>
                      <a:r>
                        <a:rPr lang="en-GB" b="0" i="0" baseline="0" dirty="0" smtClean="0">
                          <a:solidFill>
                            <a:schemeClr val="tx1"/>
                          </a:solidFill>
                        </a:rPr>
                        <a:t>50% chord from LE</a:t>
                      </a:r>
                      <a:endParaRPr lang="en-GB" b="0" i="0" baseline="0" dirty="0">
                        <a:solidFill>
                          <a:schemeClr val="tx1"/>
                        </a:solidFill>
                      </a:endParaRPr>
                    </a:p>
                  </a:txBody>
                  <a:tcPr>
                    <a:solidFill>
                      <a:schemeClr val="bg1"/>
                    </a:solidFill>
                  </a:tcPr>
                </a:tc>
              </a:tr>
              <a:tr h="370840">
                <a:tc>
                  <a:txBody>
                    <a:bodyPr/>
                    <a:lstStyle/>
                    <a:p>
                      <a:r>
                        <a:rPr lang="en-GB" b="0" dirty="0" smtClean="0">
                          <a:solidFill>
                            <a:schemeClr val="tx1"/>
                          </a:solidFill>
                        </a:rPr>
                        <a:t>bending rigidity</a:t>
                      </a:r>
                      <a:endParaRPr lang="en-GB" b="0" dirty="0">
                        <a:solidFill>
                          <a:schemeClr val="tx1"/>
                        </a:solidFill>
                      </a:endParaRPr>
                    </a:p>
                  </a:txBody>
                  <a:tcPr>
                    <a:solidFill>
                      <a:schemeClr val="bg1"/>
                    </a:solidFill>
                  </a:tcPr>
                </a:tc>
                <a:tc>
                  <a:txBody>
                    <a:bodyPr/>
                    <a:lstStyle/>
                    <a:p>
                      <a:r>
                        <a:rPr lang="en-GB" b="0" i="0" baseline="0" dirty="0" smtClean="0">
                          <a:solidFill>
                            <a:schemeClr val="tx1"/>
                          </a:solidFill>
                        </a:rPr>
                        <a:t>1·10</a:t>
                      </a:r>
                      <a:r>
                        <a:rPr lang="en-GB" b="0" i="0" baseline="30000" dirty="0" smtClean="0">
                          <a:solidFill>
                            <a:schemeClr val="tx1"/>
                          </a:solidFill>
                        </a:rPr>
                        <a:t>5</a:t>
                      </a:r>
                      <a:r>
                        <a:rPr lang="en-GB" b="0" i="0" baseline="0" dirty="0" smtClean="0">
                          <a:solidFill>
                            <a:schemeClr val="tx1"/>
                          </a:solidFill>
                        </a:rPr>
                        <a:t> N·m</a:t>
                      </a:r>
                      <a:r>
                        <a:rPr lang="en-GB" b="0" i="0" baseline="30000" dirty="0" smtClean="0">
                          <a:solidFill>
                            <a:schemeClr val="tx1"/>
                          </a:solidFill>
                        </a:rPr>
                        <a:t>2</a:t>
                      </a:r>
                      <a:endParaRPr lang="en-GB" b="0" i="0" baseline="30000" dirty="0">
                        <a:solidFill>
                          <a:schemeClr val="tx1"/>
                        </a:solidFill>
                      </a:endParaRPr>
                    </a:p>
                  </a:txBody>
                  <a:tcPr>
                    <a:solidFill>
                      <a:schemeClr val="bg1"/>
                    </a:solidFill>
                  </a:tcPr>
                </a:tc>
              </a:tr>
              <a:tr h="370840">
                <a:tc>
                  <a:txBody>
                    <a:bodyPr/>
                    <a:lstStyle/>
                    <a:p>
                      <a:r>
                        <a:rPr lang="en-GB" b="0" dirty="0" err="1" smtClean="0">
                          <a:solidFill>
                            <a:schemeClr val="tx1"/>
                          </a:solidFill>
                        </a:rPr>
                        <a:t>torsional</a:t>
                      </a:r>
                      <a:r>
                        <a:rPr lang="en-GB" b="0" dirty="0" smtClean="0">
                          <a:solidFill>
                            <a:schemeClr val="tx1"/>
                          </a:solidFill>
                        </a:rPr>
                        <a:t> rigidity</a:t>
                      </a:r>
                      <a:endParaRPr lang="en-GB" b="0" dirty="0">
                        <a:solidFill>
                          <a:schemeClr val="tx1"/>
                        </a:solidFill>
                      </a:endParaRPr>
                    </a:p>
                  </a:txBody>
                  <a:tcPr>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0" i="0" baseline="0" dirty="0" smtClean="0">
                          <a:solidFill>
                            <a:schemeClr val="tx1"/>
                          </a:solidFill>
                        </a:rPr>
                        <a:t>2·10</a:t>
                      </a:r>
                      <a:r>
                        <a:rPr lang="en-GB" b="0" i="0" baseline="30000" dirty="0" smtClean="0">
                          <a:solidFill>
                            <a:schemeClr val="tx1"/>
                          </a:solidFill>
                        </a:rPr>
                        <a:t>5</a:t>
                      </a:r>
                      <a:r>
                        <a:rPr lang="en-GB" b="0" i="0" baseline="0" dirty="0" smtClean="0">
                          <a:solidFill>
                            <a:schemeClr val="tx1"/>
                          </a:solidFill>
                        </a:rPr>
                        <a:t> N·m</a:t>
                      </a:r>
                      <a:r>
                        <a:rPr lang="en-GB" b="0" i="0" baseline="30000" dirty="0" smtClean="0">
                          <a:solidFill>
                            <a:schemeClr val="tx1"/>
                          </a:solidFill>
                        </a:rPr>
                        <a:t>2</a:t>
                      </a:r>
                    </a:p>
                  </a:txBody>
                  <a:tcPr>
                    <a:solidFill>
                      <a:schemeClr val="bg1"/>
                    </a:solidFill>
                  </a:tcPr>
                </a:tc>
              </a:tr>
              <a:tr h="370840">
                <a:tc>
                  <a:txBody>
                    <a:bodyPr/>
                    <a:lstStyle/>
                    <a:p>
                      <a:r>
                        <a:rPr lang="en-GB" b="0" baseline="0" dirty="0" smtClean="0">
                          <a:solidFill>
                            <a:schemeClr val="tx1"/>
                          </a:solidFill>
                        </a:rPr>
                        <a:t>beam elements</a:t>
                      </a:r>
                      <a:endParaRPr lang="en-GB" b="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0" i="0" baseline="0" dirty="0" smtClean="0">
                          <a:solidFill>
                            <a:schemeClr val="tx1"/>
                          </a:solidFill>
                        </a:rPr>
                        <a:t>16</a:t>
                      </a: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6325" y="1161256"/>
            <a:ext cx="6418003" cy="5013340"/>
            <a:chOff x="1106325" y="1161256"/>
            <a:chExt cx="6418003" cy="5013340"/>
          </a:xfrm>
        </p:grpSpPr>
        <p:pic>
          <p:nvPicPr>
            <p:cNvPr id="9" name="Picture 8" descr="movie_nlnbeam_withFollower.gif"/>
            <p:cNvPicPr>
              <a:picLocks noChangeAspect="1"/>
            </p:cNvPicPr>
            <p:nvPr/>
          </p:nvPicPr>
          <p:blipFill>
            <a:blip r:embed="rId3" cstate="print"/>
            <a:stretch>
              <a:fillRect/>
            </a:stretch>
          </p:blipFill>
          <p:spPr>
            <a:xfrm>
              <a:off x="1428328" y="1161256"/>
              <a:ext cx="6096000" cy="4572000"/>
            </a:xfrm>
            <a:prstGeom prst="rect">
              <a:avLst/>
            </a:prstGeom>
          </p:spPr>
        </p:pic>
        <p:sp>
          <p:nvSpPr>
            <p:cNvPr id="3" name="TextBox 2"/>
            <p:cNvSpPr txBox="1"/>
            <p:nvPr/>
          </p:nvSpPr>
          <p:spPr>
            <a:xfrm>
              <a:off x="3491880" y="5805264"/>
              <a:ext cx="2160240" cy="369332"/>
            </a:xfrm>
            <a:prstGeom prst="rect">
              <a:avLst/>
            </a:prstGeom>
            <a:noFill/>
          </p:spPr>
          <p:txBody>
            <a:bodyPr wrap="square" rtlCol="0">
              <a:spAutoFit/>
            </a:bodyPr>
            <a:lstStyle/>
            <a:p>
              <a:pPr algn="ctr"/>
              <a:r>
                <a:rPr lang="en-GB" dirty="0" smtClean="0"/>
                <a:t>beam span [m] </a:t>
              </a:r>
              <a:endParaRPr lang="en-GB" dirty="0"/>
            </a:p>
          </p:txBody>
        </p:sp>
        <p:sp>
          <p:nvSpPr>
            <p:cNvPr id="4" name="TextBox 3"/>
            <p:cNvSpPr txBox="1"/>
            <p:nvPr/>
          </p:nvSpPr>
          <p:spPr>
            <a:xfrm rot="16200000">
              <a:off x="-77162" y="3244335"/>
              <a:ext cx="2736305" cy="369332"/>
            </a:xfrm>
            <a:prstGeom prst="rect">
              <a:avLst/>
            </a:prstGeom>
            <a:noFill/>
          </p:spPr>
          <p:txBody>
            <a:bodyPr wrap="square" rtlCol="0">
              <a:spAutoFit/>
            </a:bodyPr>
            <a:lstStyle/>
            <a:p>
              <a:pPr algn="ctr"/>
              <a:r>
                <a:rPr lang="en-GB" dirty="0" smtClean="0"/>
                <a:t>vertical displacement  [m] </a:t>
              </a:r>
              <a:endParaRPr lang="en-GB" dirty="0"/>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z.png"/>
          <p:cNvPicPr>
            <a:picLocks noChangeAspect="1"/>
          </p:cNvPicPr>
          <p:nvPr/>
        </p:nvPicPr>
        <p:blipFill>
          <a:blip r:embed="rId3" cstate="print"/>
          <a:stretch>
            <a:fillRect/>
          </a:stretch>
        </p:blipFill>
        <p:spPr>
          <a:xfrm>
            <a:off x="2294572" y="831532"/>
            <a:ext cx="6849428" cy="6026468"/>
          </a:xfrm>
          <a:prstGeom prst="rect">
            <a:avLst/>
          </a:prstGeom>
        </p:spPr>
      </p:pic>
      <p:sp>
        <p:nvSpPr>
          <p:cNvPr id="8" name="Text Box 4"/>
          <p:cNvSpPr/>
          <p:nvPr/>
        </p:nvSpPr>
        <p:spPr>
          <a:xfrm>
            <a:off x="107504" y="116632"/>
            <a:ext cx="6840760"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FOM/ROM</a:t>
            </a:r>
            <a:r>
              <a:rPr lang="en-GB" sz="2000" dirty="0" smtClean="0">
                <a:solidFill>
                  <a:srgbClr val="000000"/>
                </a:solidFill>
                <a:latin typeface="Times New Roman" pitchFamily="18"/>
                <a:ea typeface="Microsoft YaHei" pitchFamily="2"/>
                <a:cs typeface="Mangal" pitchFamily="2"/>
              </a:rPr>
              <a:t> response to follower force - </a:t>
            </a:r>
            <a:r>
              <a:rPr lang="en-GB" sz="2000" b="1" dirty="0" smtClean="0">
                <a:solidFill>
                  <a:srgbClr val="000000"/>
                </a:solidFill>
                <a:latin typeface="Times New Roman" pitchFamily="18"/>
                <a:ea typeface="Microsoft YaHei" pitchFamily="2"/>
                <a:cs typeface="Mangal" pitchFamily="2"/>
              </a:rPr>
              <a:t>small</a:t>
            </a:r>
            <a:r>
              <a:rPr lang="en-GB" sz="2000" dirty="0" smtClean="0">
                <a:solidFill>
                  <a:srgbClr val="000000"/>
                </a:solidFill>
                <a:latin typeface="Times New Roman" pitchFamily="18"/>
                <a:ea typeface="Microsoft YaHei" pitchFamily="2"/>
                <a:cs typeface="Mangal" pitchFamily="2"/>
              </a:rPr>
              <a:t> deflections</a:t>
            </a:r>
          </a:p>
        </p:txBody>
      </p:sp>
      <p:sp>
        <p:nvSpPr>
          <p:cNvPr id="17" name="TextBox 16"/>
          <p:cNvSpPr txBox="1"/>
          <p:nvPr/>
        </p:nvSpPr>
        <p:spPr>
          <a:xfrm>
            <a:off x="107504" y="1412776"/>
            <a:ext cx="5256584" cy="369332"/>
          </a:xfrm>
          <a:prstGeom prst="rect">
            <a:avLst/>
          </a:prstGeom>
          <a:noFill/>
        </p:spPr>
        <p:txBody>
          <a:bodyPr wrap="square" rtlCol="0">
            <a:spAutoFit/>
          </a:bodyPr>
          <a:lstStyle/>
          <a:p>
            <a:r>
              <a:rPr lang="en-GB" i="1" dirty="0" smtClean="0"/>
              <a:t>F</a:t>
            </a:r>
            <a:r>
              <a:rPr lang="en-GB" i="1" baseline="-25000" dirty="0" smtClean="0"/>
              <a:t>A</a:t>
            </a:r>
            <a:r>
              <a:rPr lang="en-GB" dirty="0" smtClean="0"/>
              <a:t> = 10 N, </a:t>
            </a:r>
            <a:r>
              <a:rPr lang="el-GR" i="1" dirty="0" smtClean="0"/>
              <a:t>ω</a:t>
            </a:r>
            <a:r>
              <a:rPr lang="en-GB" dirty="0" smtClean="0"/>
              <a:t> = 2 </a:t>
            </a:r>
            <a:r>
              <a:rPr lang="en-GB" dirty="0" err="1" smtClean="0"/>
              <a:t>rad</a:t>
            </a:r>
            <a:r>
              <a:rPr lang="en-GB" dirty="0" smtClean="0"/>
              <a:t>/s</a:t>
            </a:r>
            <a:endParaRPr lang="en-GB" dirty="0"/>
          </a:p>
        </p:txBody>
      </p:sp>
      <p:sp>
        <p:nvSpPr>
          <p:cNvPr id="9" name="TextBox 8"/>
          <p:cNvSpPr txBox="1"/>
          <p:nvPr/>
        </p:nvSpPr>
        <p:spPr>
          <a:xfrm>
            <a:off x="251520" y="5877272"/>
            <a:ext cx="2016224" cy="646331"/>
          </a:xfrm>
          <a:prstGeom prst="rect">
            <a:avLst/>
          </a:prstGeom>
          <a:noFill/>
        </p:spPr>
        <p:txBody>
          <a:bodyPr wrap="square" rtlCol="0">
            <a:spAutoFit/>
          </a:bodyPr>
          <a:lstStyle/>
          <a:p>
            <a:r>
              <a:rPr lang="en-GB" dirty="0" smtClean="0">
                <a:solidFill>
                  <a:srgbClr val="FF0000"/>
                </a:solidFill>
              </a:rPr>
              <a:t>FOM </a:t>
            </a:r>
            <a:r>
              <a:rPr lang="en-GB" dirty="0" err="1" smtClean="0">
                <a:solidFill>
                  <a:srgbClr val="FF0000"/>
                </a:solidFill>
              </a:rPr>
              <a:t>DoF</a:t>
            </a:r>
            <a:r>
              <a:rPr lang="en-GB" dirty="0" smtClean="0">
                <a:solidFill>
                  <a:srgbClr val="FF0000"/>
                </a:solidFill>
              </a:rPr>
              <a:t>: </a:t>
            </a:r>
            <a:r>
              <a:rPr lang="en-GB" b="1" dirty="0" smtClean="0">
                <a:solidFill>
                  <a:srgbClr val="FF0000"/>
                </a:solidFill>
              </a:rPr>
              <a:t>320</a:t>
            </a:r>
          </a:p>
          <a:p>
            <a:r>
              <a:rPr lang="en-GB" dirty="0" smtClean="0">
                <a:solidFill>
                  <a:srgbClr val="FF0000"/>
                </a:solidFill>
              </a:rPr>
              <a:t>ROM/NROM </a:t>
            </a:r>
            <a:r>
              <a:rPr lang="en-GB" dirty="0" err="1" smtClean="0">
                <a:solidFill>
                  <a:srgbClr val="FF0000"/>
                </a:solidFill>
              </a:rPr>
              <a:t>DoF</a:t>
            </a:r>
            <a:r>
              <a:rPr lang="en-GB" dirty="0" smtClean="0">
                <a:solidFill>
                  <a:srgbClr val="FF0000"/>
                </a:solidFill>
              </a:rPr>
              <a:t>: </a:t>
            </a:r>
            <a:r>
              <a:rPr lang="en-GB" b="1" dirty="0" smtClean="0">
                <a:solidFill>
                  <a:srgbClr val="FF0000"/>
                </a:solidFill>
              </a:rPr>
              <a:t>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2"/>
          <p:cNvSpPr/>
          <p:nvPr/>
        </p:nvSpPr>
        <p:spPr>
          <a:xfrm>
            <a:off x="0" y="620688"/>
            <a:ext cx="9144000" cy="38801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i="0" u="none" strike="noStrike" baseline="0" dirty="0" smtClean="0">
                <a:ln>
                  <a:noFill/>
                </a:ln>
                <a:solidFill>
                  <a:srgbClr val="0070C0"/>
                </a:solidFill>
                <a:latin typeface="Times New Roman" pitchFamily="18"/>
                <a:ea typeface="Microsoft YaHei" pitchFamily="2"/>
                <a:cs typeface="Mangal" pitchFamily="2"/>
              </a:rPr>
              <a:t>Nonlinear Model Reduction for Flexible Aircraft Control Design</a:t>
            </a:r>
            <a:endParaRPr lang="en-GB" sz="4400" b="1" i="0" u="none" strike="noStrike" baseline="0" dirty="0">
              <a:ln>
                <a:noFill/>
              </a:ln>
              <a:solidFill>
                <a:srgbClr val="0070C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i="0" u="sng" strike="noStrike" baseline="0" dirty="0" smtClean="0">
                <a:ln>
                  <a:noFill/>
                </a:ln>
                <a:solidFill>
                  <a:srgbClr val="000000"/>
                </a:solidFill>
                <a:latin typeface="Times New Roman" pitchFamily="18"/>
                <a:ea typeface="Microsoft YaHei" pitchFamily="2"/>
                <a:cs typeface="Mangal" pitchFamily="2"/>
              </a:rPr>
              <a:t>A. </a:t>
            </a:r>
            <a:r>
              <a:rPr lang="en-GB" sz="2400" i="0" u="sng" strike="noStrike" baseline="0" dirty="0">
                <a:ln>
                  <a:noFill/>
                </a:ln>
                <a:solidFill>
                  <a:srgbClr val="000000"/>
                </a:solidFill>
                <a:latin typeface="Times New Roman" pitchFamily="18"/>
                <a:ea typeface="Microsoft YaHei" pitchFamily="2"/>
                <a:cs typeface="Mangal" pitchFamily="2"/>
              </a:rPr>
              <a:t>Da </a:t>
            </a:r>
            <a:r>
              <a:rPr lang="en-GB" sz="2400" i="0" u="sng" strike="noStrike" baseline="0" dirty="0" smtClean="0">
                <a:ln>
                  <a:noFill/>
                </a:ln>
                <a:solidFill>
                  <a:srgbClr val="000000"/>
                </a:solidFill>
                <a:latin typeface="Times New Roman" pitchFamily="18"/>
                <a:ea typeface="Microsoft YaHei" pitchFamily="2"/>
                <a:cs typeface="Mangal" pitchFamily="2"/>
              </a:rPr>
              <a:t>Ronch</a:t>
            </a:r>
            <a:r>
              <a:rPr lang="en-GB" sz="2400" dirty="0" smtClean="0">
                <a:solidFill>
                  <a:srgbClr val="000000"/>
                </a:solidFill>
                <a:latin typeface="Times New Roman" pitchFamily="18"/>
                <a:ea typeface="Microsoft YaHei" pitchFamily="2"/>
                <a:cs typeface="Mangal" pitchFamily="2"/>
              </a:rPr>
              <a:t>, K. J. </a:t>
            </a:r>
            <a:r>
              <a:rPr lang="en-GB" sz="2400" dirty="0" err="1" smtClean="0">
                <a:solidFill>
                  <a:srgbClr val="000000"/>
                </a:solidFill>
                <a:latin typeface="Times New Roman" pitchFamily="18"/>
                <a:ea typeface="Microsoft YaHei" pitchFamily="2"/>
                <a:cs typeface="Mangal" pitchFamily="2"/>
              </a:rPr>
              <a:t>Badcock</a:t>
            </a:r>
            <a:endParaRPr lang="en-GB" sz="2400" i="0" u="none" strike="noStrike" baseline="0" dirty="0">
              <a:ln>
                <a:noFill/>
              </a:ln>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b="0" i="0" u="none" strike="noStrike" baseline="0" dirty="0" smtClean="0">
                <a:ln>
                  <a:noFill/>
                </a:ln>
                <a:solidFill>
                  <a:srgbClr val="000000"/>
                </a:solidFill>
                <a:latin typeface="Times New Roman" pitchFamily="18"/>
                <a:ea typeface="Microsoft YaHei" pitchFamily="2"/>
                <a:cs typeface="Mangal" pitchFamily="2"/>
              </a:rPr>
              <a:t>University of</a:t>
            </a:r>
            <a:r>
              <a:rPr lang="en-GB" dirty="0" smtClean="0">
                <a:solidFill>
                  <a:srgbClr val="000000"/>
                </a:solidFill>
                <a:latin typeface="Times New Roman" pitchFamily="18"/>
                <a:ea typeface="Microsoft YaHei" pitchFamily="2"/>
                <a:cs typeface="Mangal" pitchFamily="2"/>
              </a:rPr>
              <a:t> </a:t>
            </a:r>
            <a:r>
              <a:rPr lang="en-GB" b="0" i="0" u="none" strike="noStrike" dirty="0" smtClean="0">
                <a:ln>
                  <a:noFill/>
                </a:ln>
                <a:solidFill>
                  <a:srgbClr val="000000"/>
                </a:solidFill>
                <a:latin typeface="Times New Roman" pitchFamily="18"/>
                <a:ea typeface="Microsoft YaHei" pitchFamily="2"/>
                <a:cs typeface="Mangal" pitchFamily="2"/>
              </a:rPr>
              <a:t>L</a:t>
            </a:r>
            <a:r>
              <a:rPr lang="en-GB" b="0" i="0" u="none" strike="noStrike" baseline="0" dirty="0" smtClean="0">
                <a:ln>
                  <a:noFill/>
                </a:ln>
                <a:solidFill>
                  <a:srgbClr val="000000"/>
                </a:solidFill>
                <a:latin typeface="Times New Roman" pitchFamily="18"/>
                <a:ea typeface="Microsoft YaHei" pitchFamily="2"/>
                <a:cs typeface="Mangal" pitchFamily="2"/>
              </a:rPr>
              <a:t>iverpool, Liverpool, U.K.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a:ln>
                <a:noFill/>
              </a:ln>
              <a:solidFill>
                <a:srgbClr val="0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Y. Wang, A. Wynn, and R. Palacios</a:t>
            </a: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Imperial College, London, U.K.</a:t>
            </a:r>
            <a:endParaRPr lang="en-GB" i="0" u="none" strike="noStrike" baseline="0" dirty="0">
              <a:ln>
                <a:noFill/>
              </a:ln>
              <a:solidFill>
                <a:srgbClr val="000000"/>
              </a:solidFill>
              <a:latin typeface="Times New Roman" pitchFamily="18"/>
              <a:ea typeface="Microsoft YaHei" pitchFamily="2"/>
              <a:cs typeface="Mangal" pitchFamily="2"/>
            </a:endParaRPr>
          </a:p>
        </p:txBody>
      </p:sp>
      <p:pic>
        <p:nvPicPr>
          <p:cNvPr id="9" name="Picture 4" descr="EPSRC Logo"/>
          <p:cNvPicPr>
            <a:picLocks noChangeAspect="1" noChangeArrowheads="1"/>
          </p:cNvPicPr>
          <p:nvPr/>
        </p:nvPicPr>
        <p:blipFill>
          <a:blip r:embed="rId3" cstate="print"/>
          <a:srcRect/>
          <a:stretch>
            <a:fillRect/>
          </a:stretch>
        </p:blipFill>
        <p:spPr bwMode="auto">
          <a:xfrm>
            <a:off x="179512" y="5949280"/>
            <a:ext cx="1790700" cy="716280"/>
          </a:xfrm>
          <a:prstGeom prst="rect">
            <a:avLst/>
          </a:prstGeom>
          <a:noFill/>
          <a:ln w="9525">
            <a:noFill/>
            <a:miter lim="800000"/>
            <a:headEnd/>
            <a:tailEnd/>
          </a:ln>
        </p:spPr>
      </p:pic>
      <p:sp>
        <p:nvSpPr>
          <p:cNvPr id="5" name="TextBox 4"/>
          <p:cNvSpPr txBox="1"/>
          <p:nvPr/>
        </p:nvSpPr>
        <p:spPr>
          <a:xfrm>
            <a:off x="3203848" y="5890046"/>
            <a:ext cx="2952328" cy="923330"/>
          </a:xfrm>
          <a:prstGeom prst="rect">
            <a:avLst/>
          </a:prstGeom>
          <a:noFill/>
        </p:spPr>
        <p:txBody>
          <a:bodyPr wrap="square" rtlCol="0">
            <a:spAutoFit/>
          </a:bodyPr>
          <a:lstStyle/>
          <a:p>
            <a:pPr lvl="0"/>
            <a:r>
              <a:rPr lang="en-GB" dirty="0" smtClean="0">
                <a:solidFill>
                  <a:srgbClr val="000000"/>
                </a:solidFill>
                <a:latin typeface="Times New Roman" pitchFamily="18"/>
                <a:ea typeface="Microsoft YaHei" pitchFamily="2"/>
                <a:cs typeface="Mangal" pitchFamily="2"/>
              </a:rPr>
              <a:t>AIAA Paper 2012-</a:t>
            </a:r>
            <a:r>
              <a:rPr lang="en-GB" dirty="0" smtClean="0">
                <a:latin typeface="Times New Roman" pitchFamily="18"/>
                <a:ea typeface="Microsoft YaHei" pitchFamily="2"/>
                <a:cs typeface="Mangal" pitchFamily="2"/>
              </a:rPr>
              <a:t>4404</a:t>
            </a:r>
          </a:p>
          <a:p>
            <a:pPr lvl="0"/>
            <a:r>
              <a:rPr lang="en-GB" dirty="0" smtClean="0">
                <a:solidFill>
                  <a:srgbClr val="000000"/>
                </a:solidFill>
                <a:latin typeface="Times New Roman" pitchFamily="18"/>
                <a:ea typeface="Microsoft YaHei" pitchFamily="2"/>
                <a:cs typeface="Mangal" pitchFamily="2"/>
              </a:rPr>
              <a:t>Minneapolis, 13 August 2012</a:t>
            </a:r>
          </a:p>
          <a:p>
            <a:pPr lvl="0"/>
            <a:r>
              <a:rPr lang="en-GB" dirty="0" smtClean="0">
                <a:solidFill>
                  <a:srgbClr val="000000"/>
                </a:solidFill>
                <a:latin typeface="Times New Roman" pitchFamily="18"/>
                <a:ea typeface="Microsoft YaHei" pitchFamily="2"/>
                <a:cs typeface="Mangal" pitchFamily="2"/>
              </a:rPr>
              <a:t>andreadr@liverpool.ac.uk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z.png"/>
          <p:cNvPicPr>
            <a:picLocks noChangeAspect="1"/>
          </p:cNvPicPr>
          <p:nvPr/>
        </p:nvPicPr>
        <p:blipFill>
          <a:blip r:embed="rId3" cstate="print"/>
          <a:stretch>
            <a:fillRect/>
          </a:stretch>
        </p:blipFill>
        <p:spPr>
          <a:xfrm>
            <a:off x="2294572" y="831532"/>
            <a:ext cx="6849428" cy="6026468"/>
          </a:xfrm>
          <a:prstGeom prst="rect">
            <a:avLst/>
          </a:prstGeom>
        </p:spPr>
      </p:pic>
      <p:sp>
        <p:nvSpPr>
          <p:cNvPr id="17" name="TextBox 16"/>
          <p:cNvSpPr txBox="1"/>
          <p:nvPr/>
        </p:nvSpPr>
        <p:spPr>
          <a:xfrm>
            <a:off x="107504" y="1412776"/>
            <a:ext cx="2808312" cy="1477328"/>
          </a:xfrm>
          <a:prstGeom prst="rect">
            <a:avLst/>
          </a:prstGeom>
          <a:noFill/>
        </p:spPr>
        <p:txBody>
          <a:bodyPr wrap="square" rtlCol="0">
            <a:spAutoFit/>
          </a:bodyPr>
          <a:lstStyle/>
          <a:p>
            <a:r>
              <a:rPr lang="en-GB" dirty="0" smtClean="0"/>
              <a:t>large deformation around large (static) deflection:</a:t>
            </a:r>
          </a:p>
          <a:p>
            <a:r>
              <a:rPr lang="en-GB" i="1" dirty="0" smtClean="0"/>
              <a:t>F</a:t>
            </a:r>
            <a:r>
              <a:rPr lang="en-GB" i="1" baseline="-25000" dirty="0" smtClean="0"/>
              <a:t>0</a:t>
            </a:r>
            <a:r>
              <a:rPr lang="en-GB" dirty="0" smtClean="0"/>
              <a:t> = 800 N</a:t>
            </a:r>
          </a:p>
          <a:p>
            <a:r>
              <a:rPr lang="en-GB" i="1" dirty="0" smtClean="0"/>
              <a:t>F</a:t>
            </a:r>
            <a:r>
              <a:rPr lang="en-GB" i="1" baseline="-25000" dirty="0" smtClean="0"/>
              <a:t>A</a:t>
            </a:r>
            <a:r>
              <a:rPr lang="en-GB" dirty="0" smtClean="0"/>
              <a:t> = 200 N</a:t>
            </a:r>
          </a:p>
          <a:p>
            <a:r>
              <a:rPr lang="el-GR" i="1" dirty="0" smtClean="0"/>
              <a:t>ω</a:t>
            </a:r>
            <a:r>
              <a:rPr lang="en-GB" dirty="0" smtClean="0"/>
              <a:t> = 2 </a:t>
            </a:r>
            <a:r>
              <a:rPr lang="en-GB" dirty="0" err="1" smtClean="0"/>
              <a:t>rad</a:t>
            </a:r>
            <a:r>
              <a:rPr lang="en-GB" dirty="0" smtClean="0"/>
              <a:t>/s</a:t>
            </a:r>
            <a:endParaRPr lang="en-GB" dirty="0"/>
          </a:p>
        </p:txBody>
      </p:sp>
      <p:sp>
        <p:nvSpPr>
          <p:cNvPr id="7" name="TextBox 6"/>
          <p:cNvSpPr txBox="1"/>
          <p:nvPr/>
        </p:nvSpPr>
        <p:spPr>
          <a:xfrm>
            <a:off x="251520" y="5877272"/>
            <a:ext cx="2016224" cy="646331"/>
          </a:xfrm>
          <a:prstGeom prst="rect">
            <a:avLst/>
          </a:prstGeom>
          <a:noFill/>
        </p:spPr>
        <p:txBody>
          <a:bodyPr wrap="square" rtlCol="0">
            <a:spAutoFit/>
          </a:bodyPr>
          <a:lstStyle/>
          <a:p>
            <a:r>
              <a:rPr lang="en-GB" dirty="0" smtClean="0">
                <a:solidFill>
                  <a:srgbClr val="FF0000"/>
                </a:solidFill>
              </a:rPr>
              <a:t>FOM </a:t>
            </a:r>
            <a:r>
              <a:rPr lang="en-GB" dirty="0" err="1" smtClean="0">
                <a:solidFill>
                  <a:srgbClr val="FF0000"/>
                </a:solidFill>
              </a:rPr>
              <a:t>DoF</a:t>
            </a:r>
            <a:r>
              <a:rPr lang="en-GB" dirty="0" smtClean="0">
                <a:solidFill>
                  <a:srgbClr val="FF0000"/>
                </a:solidFill>
              </a:rPr>
              <a:t>: </a:t>
            </a:r>
            <a:r>
              <a:rPr lang="en-GB" b="1" dirty="0" smtClean="0">
                <a:solidFill>
                  <a:srgbClr val="FF0000"/>
                </a:solidFill>
              </a:rPr>
              <a:t>320</a:t>
            </a:r>
          </a:p>
          <a:p>
            <a:r>
              <a:rPr lang="en-GB" dirty="0" smtClean="0">
                <a:solidFill>
                  <a:srgbClr val="FF0000"/>
                </a:solidFill>
              </a:rPr>
              <a:t>ROM/NROM </a:t>
            </a:r>
            <a:r>
              <a:rPr lang="en-GB" dirty="0" err="1" smtClean="0">
                <a:solidFill>
                  <a:srgbClr val="FF0000"/>
                </a:solidFill>
              </a:rPr>
              <a:t>DoF</a:t>
            </a:r>
            <a:r>
              <a:rPr lang="en-GB" dirty="0" smtClean="0">
                <a:solidFill>
                  <a:srgbClr val="FF0000"/>
                </a:solidFill>
              </a:rPr>
              <a:t>: </a:t>
            </a:r>
            <a:r>
              <a:rPr lang="en-GB" b="1" dirty="0" smtClean="0">
                <a:solidFill>
                  <a:srgbClr val="FF0000"/>
                </a:solidFill>
              </a:rPr>
              <a:t>3</a:t>
            </a:r>
          </a:p>
        </p:txBody>
      </p:sp>
      <p:sp>
        <p:nvSpPr>
          <p:cNvPr id="9" name="Text Box 4"/>
          <p:cNvSpPr/>
          <p:nvPr/>
        </p:nvSpPr>
        <p:spPr>
          <a:xfrm>
            <a:off x="107504" y="116632"/>
            <a:ext cx="6840760"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FOM/ROM</a:t>
            </a:r>
            <a:r>
              <a:rPr lang="en-GB" sz="2000" dirty="0" smtClean="0">
                <a:solidFill>
                  <a:srgbClr val="000000"/>
                </a:solidFill>
                <a:latin typeface="Times New Roman" pitchFamily="18"/>
                <a:ea typeface="Microsoft YaHei" pitchFamily="2"/>
                <a:cs typeface="Mangal" pitchFamily="2"/>
              </a:rPr>
              <a:t> response to follower force - </a:t>
            </a:r>
            <a:r>
              <a:rPr lang="en-GB" sz="2000" b="1" dirty="0" smtClean="0">
                <a:solidFill>
                  <a:srgbClr val="000000"/>
                </a:solidFill>
                <a:latin typeface="Times New Roman" pitchFamily="18"/>
                <a:ea typeface="Microsoft YaHei" pitchFamily="2"/>
                <a:cs typeface="Mangal" pitchFamily="2"/>
              </a:rPr>
              <a:t>large</a:t>
            </a:r>
            <a:r>
              <a:rPr lang="en-GB" sz="2000" dirty="0" smtClean="0">
                <a:solidFill>
                  <a:srgbClr val="000000"/>
                </a:solidFill>
                <a:latin typeface="Times New Roman" pitchFamily="18"/>
                <a:ea typeface="Microsoft YaHei" pitchFamily="2"/>
                <a:cs typeface="Mangal" pitchFamily="2"/>
              </a:rPr>
              <a:t> deflections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p:nvPr/>
        </p:nvSpPr>
        <p:spPr>
          <a:xfrm>
            <a:off x="107504" y="116632"/>
            <a:ext cx="4176464"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NFOM/NROM</a:t>
            </a:r>
            <a:r>
              <a:rPr lang="en-GB" sz="2000" dirty="0" smtClean="0">
                <a:solidFill>
                  <a:srgbClr val="000000"/>
                </a:solidFill>
                <a:latin typeface="Times New Roman" pitchFamily="18"/>
                <a:ea typeface="Microsoft YaHei" pitchFamily="2"/>
                <a:cs typeface="Mangal" pitchFamily="2"/>
              </a:rPr>
              <a:t> gust response</a:t>
            </a:r>
          </a:p>
        </p:txBody>
      </p:sp>
      <p:graphicFrame>
        <p:nvGraphicFramePr>
          <p:cNvPr id="3" name="Table 2"/>
          <p:cNvGraphicFramePr>
            <a:graphicFrameLocks noGrp="1"/>
          </p:cNvGraphicFramePr>
          <p:nvPr/>
        </p:nvGraphicFramePr>
        <p:xfrm>
          <a:off x="6228184" y="188640"/>
          <a:ext cx="2729548" cy="741680"/>
        </p:xfrm>
        <a:graphic>
          <a:graphicData uri="http://schemas.openxmlformats.org/drawingml/2006/table">
            <a:tbl>
              <a:tblPr firstRow="1" bandRow="1">
                <a:tableStyleId>{5C22544A-7EE6-4342-B048-85BDC9FD1C3A}</a:tableStyleId>
              </a:tblPr>
              <a:tblGrid>
                <a:gridCol w="1289368"/>
                <a:gridCol w="1440180"/>
              </a:tblGrid>
              <a:tr h="370840">
                <a:tc>
                  <a:txBody>
                    <a:bodyPr/>
                    <a:lstStyle/>
                    <a:p>
                      <a:r>
                        <a:rPr lang="en-GB" b="0" dirty="0" smtClean="0">
                          <a:solidFill>
                            <a:schemeClr val="tx1"/>
                          </a:solidFill>
                        </a:rPr>
                        <a:t>Gust:</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i="1" dirty="0" smtClean="0">
                          <a:solidFill>
                            <a:schemeClr val="tx1"/>
                          </a:solidFill>
                        </a:rPr>
                        <a:t>“1-cos”</a:t>
                      </a:r>
                      <a:endParaRPr lang="en-GB" b="0" i="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w</a:t>
                      </a:r>
                      <a:r>
                        <a:rPr lang="en-GB" b="0" baseline="-25000" dirty="0" smtClean="0">
                          <a:solidFill>
                            <a:schemeClr val="tx1"/>
                          </a:solidFill>
                        </a:rPr>
                        <a:t>0</a:t>
                      </a:r>
                      <a:r>
                        <a:rPr lang="en-GB" b="0" baseline="0" dirty="0" smtClean="0">
                          <a:solidFill>
                            <a:schemeClr val="tx1"/>
                          </a:solidFill>
                        </a:rPr>
                        <a:t> = 10</a:t>
                      </a:r>
                      <a:r>
                        <a:rPr lang="en-GB" b="0" baseline="30000" dirty="0" smtClean="0">
                          <a:solidFill>
                            <a:schemeClr val="tx1"/>
                          </a:solidFill>
                        </a:rPr>
                        <a:t>-2</a:t>
                      </a: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251520" y="6156012"/>
            <a:ext cx="4032448" cy="369332"/>
          </a:xfrm>
          <a:prstGeom prst="rect">
            <a:avLst/>
          </a:prstGeom>
          <a:noFill/>
        </p:spPr>
        <p:txBody>
          <a:bodyPr wrap="square" rtlCol="0">
            <a:spAutoFit/>
          </a:bodyPr>
          <a:lstStyle/>
          <a:p>
            <a:pPr algn="ctr"/>
            <a:r>
              <a:rPr lang="en-GB" i="1" dirty="0" smtClean="0"/>
              <a:t>U</a:t>
            </a:r>
            <a:r>
              <a:rPr lang="en-GB" i="1" baseline="-25000" dirty="0" smtClean="0"/>
              <a:t>∞</a:t>
            </a:r>
            <a:r>
              <a:rPr lang="en-GB" dirty="0" smtClean="0"/>
              <a:t> = 10 m/s, </a:t>
            </a:r>
            <a:r>
              <a:rPr lang="el-GR" i="1" dirty="0" smtClean="0"/>
              <a:t>α</a:t>
            </a:r>
            <a:r>
              <a:rPr lang="en-GB" i="1" baseline="-25000" dirty="0" smtClean="0"/>
              <a:t>∞</a:t>
            </a:r>
            <a:r>
              <a:rPr lang="en-GB" dirty="0" smtClean="0"/>
              <a:t> = 10 deg</a:t>
            </a:r>
            <a:endParaRPr lang="en-GB" dirty="0"/>
          </a:p>
        </p:txBody>
      </p:sp>
      <p:sp>
        <p:nvSpPr>
          <p:cNvPr id="8" name="TextBox 7"/>
          <p:cNvSpPr txBox="1"/>
          <p:nvPr/>
        </p:nvSpPr>
        <p:spPr>
          <a:xfrm>
            <a:off x="4788024" y="6165304"/>
            <a:ext cx="4032448" cy="369332"/>
          </a:xfrm>
          <a:prstGeom prst="rect">
            <a:avLst/>
          </a:prstGeom>
          <a:noFill/>
        </p:spPr>
        <p:txBody>
          <a:bodyPr wrap="square" rtlCol="0">
            <a:spAutoFit/>
          </a:bodyPr>
          <a:lstStyle/>
          <a:p>
            <a:pPr algn="ctr"/>
            <a:r>
              <a:rPr lang="en-GB" i="1" dirty="0" smtClean="0"/>
              <a:t>U</a:t>
            </a:r>
            <a:r>
              <a:rPr lang="en-GB" i="1" baseline="-25000" dirty="0" smtClean="0"/>
              <a:t>∞</a:t>
            </a:r>
            <a:r>
              <a:rPr lang="en-GB" dirty="0" smtClean="0"/>
              <a:t> = 60 m/s, </a:t>
            </a:r>
            <a:r>
              <a:rPr lang="el-GR" i="1" dirty="0" smtClean="0"/>
              <a:t>α</a:t>
            </a:r>
            <a:r>
              <a:rPr lang="en-GB" i="1" baseline="-25000" dirty="0" smtClean="0"/>
              <a:t>∞</a:t>
            </a:r>
            <a:r>
              <a:rPr lang="en-GB" dirty="0" smtClean="0"/>
              <a:t> = 2.5 deg</a:t>
            </a:r>
            <a:endParaRPr lang="en-GB" dirty="0"/>
          </a:p>
        </p:txBody>
      </p:sp>
      <p:sp>
        <p:nvSpPr>
          <p:cNvPr id="10" name="TextBox 9"/>
          <p:cNvSpPr txBox="1"/>
          <p:nvPr/>
        </p:nvSpPr>
        <p:spPr>
          <a:xfrm>
            <a:off x="107504" y="1412776"/>
            <a:ext cx="5256584" cy="369332"/>
          </a:xfrm>
          <a:prstGeom prst="rect">
            <a:avLst/>
          </a:prstGeom>
          <a:noFill/>
        </p:spPr>
        <p:txBody>
          <a:bodyPr wrap="square" rtlCol="0">
            <a:spAutoFit/>
          </a:bodyPr>
          <a:lstStyle/>
          <a:p>
            <a:r>
              <a:rPr lang="en-GB" dirty="0" smtClean="0"/>
              <a:t>Control is made possible using ROMs</a:t>
            </a:r>
            <a:endParaRPr lang="en-GB" dirty="0"/>
          </a:p>
        </p:txBody>
      </p:sp>
      <p:sp>
        <p:nvSpPr>
          <p:cNvPr id="11" name="TextBox 10"/>
          <p:cNvSpPr txBox="1"/>
          <p:nvPr/>
        </p:nvSpPr>
        <p:spPr>
          <a:xfrm>
            <a:off x="5004048" y="1268760"/>
            <a:ext cx="2016224" cy="646331"/>
          </a:xfrm>
          <a:prstGeom prst="rect">
            <a:avLst/>
          </a:prstGeom>
          <a:noFill/>
        </p:spPr>
        <p:txBody>
          <a:bodyPr wrap="square" rtlCol="0">
            <a:spAutoFit/>
          </a:bodyPr>
          <a:lstStyle/>
          <a:p>
            <a:r>
              <a:rPr lang="en-GB" dirty="0" smtClean="0">
                <a:solidFill>
                  <a:srgbClr val="FF0000"/>
                </a:solidFill>
              </a:rPr>
              <a:t>FOM </a:t>
            </a:r>
            <a:r>
              <a:rPr lang="en-GB" dirty="0" err="1" smtClean="0">
                <a:solidFill>
                  <a:srgbClr val="FF0000"/>
                </a:solidFill>
              </a:rPr>
              <a:t>DoF</a:t>
            </a:r>
            <a:r>
              <a:rPr lang="en-GB" dirty="0" smtClean="0">
                <a:solidFill>
                  <a:srgbClr val="FF0000"/>
                </a:solidFill>
              </a:rPr>
              <a:t>: </a:t>
            </a:r>
            <a:r>
              <a:rPr lang="en-GB" b="1" dirty="0" smtClean="0">
                <a:solidFill>
                  <a:srgbClr val="FF0000"/>
                </a:solidFill>
              </a:rPr>
              <a:t>320</a:t>
            </a:r>
          </a:p>
          <a:p>
            <a:r>
              <a:rPr lang="en-GB" dirty="0" smtClean="0">
                <a:solidFill>
                  <a:srgbClr val="FF0000"/>
                </a:solidFill>
              </a:rPr>
              <a:t>ROM/NROM </a:t>
            </a:r>
            <a:r>
              <a:rPr lang="en-GB" dirty="0" err="1" smtClean="0">
                <a:solidFill>
                  <a:srgbClr val="FF0000"/>
                </a:solidFill>
              </a:rPr>
              <a:t>DoF</a:t>
            </a:r>
            <a:r>
              <a:rPr lang="en-GB" dirty="0" smtClean="0">
                <a:solidFill>
                  <a:srgbClr val="FF0000"/>
                </a:solidFill>
              </a:rPr>
              <a:t>: </a:t>
            </a:r>
            <a:r>
              <a:rPr lang="en-GB" b="1" dirty="0" smtClean="0">
                <a:solidFill>
                  <a:srgbClr val="FF0000"/>
                </a:solidFill>
              </a:rPr>
              <a:t>8</a:t>
            </a:r>
          </a:p>
        </p:txBody>
      </p:sp>
      <p:pic>
        <p:nvPicPr>
          <p:cNvPr id="12" name="Picture 11" descr="Pz_2struct_14aero_LinOnly_withgust.png"/>
          <p:cNvPicPr>
            <a:picLocks noChangeAspect="1"/>
          </p:cNvPicPr>
          <p:nvPr/>
        </p:nvPicPr>
        <p:blipFill>
          <a:blip r:embed="rId3" cstate="print"/>
          <a:stretch>
            <a:fillRect/>
          </a:stretch>
        </p:blipFill>
        <p:spPr>
          <a:xfrm>
            <a:off x="0" y="2149200"/>
            <a:ext cx="4566285" cy="4017645"/>
          </a:xfrm>
          <a:prstGeom prst="rect">
            <a:avLst/>
          </a:prstGeom>
        </p:spPr>
      </p:pic>
      <p:pic>
        <p:nvPicPr>
          <p:cNvPr id="13" name="Picture 12" descr="Pz_withgust.png"/>
          <p:cNvPicPr>
            <a:picLocks noChangeAspect="1"/>
          </p:cNvPicPr>
          <p:nvPr/>
        </p:nvPicPr>
        <p:blipFill>
          <a:blip r:embed="rId4" cstate="print"/>
          <a:stretch>
            <a:fillRect/>
          </a:stretch>
        </p:blipFill>
        <p:spPr>
          <a:xfrm>
            <a:off x="4572000" y="2149200"/>
            <a:ext cx="4566285" cy="4017645"/>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51789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3. Pitch-Plunge Aerofoil using CFD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err="1" smtClean="0">
                <a:solidFill>
                  <a:srgbClr val="000000"/>
                </a:solidFill>
                <a:latin typeface="Times New Roman" pitchFamily="18"/>
                <a:ea typeface="Microsoft YaHei" pitchFamily="2"/>
                <a:cs typeface="Mangal" pitchFamily="2"/>
              </a:rPr>
              <a:t>Struct</a:t>
            </a:r>
            <a:r>
              <a:rPr lang="en-GB" sz="2000" dirty="0" smtClean="0">
                <a:solidFill>
                  <a:srgbClr val="000000"/>
                </a:solidFill>
                <a:latin typeface="Times New Roman" pitchFamily="18"/>
                <a:ea typeface="Microsoft YaHei" pitchFamily="2"/>
                <a:cs typeface="Mangal" pitchFamily="2"/>
              </a:rPr>
              <a:t> model: linear/nonlinear</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polynomial form for stiffness</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i="1" dirty="0" smtClean="0">
                <a:solidFill>
                  <a:srgbClr val="000000"/>
                </a:solidFill>
                <a:latin typeface="Times New Roman" pitchFamily="18"/>
                <a:ea typeface="Microsoft YaHei" pitchFamily="2"/>
                <a:cs typeface="Mangal" pitchFamily="2"/>
              </a:rPr>
              <a:t>  K=K(1+</a:t>
            </a:r>
            <a:r>
              <a:rPr lang="el-GR" sz="2000" i="1" dirty="0" smtClean="0">
                <a:solidFill>
                  <a:srgbClr val="000000"/>
                </a:solidFill>
                <a:latin typeface="Times New Roman" pitchFamily="18"/>
                <a:ea typeface="Microsoft YaHei" pitchFamily="2"/>
                <a:cs typeface="Mangal" pitchFamily="2"/>
              </a:rPr>
              <a:t>β</a:t>
            </a:r>
            <a:r>
              <a:rPr lang="en-GB" sz="2000" i="1" baseline="-25000" dirty="0" smtClean="0">
                <a:solidFill>
                  <a:srgbClr val="000000"/>
                </a:solidFill>
                <a:latin typeface="Times New Roman" pitchFamily="18"/>
                <a:ea typeface="Microsoft YaHei" pitchFamily="2"/>
                <a:cs typeface="Mangal" pitchFamily="2"/>
              </a:rPr>
              <a:t>3</a:t>
            </a:r>
            <a:r>
              <a:rPr lang="el-GR" sz="2000" i="1" dirty="0" smtClean="0">
                <a:solidFill>
                  <a:srgbClr val="000000"/>
                </a:solidFill>
                <a:latin typeface="Times New Roman" pitchFamily="18"/>
                <a:ea typeface="Microsoft YaHei" pitchFamily="2"/>
                <a:cs typeface="Mangal" pitchFamily="2"/>
              </a:rPr>
              <a:t> α</a:t>
            </a:r>
            <a:r>
              <a:rPr lang="en-GB" sz="2000" i="1" baseline="30000" dirty="0" smtClean="0">
                <a:solidFill>
                  <a:srgbClr val="000000"/>
                </a:solidFill>
                <a:latin typeface="Times New Roman" pitchFamily="18"/>
                <a:ea typeface="Microsoft YaHei" pitchFamily="2"/>
                <a:cs typeface="Mangal" pitchFamily="2"/>
              </a:rPr>
              <a:t>3</a:t>
            </a:r>
            <a:r>
              <a:rPr lang="en-GB" sz="2000" i="1" dirty="0" smtClean="0">
                <a:solidFill>
                  <a:srgbClr val="000000"/>
                </a:solidFill>
                <a:latin typeface="Times New Roman" pitchFamily="18"/>
                <a:ea typeface="Microsoft YaHei" pitchFamily="2"/>
                <a:cs typeface="Mangal" pitchFamily="2"/>
              </a:rPr>
              <a:t>+</a:t>
            </a:r>
            <a:r>
              <a:rPr lang="el-GR" sz="2000" i="1" dirty="0" smtClean="0">
                <a:solidFill>
                  <a:srgbClr val="000000"/>
                </a:solidFill>
                <a:latin typeface="Times New Roman" pitchFamily="18"/>
                <a:ea typeface="Microsoft YaHei" pitchFamily="2"/>
                <a:cs typeface="Mangal" pitchFamily="2"/>
              </a:rPr>
              <a:t> β</a:t>
            </a:r>
            <a:r>
              <a:rPr lang="en-GB" sz="2000" i="1" baseline="-25000" dirty="0" smtClean="0">
                <a:solidFill>
                  <a:srgbClr val="000000"/>
                </a:solidFill>
                <a:latin typeface="Times New Roman" pitchFamily="18"/>
                <a:ea typeface="Microsoft YaHei" pitchFamily="2"/>
                <a:cs typeface="Mangal" pitchFamily="2"/>
              </a:rPr>
              <a:t>5</a:t>
            </a:r>
            <a:r>
              <a:rPr lang="el-GR" sz="2000" i="1" dirty="0" smtClean="0">
                <a:solidFill>
                  <a:srgbClr val="000000"/>
                </a:solidFill>
                <a:latin typeface="Times New Roman" pitchFamily="18"/>
                <a:ea typeface="Microsoft YaHei" pitchFamily="2"/>
                <a:cs typeface="Mangal" pitchFamily="2"/>
              </a:rPr>
              <a:t> α</a:t>
            </a:r>
            <a:r>
              <a:rPr lang="en-GB" sz="2000" i="1" baseline="30000" dirty="0" smtClean="0">
                <a:solidFill>
                  <a:srgbClr val="000000"/>
                </a:solidFill>
                <a:latin typeface="Times New Roman" pitchFamily="18"/>
                <a:ea typeface="Microsoft YaHei" pitchFamily="2"/>
                <a:cs typeface="Mangal" pitchFamily="2"/>
              </a:rPr>
              <a:t>5</a:t>
            </a:r>
            <a:r>
              <a:rPr lang="en-GB" sz="2000" i="1" dirty="0" smtClean="0">
                <a:solidFill>
                  <a:srgbClr val="000000"/>
                </a:solidFill>
                <a:latin typeface="Times New Roman" pitchFamily="18"/>
                <a:ea typeface="Microsoft YaHei" pitchFamily="2"/>
                <a:cs typeface="Mangal" pitchFamily="2"/>
              </a:rPr>
              <a:t>)</a:t>
            </a:r>
            <a:endParaRPr lang="en-GB" sz="1000" i="1"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Aero model: CFD</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Euler equations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point distribution, 7974 points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rPr>
              <a:t>“Heavy” case</a:t>
            </a:r>
          </a:p>
        </p:txBody>
      </p:sp>
      <p:pic>
        <p:nvPicPr>
          <p:cNvPr id="4" name="Picture 3" descr="mesh.png"/>
          <p:cNvPicPr>
            <a:picLocks noChangeAspect="1"/>
          </p:cNvPicPr>
          <p:nvPr/>
        </p:nvPicPr>
        <p:blipFill>
          <a:blip r:embed="rId3" cstate="print"/>
          <a:stretch>
            <a:fillRect/>
          </a:stretch>
        </p:blipFill>
        <p:spPr>
          <a:xfrm>
            <a:off x="5992306" y="1326634"/>
            <a:ext cx="3044190" cy="2678430"/>
          </a:xfrm>
          <a:prstGeom prst="rect">
            <a:avLst/>
          </a:prstGeom>
          <a:ln>
            <a:solidFill>
              <a:schemeClr val="tx1"/>
            </a:solidFill>
          </a:ln>
        </p:spPr>
      </p:pic>
      <p:graphicFrame>
        <p:nvGraphicFramePr>
          <p:cNvPr id="5" name="Table 4"/>
          <p:cNvGraphicFramePr>
            <a:graphicFrameLocks noGrp="1"/>
          </p:cNvGraphicFramePr>
          <p:nvPr/>
        </p:nvGraphicFramePr>
        <p:xfrm>
          <a:off x="2351841" y="4620736"/>
          <a:ext cx="2796223" cy="1112520"/>
        </p:xfrm>
        <a:graphic>
          <a:graphicData uri="http://schemas.openxmlformats.org/drawingml/2006/table">
            <a:tbl>
              <a:tblPr firstRow="1" bandRow="1">
                <a:tableStyleId>{5C22544A-7EE6-4342-B048-85BDC9FD1C3A}</a:tableStyleId>
              </a:tblPr>
              <a:tblGrid>
                <a:gridCol w="1271905"/>
                <a:gridCol w="1524318"/>
              </a:tblGrid>
              <a:tr h="370840">
                <a:tc>
                  <a:txBody>
                    <a:bodyPr/>
                    <a:lstStyle/>
                    <a:p>
                      <a:r>
                        <a:rPr lang="en-GB" b="0" dirty="0" err="1" smtClean="0">
                          <a:solidFill>
                            <a:schemeClr val="tx1"/>
                          </a:solidFill>
                        </a:rPr>
                        <a:t>Aeroelastic</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i="1" baseline="0" dirty="0" smtClean="0">
                          <a:solidFill>
                            <a:schemeClr val="tx1"/>
                          </a:solidFill>
                        </a:rPr>
                        <a:t>r</a:t>
                      </a:r>
                      <a:r>
                        <a:rPr lang="el-GR" b="0" i="1" baseline="-25000" dirty="0" smtClean="0">
                          <a:solidFill>
                            <a:schemeClr val="tx1"/>
                          </a:solidFill>
                        </a:rPr>
                        <a:t>α</a:t>
                      </a:r>
                      <a:r>
                        <a:rPr lang="en-GB" b="0" i="1" baseline="0" dirty="0" smtClean="0">
                          <a:solidFill>
                            <a:schemeClr val="tx1"/>
                          </a:solidFill>
                        </a:rPr>
                        <a:t> = </a:t>
                      </a:r>
                      <a:r>
                        <a:rPr lang="en-GB" b="0" i="0" baseline="0" dirty="0" smtClean="0">
                          <a:solidFill>
                            <a:schemeClr val="tx1"/>
                          </a:solidFill>
                        </a:rPr>
                        <a:t>0.539</a:t>
                      </a:r>
                      <a:endParaRPr lang="en-GB" b="0" baseline="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i="1" baseline="0" dirty="0" smtClean="0">
                          <a:solidFill>
                            <a:schemeClr val="tx1"/>
                          </a:solidFill>
                        </a:rPr>
                        <a:t>µ = </a:t>
                      </a:r>
                      <a:r>
                        <a:rPr lang="en-GB" b="0" baseline="0" dirty="0" smtClean="0">
                          <a:solidFill>
                            <a:schemeClr val="tx1"/>
                          </a:solidFill>
                        </a:rPr>
                        <a:t>100</a:t>
                      </a:r>
                      <a:endParaRPr lang="en-GB" b="0" baseline="0" dirty="0">
                        <a:solidFill>
                          <a:schemeClr val="tx1"/>
                        </a:solidFill>
                      </a:endParaRP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l-GR" b="0" i="1" baseline="0" dirty="0" smtClean="0">
                          <a:solidFill>
                            <a:schemeClr val="tx1"/>
                          </a:solidFill>
                        </a:rPr>
                        <a:t>ω</a:t>
                      </a:r>
                      <a:r>
                        <a:rPr lang="el-GR" b="0" i="1" baseline="-25000" dirty="0" smtClean="0">
                          <a:solidFill>
                            <a:schemeClr val="tx1"/>
                          </a:solidFill>
                        </a:rPr>
                        <a:t>ξ</a:t>
                      </a:r>
                      <a:r>
                        <a:rPr lang="en-GB" b="0" i="1" baseline="0" dirty="0" smtClean="0">
                          <a:solidFill>
                            <a:schemeClr val="tx1"/>
                          </a:solidFill>
                        </a:rPr>
                        <a:t>/</a:t>
                      </a:r>
                      <a:r>
                        <a:rPr lang="el-GR" b="0" i="1" baseline="0" dirty="0" smtClean="0">
                          <a:solidFill>
                            <a:schemeClr val="tx1"/>
                          </a:solidFill>
                        </a:rPr>
                        <a:t>ω</a:t>
                      </a:r>
                      <a:r>
                        <a:rPr lang="el-GR" b="0" i="1" baseline="-25000" dirty="0" smtClean="0">
                          <a:solidFill>
                            <a:schemeClr val="tx1"/>
                          </a:solidFill>
                        </a:rPr>
                        <a:t>α</a:t>
                      </a:r>
                      <a:r>
                        <a:rPr lang="en-GB" b="0" i="1" baseline="0" dirty="0" smtClean="0">
                          <a:solidFill>
                            <a:schemeClr val="tx1"/>
                          </a:solidFill>
                        </a:rPr>
                        <a:t> = </a:t>
                      </a:r>
                      <a:r>
                        <a:rPr lang="en-GB" b="0" i="0" baseline="0" dirty="0" smtClean="0">
                          <a:solidFill>
                            <a:schemeClr val="tx1"/>
                          </a:solidFill>
                        </a:rPr>
                        <a:t>0.343</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Badcock et al., “</a:t>
            </a:r>
            <a:r>
              <a:rPr lang="en-GB" dirty="0" err="1" smtClean="0">
                <a:cs typeface="Times New Roman" pitchFamily="18" charset="0"/>
              </a:rPr>
              <a:t>Hopf</a:t>
            </a:r>
            <a:r>
              <a:rPr lang="en-GB" dirty="0" smtClean="0">
                <a:cs typeface="Times New Roman" pitchFamily="18" charset="0"/>
              </a:rPr>
              <a:t> Bifurcation Calculations for a Symmetric Airfoil in Transonic Flow”, </a:t>
            </a:r>
            <a:r>
              <a:rPr lang="en-GB" b="1" dirty="0" smtClean="0">
                <a:cs typeface="Times New Roman" pitchFamily="18" charset="0"/>
              </a:rPr>
              <a:t>AIAA Journal</a:t>
            </a:r>
            <a:r>
              <a:rPr lang="en-GB" dirty="0" smtClean="0">
                <a:cs typeface="Times New Roman" pitchFamily="18" charset="0"/>
              </a:rPr>
              <a:t>; 42(5):  883-892, 2004</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verlap2.wmv">
            <a:hlinkClick r:id="" action="ppaction://media"/>
          </p:cNvPr>
          <p:cNvPicPr>
            <a:picLocks noRot="1" noChangeAspect="1"/>
          </p:cNvPicPr>
          <p:nvPr>
            <a:videoFile r:link="rId1"/>
          </p:nvPr>
        </p:nvPicPr>
        <p:blipFill>
          <a:blip r:embed="rId4" cstate="print"/>
          <a:stretch>
            <a:fillRect/>
          </a:stretch>
        </p:blipFill>
        <p:spPr>
          <a:xfrm>
            <a:off x="5220411" y="3140968"/>
            <a:ext cx="3816085" cy="2862064"/>
          </a:xfrm>
          <a:prstGeom prst="rect">
            <a:avLst/>
          </a:prstGeom>
        </p:spPr>
      </p:pic>
      <p:pic>
        <p:nvPicPr>
          <p:cNvPr id="7" name="Picture 6" descr="OSF-full.jpg"/>
          <p:cNvPicPr>
            <a:picLocks noChangeAspect="1"/>
          </p:cNvPicPr>
          <p:nvPr/>
        </p:nvPicPr>
        <p:blipFill>
          <a:blip r:embed="rId5" cstate="print"/>
          <a:srcRect l="4995" t="19440" b="35195"/>
          <a:stretch>
            <a:fillRect/>
          </a:stretch>
        </p:blipFill>
        <p:spPr>
          <a:xfrm>
            <a:off x="5831632" y="1124744"/>
            <a:ext cx="3312368" cy="1393134"/>
          </a:xfrm>
          <a:prstGeom prst="rect">
            <a:avLst/>
          </a:prstGeom>
        </p:spPr>
      </p:pic>
      <p:sp>
        <p:nvSpPr>
          <p:cNvPr id="2" name="Text Box 4"/>
          <p:cNvSpPr/>
          <p:nvPr/>
        </p:nvSpPr>
        <p:spPr>
          <a:xfrm>
            <a:off x="241920" y="8280"/>
            <a:ext cx="8610840" cy="345543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Parallel </a:t>
            </a:r>
            <a:r>
              <a:rPr lang="en-GB" sz="3600" b="1" dirty="0" err="1" smtClean="0">
                <a:solidFill>
                  <a:srgbClr val="0070C0"/>
                </a:solidFill>
                <a:latin typeface="Times New Roman" pitchFamily="18"/>
                <a:ea typeface="Microsoft YaHei" pitchFamily="2"/>
                <a:cs typeface="Mangal" pitchFamily="2"/>
              </a:rPr>
              <a:t>Meshless</a:t>
            </a:r>
            <a:endParaRPr lang="en-GB" sz="3600" b="1" dirty="0" smtClean="0">
              <a:solidFill>
                <a:srgbClr val="0070C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Research code, University of Liverpool</a:t>
            </a:r>
            <a:endParaRPr lang="en-GB" dirty="0" smtClean="0">
              <a:solidFill>
                <a:srgbClr val="000000"/>
              </a:solidFill>
              <a:latin typeface="Times New Roman" pitchFamily="18"/>
              <a:ea typeface="Microsoft YaHei" pitchFamily="2"/>
              <a:cs typeface="Mangal" pitchFamily="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Simulation of complex geometries in relative motion</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Cloud of points</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Euler, laminar and RANS</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a:t>
            </a:r>
            <a:r>
              <a:rPr lang="en-GB" sz="2000" dirty="0" err="1" smtClean="0">
                <a:solidFill>
                  <a:srgbClr val="000000"/>
                </a:solidFill>
                <a:latin typeface="Times New Roman" pitchFamily="18"/>
                <a:ea typeface="Microsoft YaHei" pitchFamily="2"/>
                <a:cs typeface="Mangal" pitchFamily="2"/>
              </a:rPr>
              <a:t>Schur</a:t>
            </a:r>
            <a:r>
              <a:rPr lang="en-GB" sz="2000" dirty="0" smtClean="0">
                <a:solidFill>
                  <a:srgbClr val="000000"/>
                </a:solidFill>
                <a:latin typeface="Times New Roman" pitchFamily="18"/>
                <a:ea typeface="Microsoft YaHei" pitchFamily="2"/>
                <a:cs typeface="Mangal" pitchFamily="2"/>
              </a:rPr>
              <a:t> complement </a:t>
            </a:r>
            <a:r>
              <a:rPr lang="en-GB" sz="2000" dirty="0" err="1" smtClean="0">
                <a:solidFill>
                  <a:srgbClr val="000000"/>
                </a:solidFill>
                <a:latin typeface="Times New Roman" pitchFamily="18"/>
                <a:ea typeface="Microsoft YaHei" pitchFamily="2"/>
                <a:cs typeface="Mangal" pitchFamily="2"/>
              </a:rPr>
              <a:t>eigenvalue</a:t>
            </a:r>
            <a:r>
              <a:rPr lang="en-GB" sz="2000" dirty="0" smtClean="0">
                <a:solidFill>
                  <a:srgbClr val="000000"/>
                </a:solidFill>
                <a:latin typeface="Times New Roman" pitchFamily="18"/>
                <a:ea typeface="Microsoft YaHei" pitchFamily="2"/>
                <a:cs typeface="Mangal" pitchFamily="2"/>
              </a:rPr>
              <a:t> solver</a:t>
            </a:r>
          </a:p>
        </p:txBody>
      </p:sp>
      <p:pic>
        <p:nvPicPr>
          <p:cNvPr id="6" name="Picture 5" descr="goland.jpg"/>
          <p:cNvPicPr>
            <a:picLocks noChangeAspect="1"/>
          </p:cNvPicPr>
          <p:nvPr/>
        </p:nvPicPr>
        <p:blipFill>
          <a:blip r:embed="rId6" cstate="print"/>
          <a:stretch>
            <a:fillRect/>
          </a:stretch>
        </p:blipFill>
        <p:spPr>
          <a:xfrm>
            <a:off x="107504" y="3544339"/>
            <a:ext cx="2736304" cy="2404941"/>
          </a:xfrm>
          <a:prstGeom prst="rect">
            <a:avLst/>
          </a:prstGeom>
        </p:spPr>
      </p:pic>
      <p:sp>
        <p:nvSpPr>
          <p:cNvPr id="9"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Kennett et al., “An Implicit </a:t>
            </a:r>
            <a:r>
              <a:rPr lang="en-GB" dirty="0" err="1" smtClean="0">
                <a:cs typeface="Times New Roman" pitchFamily="18" charset="0"/>
              </a:rPr>
              <a:t>Meshless</a:t>
            </a:r>
            <a:r>
              <a:rPr lang="en-GB" dirty="0" smtClean="0">
                <a:cs typeface="Times New Roman" pitchFamily="18" charset="0"/>
              </a:rPr>
              <a:t> Method for Application in Computational Fluid Dynamics”, </a:t>
            </a:r>
            <a:r>
              <a:rPr lang="en-GB" b="1" dirty="0" smtClean="0">
                <a:cs typeface="Times New Roman" pitchFamily="18" charset="0"/>
              </a:rPr>
              <a:t>International Journal for Numerical Methods in Fluids</a:t>
            </a:r>
            <a:r>
              <a:rPr lang="en-GB" dirty="0" smtClean="0">
                <a:cs typeface="Times New Roman" pitchFamily="18" charset="0"/>
              </a:rPr>
              <a:t>; 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tch_cfd.png"/>
          <p:cNvPicPr>
            <a:picLocks noChangeAspect="1"/>
          </p:cNvPicPr>
          <p:nvPr/>
        </p:nvPicPr>
        <p:blipFill>
          <a:blip r:embed="rId3" cstate="print"/>
          <a:stretch>
            <a:fillRect/>
          </a:stretch>
        </p:blipFill>
        <p:spPr>
          <a:xfrm>
            <a:off x="2294572" y="831532"/>
            <a:ext cx="6849428" cy="6026468"/>
          </a:xfrm>
          <a:prstGeom prst="rect">
            <a:avLst/>
          </a:prstGeom>
        </p:spPr>
      </p:pic>
      <p:sp>
        <p:nvSpPr>
          <p:cNvPr id="4" name="Text Box 4"/>
          <p:cNvSpPr/>
          <p:nvPr/>
        </p:nvSpPr>
        <p:spPr>
          <a:xfrm>
            <a:off x="107504" y="116632"/>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FOM/ROM</a:t>
            </a:r>
            <a:r>
              <a:rPr lang="en-GB" sz="2000" dirty="0" smtClean="0">
                <a:solidFill>
                  <a:srgbClr val="000000"/>
                </a:solidFill>
                <a:latin typeface="Times New Roman" pitchFamily="18"/>
                <a:ea typeface="Microsoft YaHei" pitchFamily="2"/>
                <a:cs typeface="Mangal" pitchFamily="2"/>
              </a:rPr>
              <a:t> free response</a:t>
            </a:r>
          </a:p>
        </p:txBody>
      </p:sp>
      <p:graphicFrame>
        <p:nvGraphicFramePr>
          <p:cNvPr id="7" name="Table 6"/>
          <p:cNvGraphicFramePr>
            <a:graphicFrameLocks noGrp="1"/>
          </p:cNvGraphicFramePr>
          <p:nvPr/>
        </p:nvGraphicFramePr>
        <p:xfrm>
          <a:off x="179512" y="836712"/>
          <a:ext cx="2461261" cy="1483360"/>
        </p:xfrm>
        <a:graphic>
          <a:graphicData uri="http://schemas.openxmlformats.org/drawingml/2006/table">
            <a:tbl>
              <a:tblPr firstRow="1" bandRow="1">
                <a:tableStyleId>{5C22544A-7EE6-4342-B048-85BDC9FD1C3A}</a:tableStyleId>
              </a:tblPr>
              <a:tblGrid>
                <a:gridCol w="1289368"/>
                <a:gridCol w="1171893"/>
              </a:tblGrid>
              <a:tr h="370840">
                <a:tc>
                  <a:txBody>
                    <a:bodyPr/>
                    <a:lstStyle/>
                    <a:p>
                      <a:r>
                        <a:rPr lang="en-GB" b="0" dirty="0" smtClean="0">
                          <a:solidFill>
                            <a:schemeClr val="tx1"/>
                          </a:solidFill>
                        </a:rPr>
                        <a:t>Simulation:</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i="1" baseline="0" dirty="0" smtClean="0">
                          <a:solidFill>
                            <a:schemeClr val="tx1"/>
                          </a:solidFill>
                        </a:rPr>
                        <a:t>U</a:t>
                      </a:r>
                      <a:r>
                        <a:rPr lang="en-GB" b="0" i="1" baseline="30000" dirty="0" smtClean="0">
                          <a:solidFill>
                            <a:schemeClr val="tx1"/>
                          </a:solidFill>
                        </a:rPr>
                        <a:t>*</a:t>
                      </a:r>
                      <a:r>
                        <a:rPr lang="en-GB" b="0" i="1" baseline="0" dirty="0" smtClean="0">
                          <a:solidFill>
                            <a:schemeClr val="tx1"/>
                          </a:solidFill>
                        </a:rPr>
                        <a:t> </a:t>
                      </a:r>
                      <a:r>
                        <a:rPr lang="en-GB" b="0" baseline="0" dirty="0" smtClean="0">
                          <a:solidFill>
                            <a:schemeClr val="tx1"/>
                          </a:solidFill>
                        </a:rPr>
                        <a:t>= 2</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sz="1800" b="0" dirty="0" smtClean="0">
                        <a:solidFill>
                          <a:srgbClr val="000000"/>
                        </a:solidFill>
                        <a:latin typeface="Times New Roman" pitchFamily="18"/>
                        <a:ea typeface="Microsoft YaHei" pitchFamily="2"/>
                        <a:cs typeface="Mangal" pitchFamily="2"/>
                      </a:endParaRPr>
                    </a:p>
                  </a:txBody>
                  <a:tcPr>
                    <a:solidFill>
                      <a:schemeClr val="bg1"/>
                    </a:solidFill>
                  </a:tcPr>
                </a:tc>
                <a:tc>
                  <a:txBody>
                    <a:bodyPr/>
                    <a:lstStyle/>
                    <a:p>
                      <a:r>
                        <a:rPr lang="en-GB" b="0" i="1" dirty="0" smtClean="0">
                          <a:solidFill>
                            <a:schemeClr val="tx1"/>
                          </a:solidFill>
                        </a:rPr>
                        <a:t>M</a:t>
                      </a:r>
                      <a:r>
                        <a:rPr lang="en-GB" b="0" dirty="0" smtClean="0">
                          <a:solidFill>
                            <a:schemeClr val="tx1"/>
                          </a:solidFill>
                        </a:rPr>
                        <a:t> = 0.6</a:t>
                      </a:r>
                      <a:endParaRPr lang="en-GB" b="0" dirty="0">
                        <a:solidFill>
                          <a:schemeClr val="tx1"/>
                        </a:solidFill>
                      </a:endParaRPr>
                    </a:p>
                  </a:txBody>
                  <a:tcPr>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l-GR" b="0" i="1" dirty="0" smtClean="0">
                          <a:solidFill>
                            <a:schemeClr val="tx1"/>
                          </a:solidFill>
                        </a:rPr>
                        <a:t>α</a:t>
                      </a:r>
                      <a:r>
                        <a:rPr lang="el-GR" b="0" i="1" baseline="-25000" dirty="0" smtClean="0">
                          <a:solidFill>
                            <a:schemeClr val="tx1"/>
                          </a:solidFill>
                        </a:rPr>
                        <a:t>0</a:t>
                      </a:r>
                      <a:r>
                        <a:rPr lang="en-GB" b="0" dirty="0" smtClean="0">
                          <a:solidFill>
                            <a:schemeClr val="tx1"/>
                          </a:solidFill>
                        </a:rPr>
                        <a:t> = 1 deg</a:t>
                      </a: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GB" b="0" i="1" baseline="0" dirty="0" err="1" smtClean="0">
                          <a:solidFill>
                            <a:schemeClr val="tx1"/>
                          </a:solidFill>
                        </a:rPr>
                        <a:t>dt</a:t>
                      </a:r>
                      <a:r>
                        <a:rPr lang="en-GB" b="0" i="1" baseline="0" dirty="0" smtClean="0">
                          <a:solidFill>
                            <a:schemeClr val="tx1"/>
                          </a:solidFill>
                        </a:rPr>
                        <a:t> =</a:t>
                      </a:r>
                      <a:r>
                        <a:rPr lang="en-GB" b="0" i="0" baseline="0" dirty="0" smtClean="0">
                          <a:solidFill>
                            <a:schemeClr val="tx1"/>
                          </a:solidFill>
                        </a:rPr>
                        <a:t> 0.10</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6300192" y="188640"/>
            <a:ext cx="2592288" cy="646331"/>
          </a:xfrm>
          <a:prstGeom prst="rect">
            <a:avLst/>
          </a:prstGeom>
          <a:noFill/>
        </p:spPr>
        <p:txBody>
          <a:bodyPr wrap="square" rtlCol="0">
            <a:spAutoFit/>
          </a:bodyPr>
          <a:lstStyle/>
          <a:p>
            <a:r>
              <a:rPr lang="en-GB" dirty="0" smtClean="0">
                <a:solidFill>
                  <a:srgbClr val="FF0000"/>
                </a:solidFill>
              </a:rPr>
              <a:t>FOM </a:t>
            </a:r>
            <a:r>
              <a:rPr lang="en-GB" dirty="0" err="1" smtClean="0">
                <a:solidFill>
                  <a:srgbClr val="FF0000"/>
                </a:solidFill>
              </a:rPr>
              <a:t>DoF</a:t>
            </a:r>
            <a:r>
              <a:rPr lang="en-GB" dirty="0" smtClean="0">
                <a:solidFill>
                  <a:srgbClr val="FF0000"/>
                </a:solidFill>
              </a:rPr>
              <a:t>: approx. </a:t>
            </a:r>
            <a:r>
              <a:rPr lang="en-GB" b="1" dirty="0" smtClean="0">
                <a:solidFill>
                  <a:srgbClr val="FF0000"/>
                </a:solidFill>
              </a:rPr>
              <a:t>32000</a:t>
            </a:r>
          </a:p>
          <a:p>
            <a:r>
              <a:rPr lang="en-GB" dirty="0" smtClean="0">
                <a:solidFill>
                  <a:srgbClr val="FF0000"/>
                </a:solidFill>
              </a:rPr>
              <a:t>ROM </a:t>
            </a:r>
            <a:r>
              <a:rPr lang="en-GB" dirty="0" err="1" smtClean="0">
                <a:solidFill>
                  <a:srgbClr val="FF0000"/>
                </a:solidFill>
              </a:rPr>
              <a:t>Dof</a:t>
            </a:r>
            <a:r>
              <a:rPr lang="en-GB" dirty="0" smtClean="0">
                <a:solidFill>
                  <a:srgbClr val="FF0000"/>
                </a:solidFill>
              </a:rPr>
              <a:t>: </a:t>
            </a:r>
            <a:r>
              <a:rPr lang="en-GB" b="1" dirty="0" smtClean="0">
                <a:solidFill>
                  <a:srgbClr val="FF0000"/>
                </a:solidFill>
              </a:rPr>
              <a:t>2</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tch_cfd_MatOnly.png"/>
          <p:cNvPicPr>
            <a:picLocks noChangeAspect="1"/>
          </p:cNvPicPr>
          <p:nvPr/>
        </p:nvPicPr>
        <p:blipFill>
          <a:blip r:embed="rId3" cstate="print"/>
          <a:stretch>
            <a:fillRect/>
          </a:stretch>
        </p:blipFill>
        <p:spPr>
          <a:xfrm>
            <a:off x="2294572" y="831532"/>
            <a:ext cx="6849428" cy="6026468"/>
          </a:xfrm>
          <a:prstGeom prst="rect">
            <a:avLst/>
          </a:prstGeom>
        </p:spPr>
      </p:pic>
      <p:sp>
        <p:nvSpPr>
          <p:cNvPr id="8" name="Text Box 4"/>
          <p:cNvSpPr/>
          <p:nvPr/>
        </p:nvSpPr>
        <p:spPr>
          <a:xfrm>
            <a:off x="107504" y="116632"/>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FOM/ROM</a:t>
            </a:r>
            <a:r>
              <a:rPr lang="en-GB" sz="2000" dirty="0" smtClean="0">
                <a:solidFill>
                  <a:srgbClr val="000000"/>
                </a:solidFill>
                <a:latin typeface="Times New Roman" pitchFamily="18"/>
                <a:ea typeface="Microsoft YaHei" pitchFamily="2"/>
                <a:cs typeface="Mangal" pitchFamily="2"/>
              </a:rPr>
              <a:t> gust response</a:t>
            </a:r>
          </a:p>
        </p:txBody>
      </p:sp>
      <p:graphicFrame>
        <p:nvGraphicFramePr>
          <p:cNvPr id="6" name="Table 5"/>
          <p:cNvGraphicFramePr>
            <a:graphicFrameLocks noGrp="1"/>
          </p:cNvGraphicFramePr>
          <p:nvPr/>
        </p:nvGraphicFramePr>
        <p:xfrm>
          <a:off x="179512" y="804312"/>
          <a:ext cx="2343786" cy="1112520"/>
        </p:xfrm>
        <a:graphic>
          <a:graphicData uri="http://schemas.openxmlformats.org/drawingml/2006/table">
            <a:tbl>
              <a:tblPr firstRow="1" bandRow="1">
                <a:tableStyleId>{5C22544A-7EE6-4342-B048-85BDC9FD1C3A}</a:tableStyleId>
              </a:tblPr>
              <a:tblGrid>
                <a:gridCol w="1289368"/>
                <a:gridCol w="1054418"/>
              </a:tblGrid>
              <a:tr h="370840">
                <a:tc>
                  <a:txBody>
                    <a:bodyPr/>
                    <a:lstStyle/>
                    <a:p>
                      <a:r>
                        <a:rPr lang="en-GB" b="0" dirty="0" smtClean="0">
                          <a:solidFill>
                            <a:schemeClr val="tx1"/>
                          </a:solidFill>
                        </a:rPr>
                        <a:t>Gust:</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i="1" dirty="0" smtClean="0">
                          <a:solidFill>
                            <a:schemeClr val="tx1"/>
                          </a:solidFill>
                        </a:rPr>
                        <a:t>“1-cos”</a:t>
                      </a:r>
                      <a:endParaRPr lang="en-GB" b="0" i="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h</a:t>
                      </a:r>
                      <a:r>
                        <a:rPr lang="en-GB" b="0" i="1" baseline="-25000" dirty="0" smtClean="0">
                          <a:solidFill>
                            <a:schemeClr val="tx1"/>
                          </a:solidFill>
                        </a:rPr>
                        <a:t>g</a:t>
                      </a:r>
                      <a:r>
                        <a:rPr lang="en-GB" b="0" dirty="0" smtClean="0">
                          <a:solidFill>
                            <a:schemeClr val="tx1"/>
                          </a:solidFill>
                        </a:rPr>
                        <a:t> = 12.5</a:t>
                      </a: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w</a:t>
                      </a:r>
                      <a:r>
                        <a:rPr lang="en-GB" b="0" baseline="-25000" dirty="0" smtClean="0">
                          <a:solidFill>
                            <a:schemeClr val="tx1"/>
                          </a:solidFill>
                        </a:rPr>
                        <a:t>0</a:t>
                      </a:r>
                      <a:r>
                        <a:rPr lang="en-GB" b="0" baseline="0" dirty="0" smtClean="0">
                          <a:solidFill>
                            <a:schemeClr val="tx1"/>
                          </a:solidFill>
                        </a:rPr>
                        <a:t> = 10</a:t>
                      </a:r>
                      <a:r>
                        <a:rPr lang="en-GB" b="0" baseline="30000" dirty="0" smtClean="0">
                          <a:solidFill>
                            <a:schemeClr val="tx1"/>
                          </a:solidFill>
                        </a:rPr>
                        <a:t>-2</a:t>
                      </a: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07504" y="6011996"/>
            <a:ext cx="2880320" cy="369332"/>
          </a:xfrm>
          <a:prstGeom prst="rect">
            <a:avLst/>
          </a:prstGeom>
          <a:noFill/>
        </p:spPr>
        <p:txBody>
          <a:bodyPr wrap="square" rtlCol="0">
            <a:spAutoFit/>
          </a:bodyPr>
          <a:lstStyle/>
          <a:p>
            <a:r>
              <a:rPr lang="en-GB" dirty="0" smtClean="0">
                <a:sym typeface="Wingdings" pitchFamily="2" charset="2"/>
              </a:rPr>
              <a:t> </a:t>
            </a:r>
            <a:r>
              <a:rPr lang="en-GB" dirty="0" smtClean="0"/>
              <a:t>Worst-case gust search</a:t>
            </a:r>
            <a:endParaRPr lang="en-GB" dirty="0"/>
          </a:p>
        </p:txBody>
      </p:sp>
      <p:sp>
        <p:nvSpPr>
          <p:cNvPr id="7" name="TextBox 6"/>
          <p:cNvSpPr txBox="1"/>
          <p:nvPr/>
        </p:nvSpPr>
        <p:spPr>
          <a:xfrm>
            <a:off x="6300192" y="188640"/>
            <a:ext cx="2592288" cy="646331"/>
          </a:xfrm>
          <a:prstGeom prst="rect">
            <a:avLst/>
          </a:prstGeom>
          <a:noFill/>
        </p:spPr>
        <p:txBody>
          <a:bodyPr wrap="square" rtlCol="0">
            <a:spAutoFit/>
          </a:bodyPr>
          <a:lstStyle/>
          <a:p>
            <a:r>
              <a:rPr lang="en-GB" dirty="0" smtClean="0">
                <a:solidFill>
                  <a:srgbClr val="FF0000"/>
                </a:solidFill>
              </a:rPr>
              <a:t>FOM </a:t>
            </a:r>
            <a:r>
              <a:rPr lang="en-GB" dirty="0" err="1" smtClean="0">
                <a:solidFill>
                  <a:srgbClr val="FF0000"/>
                </a:solidFill>
              </a:rPr>
              <a:t>DoF</a:t>
            </a:r>
            <a:r>
              <a:rPr lang="en-GB" dirty="0" smtClean="0">
                <a:solidFill>
                  <a:srgbClr val="FF0000"/>
                </a:solidFill>
              </a:rPr>
              <a:t>: approx. </a:t>
            </a:r>
            <a:r>
              <a:rPr lang="en-GB" b="1" dirty="0" smtClean="0">
                <a:solidFill>
                  <a:srgbClr val="FF0000"/>
                </a:solidFill>
              </a:rPr>
              <a:t>32000</a:t>
            </a:r>
          </a:p>
          <a:p>
            <a:r>
              <a:rPr lang="en-GB" dirty="0" smtClean="0">
                <a:solidFill>
                  <a:srgbClr val="FF0000"/>
                </a:solidFill>
              </a:rPr>
              <a:t>ROM </a:t>
            </a:r>
            <a:r>
              <a:rPr lang="en-GB" dirty="0" err="1" smtClean="0">
                <a:solidFill>
                  <a:srgbClr val="FF0000"/>
                </a:solidFill>
              </a:rPr>
              <a:t>Dof</a:t>
            </a:r>
            <a:r>
              <a:rPr lang="en-GB" dirty="0" smtClean="0">
                <a:solidFill>
                  <a:srgbClr val="FF0000"/>
                </a:solidFill>
              </a:rPr>
              <a:t>: </a:t>
            </a:r>
            <a:r>
              <a:rPr lang="en-GB" b="1" dirty="0" smtClean="0">
                <a:solidFill>
                  <a:srgbClr val="FF0000"/>
                </a:solidFill>
              </a:rPr>
              <a:t>2</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47480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Future Work</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Need to have extended order arithmetic for NROM with CFD</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Coupling CFD with nonlinear beam</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More on control studies</a:t>
            </a:r>
            <a:endParaRPr lang="en-GB" sz="1000" dirty="0" smtClean="0">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so that </a:t>
            </a: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flexible aircraft gust interaction using CFD, nonlinear beam with controls</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many ROM calculations</a:t>
            </a:r>
          </a:p>
        </p:txBody>
      </p:sp>
      <p:pic>
        <p:nvPicPr>
          <p:cNvPr id="5" name="Picture 13"/>
          <p:cNvPicPr>
            <a:picLocks noChangeAspect="1" noChangeArrowheads="1"/>
          </p:cNvPicPr>
          <p:nvPr/>
        </p:nvPicPr>
        <p:blipFill>
          <a:blip r:embed="rId3" cstate="print"/>
          <a:srcRect t="11554" b="6129"/>
          <a:stretch>
            <a:fillRect/>
          </a:stretch>
        </p:blipFill>
        <p:spPr bwMode="auto">
          <a:xfrm>
            <a:off x="0" y="4949825"/>
            <a:ext cx="3089275" cy="1908175"/>
          </a:xfrm>
          <a:prstGeom prst="rect">
            <a:avLst/>
          </a:prstGeom>
          <a:noFill/>
          <a:ln w="9525">
            <a:noFill/>
            <a:round/>
            <a:headEnd/>
            <a:tailEnd/>
          </a:ln>
        </p:spPr>
      </p:pic>
      <p:sp>
        <p:nvSpPr>
          <p:cNvPr id="9" name="TextBox 8"/>
          <p:cNvSpPr txBox="1"/>
          <p:nvPr/>
        </p:nvSpPr>
        <p:spPr>
          <a:xfrm>
            <a:off x="3203848" y="5734997"/>
            <a:ext cx="2952328" cy="646331"/>
          </a:xfrm>
          <a:prstGeom prst="rect">
            <a:avLst/>
          </a:prstGeom>
          <a:noFill/>
        </p:spPr>
        <p:txBody>
          <a:bodyPr wrap="square" rtlCol="0">
            <a:spAutoFit/>
          </a:bodyPr>
          <a:lstStyle/>
          <a:p>
            <a:r>
              <a:rPr lang="en-GB" dirty="0" smtClean="0"/>
              <a:t>Project webpage:</a:t>
            </a:r>
            <a:endParaRPr lang="en-GB" dirty="0" smtClean="0">
              <a:hlinkClick r:id="rId4"/>
            </a:endParaRPr>
          </a:p>
          <a:p>
            <a:r>
              <a:rPr lang="en-GB" dirty="0" smtClean="0">
                <a:hlinkClick r:id="rId4"/>
              </a:rPr>
              <a:t>http://www.cfd4aircraft.com/</a:t>
            </a:r>
            <a:endParaRPr lang="en-GB" dirty="0" smtClean="0"/>
          </a:p>
        </p:txBody>
      </p:sp>
      <p:pic>
        <p:nvPicPr>
          <p:cNvPr id="14" name="Picture 13" descr="A4_M0.55_Aileron7.5.jpg"/>
          <p:cNvPicPr>
            <a:picLocks noChangeAspect="1"/>
          </p:cNvPicPr>
          <p:nvPr/>
        </p:nvPicPr>
        <p:blipFill>
          <a:blip r:embed="rId5" cstate="print"/>
          <a:srcRect l="7895" t="932" r="9737" b="1178"/>
          <a:stretch>
            <a:fillRect/>
          </a:stretch>
        </p:blipFill>
        <p:spPr bwMode="auto">
          <a:xfrm>
            <a:off x="6444208" y="4999372"/>
            <a:ext cx="2520280" cy="1597980"/>
          </a:xfrm>
          <a:prstGeom prst="rect">
            <a:avLst/>
          </a:prstGeom>
          <a:noFill/>
          <a:ln w="9525">
            <a:noFill/>
            <a:miter lim="800000"/>
            <a:headEnd/>
            <a:tailEnd/>
          </a:ln>
        </p:spPr>
      </p:pic>
      <p:pic>
        <p:nvPicPr>
          <p:cNvPr id="15" name="Picture 2"/>
          <p:cNvPicPr>
            <a:picLocks noChangeAspect="1" noChangeArrowheads="1"/>
          </p:cNvPicPr>
          <p:nvPr/>
        </p:nvPicPr>
        <p:blipFill>
          <a:blip r:embed="rId6" cstate="print"/>
          <a:srcRect b="13043"/>
          <a:stretch>
            <a:fillRect/>
          </a:stretch>
        </p:blipFill>
        <p:spPr bwMode="auto">
          <a:xfrm>
            <a:off x="5724128" y="2348880"/>
            <a:ext cx="3190073" cy="15121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b="13043"/>
          <a:stretch>
            <a:fillRect/>
          </a:stretch>
        </p:blipFill>
        <p:spPr bwMode="auto">
          <a:xfrm>
            <a:off x="5724128" y="2348880"/>
            <a:ext cx="3190073" cy="1512168"/>
          </a:xfrm>
          <a:prstGeom prst="rect">
            <a:avLst/>
          </a:prstGeom>
          <a:noFill/>
          <a:ln w="9525">
            <a:noFill/>
            <a:miter lim="800000"/>
            <a:headEnd/>
            <a:tailEnd/>
          </a:ln>
        </p:spPr>
      </p:pic>
      <p:sp>
        <p:nvSpPr>
          <p:cNvPr id="2" name="Text Box 4"/>
          <p:cNvSpPr/>
          <p:nvPr/>
        </p:nvSpPr>
        <p:spPr>
          <a:xfrm>
            <a:off x="241920" y="8280"/>
            <a:ext cx="8610840" cy="47480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Conclusion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Systematic approach to model reduction detailed</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scalable to large order problems</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3 application examples with CFD, nonlinear beams and control</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FOM </a:t>
            </a:r>
            <a:r>
              <a:rPr lang="en-GB" sz="2000" dirty="0" err="1" smtClean="0">
                <a:solidFill>
                  <a:srgbClr val="000000"/>
                </a:solidFill>
                <a:latin typeface="Times New Roman" pitchFamily="18"/>
                <a:ea typeface="Microsoft YaHei" pitchFamily="2"/>
                <a:cs typeface="Mangal" pitchFamily="2"/>
                <a:sym typeface="Wingdings" pitchFamily="2" charset="2"/>
              </a:rPr>
              <a:t>calcs</a:t>
            </a:r>
            <a:r>
              <a:rPr lang="en-GB" sz="2000" dirty="0" smtClean="0">
                <a:solidFill>
                  <a:srgbClr val="000000"/>
                </a:solidFill>
                <a:latin typeface="Times New Roman" pitchFamily="18"/>
                <a:ea typeface="Microsoft YaHei" pitchFamily="2"/>
                <a:cs typeface="Mangal" pitchFamily="2"/>
                <a:sym typeface="Wingdings" pitchFamily="2" charset="2"/>
              </a:rPr>
              <a:t>, ROM generation for control</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a:t>
            </a:r>
            <a:r>
              <a:rPr lang="en-GB" sz="2000" dirty="0" err="1" smtClean="0">
                <a:solidFill>
                  <a:srgbClr val="000000"/>
                </a:solidFill>
                <a:latin typeface="Times New Roman" pitchFamily="18"/>
                <a:ea typeface="Microsoft YaHei" pitchFamily="2"/>
                <a:cs typeface="Mangal" pitchFamily="2"/>
                <a:sym typeface="Wingdings" pitchFamily="2" charset="2"/>
              </a:rPr>
              <a:t>Schur</a:t>
            </a:r>
            <a:r>
              <a:rPr lang="en-GB" sz="2000" dirty="0" smtClean="0">
                <a:solidFill>
                  <a:srgbClr val="000000"/>
                </a:solidFill>
                <a:latin typeface="Times New Roman" pitchFamily="18"/>
                <a:ea typeface="Microsoft YaHei" pitchFamily="2"/>
                <a:cs typeface="Mangal" pitchFamily="2"/>
                <a:sym typeface="Wingdings" pitchFamily="2" charset="2"/>
              </a:rPr>
              <a:t> complement for large sparse systems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How to calculate gust terms with CFD</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Good performance with nonlinearities at reduced cost</a:t>
            </a:r>
          </a:p>
        </p:txBody>
      </p:sp>
      <p:pic>
        <p:nvPicPr>
          <p:cNvPr id="5" name="Picture 13"/>
          <p:cNvPicPr>
            <a:picLocks noChangeAspect="1" noChangeArrowheads="1"/>
          </p:cNvPicPr>
          <p:nvPr/>
        </p:nvPicPr>
        <p:blipFill>
          <a:blip r:embed="rId4" cstate="print"/>
          <a:srcRect t="11554" b="6129"/>
          <a:stretch>
            <a:fillRect/>
          </a:stretch>
        </p:blipFill>
        <p:spPr bwMode="auto">
          <a:xfrm>
            <a:off x="0" y="4949825"/>
            <a:ext cx="3089275" cy="1908175"/>
          </a:xfrm>
          <a:prstGeom prst="rect">
            <a:avLst/>
          </a:prstGeom>
          <a:noFill/>
          <a:ln w="9525">
            <a:noFill/>
            <a:round/>
            <a:headEnd/>
            <a:tailEnd/>
          </a:ln>
        </p:spPr>
      </p:pic>
      <p:sp>
        <p:nvSpPr>
          <p:cNvPr id="9" name="TextBox 8"/>
          <p:cNvSpPr txBox="1"/>
          <p:nvPr/>
        </p:nvSpPr>
        <p:spPr>
          <a:xfrm>
            <a:off x="3203848" y="5734997"/>
            <a:ext cx="2952328" cy="646331"/>
          </a:xfrm>
          <a:prstGeom prst="rect">
            <a:avLst/>
          </a:prstGeom>
          <a:noFill/>
        </p:spPr>
        <p:txBody>
          <a:bodyPr wrap="square" rtlCol="0">
            <a:spAutoFit/>
          </a:bodyPr>
          <a:lstStyle/>
          <a:p>
            <a:r>
              <a:rPr lang="en-GB" dirty="0" smtClean="0"/>
              <a:t>Project webpage:</a:t>
            </a:r>
            <a:endParaRPr lang="en-GB" dirty="0" smtClean="0">
              <a:hlinkClick r:id="rId5"/>
            </a:endParaRPr>
          </a:p>
          <a:p>
            <a:r>
              <a:rPr lang="en-GB" dirty="0" smtClean="0">
                <a:hlinkClick r:id="rId5"/>
              </a:rPr>
              <a:t>http://www.cfd4aircraft.com/</a:t>
            </a:r>
            <a:endParaRPr lang="en-GB" dirty="0" smtClean="0"/>
          </a:p>
        </p:txBody>
      </p:sp>
      <p:pic>
        <p:nvPicPr>
          <p:cNvPr id="12" name="Picture 11" descr="A4_M0.55_Aileron7.5.jpg"/>
          <p:cNvPicPr>
            <a:picLocks noChangeAspect="1"/>
          </p:cNvPicPr>
          <p:nvPr/>
        </p:nvPicPr>
        <p:blipFill>
          <a:blip r:embed="rId6" cstate="print"/>
          <a:srcRect l="7895" t="932" r="9737" b="1178"/>
          <a:stretch>
            <a:fillRect/>
          </a:stretch>
        </p:blipFill>
        <p:spPr bwMode="auto">
          <a:xfrm>
            <a:off x="6444208" y="4999372"/>
            <a:ext cx="2520280" cy="15979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b="13043"/>
          <a:stretch>
            <a:fillRect/>
          </a:stretch>
        </p:blipFill>
        <p:spPr bwMode="auto">
          <a:xfrm>
            <a:off x="5724128" y="1628800"/>
            <a:ext cx="3190073" cy="1512168"/>
          </a:xfrm>
          <a:prstGeom prst="rect">
            <a:avLst/>
          </a:prstGeom>
          <a:noFill/>
          <a:ln w="9525">
            <a:noFill/>
            <a:miter lim="800000"/>
            <a:headEnd/>
            <a:tailEnd/>
          </a:ln>
        </p:spPr>
      </p:pic>
      <p:sp>
        <p:nvSpPr>
          <p:cNvPr id="2" name="Text Box 4"/>
          <p:cNvSpPr/>
          <p:nvPr/>
        </p:nvSpPr>
        <p:spPr>
          <a:xfrm>
            <a:off x="241920" y="8280"/>
            <a:ext cx="8610840" cy="47480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Objectives</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a:t>
            </a:r>
            <a:r>
              <a:rPr lang="en-GB" sz="2000" b="1" dirty="0" smtClean="0">
                <a:solidFill>
                  <a:srgbClr val="000000"/>
                </a:solidFill>
                <a:latin typeface="Times New Roman" pitchFamily="18"/>
                <a:ea typeface="Microsoft YaHei" pitchFamily="2"/>
                <a:cs typeface="Mangal" pitchFamily="2"/>
                <a:sym typeface="Wingdings" pitchFamily="2" charset="2"/>
              </a:rPr>
              <a:t>Physics-based simulation </a:t>
            </a:r>
            <a:r>
              <a:rPr lang="en-GB" sz="2000" dirty="0" smtClean="0">
                <a:solidFill>
                  <a:srgbClr val="000000"/>
                </a:solidFill>
                <a:latin typeface="Times New Roman" pitchFamily="18"/>
                <a:ea typeface="Microsoft YaHei" pitchFamily="2"/>
                <a:cs typeface="Mangal" pitchFamily="2"/>
                <a:sym typeface="Wingdings" pitchFamily="2" charset="2"/>
              </a:rPr>
              <a:t>of very flexible aircraft gust interaction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large amplitude/low frequency modes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coupled rigid body/structural dynamics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nonlinearities from structure/fluid (&amp; control)</a:t>
            </a:r>
          </a:p>
          <a:p>
            <a:pPr>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Nonlinear </a:t>
            </a:r>
            <a:r>
              <a:rPr lang="en-GB" sz="2000" b="1" dirty="0" smtClean="0">
                <a:latin typeface="Times New Roman" pitchFamily="18"/>
                <a:ea typeface="Microsoft YaHei" pitchFamily="2"/>
                <a:cs typeface="Mangal" pitchFamily="2"/>
                <a:sym typeface="Wingdings" pitchFamily="2" charset="2"/>
              </a:rPr>
              <a:t>model reduction</a:t>
            </a:r>
            <a:r>
              <a:rPr lang="en-GB" sz="2000" dirty="0" smtClean="0">
                <a:latin typeface="Times New Roman" pitchFamily="18"/>
                <a:ea typeface="Microsoft YaHei" pitchFamily="2"/>
                <a:cs typeface="Mangal" pitchFamily="2"/>
                <a:sym typeface="Wingdings" pitchFamily="2" charset="2"/>
              </a:rPr>
              <a:t> for control design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system identification methods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manipulation of full order residual (more)</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a:t>
            </a:r>
            <a:r>
              <a:rPr lang="en-GB" sz="2000" b="1" dirty="0" smtClean="0">
                <a:latin typeface="Times New Roman" pitchFamily="18"/>
                <a:ea typeface="Microsoft YaHei" pitchFamily="2"/>
                <a:cs typeface="Mangal" pitchFamily="2"/>
                <a:sym typeface="Wingdings" pitchFamily="2" charset="2"/>
              </a:rPr>
              <a:t>Control design</a:t>
            </a:r>
            <a:r>
              <a:rPr lang="en-GB" sz="2000" dirty="0" smtClean="0">
                <a:latin typeface="Times New Roman" pitchFamily="18"/>
                <a:ea typeface="Microsoft YaHei" pitchFamily="2"/>
                <a:cs typeface="Mangal" pitchFamily="2"/>
                <a:sym typeface="Wingdings" pitchFamily="2" charset="2"/>
              </a:rPr>
              <a:t> for FCS of flexible aircraft</a:t>
            </a:r>
          </a:p>
        </p:txBody>
      </p:sp>
      <p:pic>
        <p:nvPicPr>
          <p:cNvPr id="5" name="Picture 13"/>
          <p:cNvPicPr>
            <a:picLocks noChangeAspect="1" noChangeArrowheads="1"/>
          </p:cNvPicPr>
          <p:nvPr/>
        </p:nvPicPr>
        <p:blipFill>
          <a:blip r:embed="rId4" cstate="print"/>
          <a:srcRect t="11554" b="6129"/>
          <a:stretch>
            <a:fillRect/>
          </a:stretch>
        </p:blipFill>
        <p:spPr bwMode="auto">
          <a:xfrm>
            <a:off x="0" y="4949825"/>
            <a:ext cx="3089275" cy="1908175"/>
          </a:xfrm>
          <a:prstGeom prst="rect">
            <a:avLst/>
          </a:prstGeom>
          <a:noFill/>
          <a:ln w="9525">
            <a:noFill/>
            <a:round/>
            <a:headEnd/>
            <a:tailEnd/>
          </a:ln>
        </p:spPr>
      </p:pic>
      <p:pic>
        <p:nvPicPr>
          <p:cNvPr id="7" name="Picture 6" descr="A4_M0.55_Aileron7.5.jpg"/>
          <p:cNvPicPr>
            <a:picLocks noChangeAspect="1"/>
          </p:cNvPicPr>
          <p:nvPr/>
        </p:nvPicPr>
        <p:blipFill>
          <a:blip r:embed="rId5" cstate="print"/>
          <a:srcRect l="7895" t="932" r="9737" b="1178"/>
          <a:stretch>
            <a:fillRect/>
          </a:stretch>
        </p:blipFill>
        <p:spPr bwMode="auto">
          <a:xfrm>
            <a:off x="6444208" y="4581128"/>
            <a:ext cx="2520280" cy="1597980"/>
          </a:xfrm>
          <a:prstGeom prst="rect">
            <a:avLst/>
          </a:prstGeom>
          <a:noFill/>
          <a:ln w="9525">
            <a:noFill/>
            <a:miter lim="800000"/>
            <a:headEnd/>
            <a:tailEnd/>
          </a:ln>
        </p:spPr>
      </p:pic>
      <p:sp>
        <p:nvSpPr>
          <p:cNvPr id="9" name="TextBox 8"/>
          <p:cNvSpPr txBox="1"/>
          <p:nvPr/>
        </p:nvSpPr>
        <p:spPr>
          <a:xfrm>
            <a:off x="3203848" y="5734997"/>
            <a:ext cx="2952328" cy="646331"/>
          </a:xfrm>
          <a:prstGeom prst="rect">
            <a:avLst/>
          </a:prstGeom>
          <a:noFill/>
        </p:spPr>
        <p:txBody>
          <a:bodyPr wrap="square" rtlCol="0">
            <a:spAutoFit/>
          </a:bodyPr>
          <a:lstStyle/>
          <a:p>
            <a:r>
              <a:rPr lang="en-GB" dirty="0" smtClean="0"/>
              <a:t>Project webpage:</a:t>
            </a:r>
            <a:endParaRPr lang="en-GB" dirty="0" smtClean="0">
              <a:hlinkClick r:id="rId6"/>
            </a:endParaRPr>
          </a:p>
          <a:p>
            <a:r>
              <a:rPr lang="en-GB" dirty="0" smtClean="0">
                <a:hlinkClick r:id="rId6"/>
              </a:rPr>
              <a:t>http://www.cfd4aircraft.com/</a:t>
            </a:r>
            <a:endParaRPr lang="en-GB"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32399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3600" b="1" dirty="0" smtClean="0">
              <a:solidFill>
                <a:srgbClr val="0070C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Global Hawk type</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CFD grid: ~ 6 million grid points</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Control surfaces on wing &amp; V-tail</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Structural model</a:t>
            </a:r>
            <a:endParaRPr lang="en-GB" sz="2000" dirty="0" smtClean="0">
              <a:latin typeface="Times New Roman" pitchFamily="18"/>
              <a:ea typeface="Microsoft YaHei" pitchFamily="2"/>
              <a:cs typeface="Mangal" pitchFamily="2"/>
              <a:sym typeface="Wingdings" pitchFamily="2" charset="2"/>
            </a:endParaRPr>
          </a:p>
        </p:txBody>
      </p:sp>
      <p:pic>
        <p:nvPicPr>
          <p:cNvPr id="7" name="Picture 6" descr="A4_M0.55_Aileron7.5.jpg"/>
          <p:cNvPicPr>
            <a:picLocks noChangeAspect="1"/>
          </p:cNvPicPr>
          <p:nvPr/>
        </p:nvPicPr>
        <p:blipFill>
          <a:blip r:embed="rId3" cstate="print"/>
          <a:srcRect l="7895" t="932" r="9737" b="1178"/>
          <a:stretch>
            <a:fillRect/>
          </a:stretch>
        </p:blipFill>
        <p:spPr bwMode="auto">
          <a:xfrm>
            <a:off x="1619672" y="4077072"/>
            <a:ext cx="3883103" cy="2462076"/>
          </a:xfrm>
          <a:prstGeom prst="rect">
            <a:avLst/>
          </a:prstGeom>
          <a:noFill/>
          <a:ln w="9525">
            <a:noFill/>
            <a:miter lim="800000"/>
            <a:headEnd/>
            <a:tailEnd/>
          </a:ln>
        </p:spPr>
      </p:pic>
      <p:pic>
        <p:nvPicPr>
          <p:cNvPr id="10" name="Picture 3" descr="pullup-2.5g-1000m.jpg"/>
          <p:cNvPicPr>
            <a:picLocks noChangeAspect="1"/>
          </p:cNvPicPr>
          <p:nvPr/>
        </p:nvPicPr>
        <p:blipFill>
          <a:blip r:embed="rId4" cstate="print"/>
          <a:srcRect l="3288" r="3947"/>
          <a:stretch>
            <a:fillRect/>
          </a:stretch>
        </p:blipFill>
        <p:spPr bwMode="auto">
          <a:xfrm>
            <a:off x="4932040" y="1268760"/>
            <a:ext cx="3816424" cy="21778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6687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Nonlinear full order model (FOM)</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Nonlinear reduced order model (ROM)</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buFont typeface="Wingdings"/>
              <a:buChar char="à"/>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from </a:t>
            </a:r>
            <a:r>
              <a:rPr lang="en-GB" sz="2000" i="1" dirty="0" smtClean="0">
                <a:latin typeface="Times New Roman" pitchFamily="18"/>
                <a:ea typeface="Microsoft YaHei" pitchFamily="2"/>
                <a:cs typeface="Mangal" pitchFamily="2"/>
                <a:sym typeface="Wingdings" pitchFamily="2" charset="2"/>
              </a:rPr>
              <a:t>n </a:t>
            </a:r>
            <a:r>
              <a:rPr lang="en-GB" sz="2000" dirty="0" smtClean="0">
                <a:latin typeface="Times New Roman" pitchFamily="18"/>
                <a:ea typeface="Microsoft YaHei" pitchFamily="2"/>
                <a:cs typeface="Mangal" pitchFamily="2"/>
                <a:sym typeface="Wingdings" pitchFamily="2" charset="2"/>
              </a:rPr>
              <a:t>~ 10</a:t>
            </a:r>
            <a:r>
              <a:rPr lang="en-GB" sz="2000" baseline="30000" dirty="0" smtClean="0">
                <a:latin typeface="Times New Roman" pitchFamily="18"/>
                <a:ea typeface="Microsoft YaHei" pitchFamily="2"/>
                <a:cs typeface="Mangal" pitchFamily="2"/>
                <a:sym typeface="Wingdings" pitchFamily="2" charset="2"/>
              </a:rPr>
              <a:t>6</a:t>
            </a:r>
            <a:r>
              <a:rPr lang="en-GB" sz="2000" dirty="0" smtClean="0">
                <a:latin typeface="Times New Roman" pitchFamily="18"/>
                <a:ea typeface="Microsoft YaHei" pitchFamily="2"/>
                <a:cs typeface="Mangal" pitchFamily="2"/>
                <a:sym typeface="Wingdings" pitchFamily="2" charset="2"/>
              </a:rPr>
              <a:t> unknowns to </a:t>
            </a:r>
            <a:r>
              <a:rPr lang="en-GB" sz="2000" i="1" dirty="0" smtClean="0">
                <a:latin typeface="Times New Roman" pitchFamily="18"/>
                <a:ea typeface="Microsoft YaHei" pitchFamily="2"/>
                <a:cs typeface="Mangal" pitchFamily="2"/>
                <a:sym typeface="Wingdings" pitchFamily="2" charset="2"/>
              </a:rPr>
              <a:t>m </a:t>
            </a:r>
            <a:r>
              <a:rPr lang="en-GB" sz="2000" dirty="0" smtClean="0">
                <a:latin typeface="Times New Roman" pitchFamily="18"/>
                <a:ea typeface="Microsoft YaHei" pitchFamily="2"/>
                <a:cs typeface="Mangal" pitchFamily="2"/>
                <a:sym typeface="Wingdings" pitchFamily="2" charset="2"/>
              </a:rPr>
              <a:t>~ 10 (few dominant modes)</a:t>
            </a:r>
            <a:endParaRPr lang="en-GB" sz="1000" dirty="0" smtClean="0">
              <a:latin typeface="Times New Roman" pitchFamily="18"/>
              <a:ea typeface="Microsoft YaHei" pitchFamily="2"/>
              <a:cs typeface="Mangal" pitchFamily="2"/>
              <a:sym typeface="Wingdings" pitchFamily="2" charset="2"/>
            </a:endParaRP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a:t>
            </a:r>
            <a:r>
              <a:rPr lang="en-GB" sz="2000" dirty="0" err="1" smtClean="0">
                <a:solidFill>
                  <a:srgbClr val="000000"/>
                </a:solidFill>
                <a:latin typeface="Times New Roman" pitchFamily="18"/>
                <a:ea typeface="Microsoft YaHei" pitchFamily="2"/>
                <a:cs typeface="Mangal" pitchFamily="2"/>
                <a:sym typeface="Wingdings" pitchFamily="2" charset="2"/>
              </a:rPr>
              <a:t>Eigenvalue</a:t>
            </a:r>
            <a:r>
              <a:rPr lang="en-GB" sz="2000" dirty="0" smtClean="0">
                <a:solidFill>
                  <a:srgbClr val="000000"/>
                </a:solidFill>
                <a:latin typeface="Times New Roman" pitchFamily="18"/>
                <a:ea typeface="Microsoft YaHei" pitchFamily="2"/>
                <a:cs typeface="Mangal" pitchFamily="2"/>
                <a:sym typeface="Wingdings" pitchFamily="2" charset="2"/>
              </a:rPr>
              <a:t> problem of large dimension system is difficult</a:t>
            </a:r>
          </a:p>
          <a:p>
            <a:pPr lvl="0">
              <a:lnSpc>
                <a:spcPct val="140000"/>
              </a:lnSpc>
              <a:buFont typeface="Wingdings"/>
              <a:buChar char="à"/>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a:t>
            </a:r>
            <a:r>
              <a:rPr lang="en-GB" sz="2000" dirty="0" err="1" smtClean="0">
                <a:solidFill>
                  <a:srgbClr val="000000"/>
                </a:solidFill>
                <a:latin typeface="Times New Roman" pitchFamily="18"/>
                <a:ea typeface="Microsoft YaHei" pitchFamily="2"/>
                <a:cs typeface="Mangal" pitchFamily="2"/>
                <a:sym typeface="Wingdings" pitchFamily="2" charset="2"/>
              </a:rPr>
              <a:t>Schur</a:t>
            </a:r>
            <a:r>
              <a:rPr lang="en-GB" sz="2000" dirty="0" smtClean="0">
                <a:solidFill>
                  <a:srgbClr val="000000"/>
                </a:solidFill>
                <a:latin typeface="Times New Roman" pitchFamily="18"/>
                <a:ea typeface="Microsoft YaHei" pitchFamily="2"/>
                <a:cs typeface="Mangal" pitchFamily="2"/>
                <a:sym typeface="Wingdings" pitchFamily="2" charset="2"/>
              </a:rPr>
              <a:t> complement </a:t>
            </a:r>
            <a:r>
              <a:rPr lang="en-GB" sz="2000" dirty="0" err="1" smtClean="0">
                <a:solidFill>
                  <a:srgbClr val="000000"/>
                </a:solidFill>
                <a:latin typeface="Times New Roman" pitchFamily="18"/>
                <a:ea typeface="Microsoft YaHei" pitchFamily="2"/>
                <a:cs typeface="Mangal" pitchFamily="2"/>
                <a:sym typeface="Wingdings" pitchFamily="2" charset="2"/>
              </a:rPr>
              <a:t>eigenvalue</a:t>
            </a:r>
            <a:r>
              <a:rPr lang="en-GB" sz="2000" dirty="0" smtClean="0">
                <a:solidFill>
                  <a:srgbClr val="000000"/>
                </a:solidFill>
                <a:latin typeface="Times New Roman" pitchFamily="18"/>
                <a:ea typeface="Microsoft YaHei" pitchFamily="2"/>
                <a:cs typeface="Mangal" pitchFamily="2"/>
                <a:sym typeface="Wingdings" pitchFamily="2" charset="2"/>
              </a:rPr>
              <a:t> solver</a:t>
            </a:r>
          </a:p>
          <a:p>
            <a:pPr lvl="0">
              <a:lnSpc>
                <a:spcPct val="140000"/>
              </a:lnSpc>
              <a:buFont typeface="Wingdings"/>
              <a:buChar char="à"/>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dirty="0" smtClean="0">
              <a:latin typeface="Times New Roman" pitchFamily="18"/>
              <a:ea typeface="Microsoft YaHei" pitchFamily="2"/>
              <a:cs typeface="Mangal" pitchFamily="2"/>
              <a:sym typeface="Wingdings" pitchFamily="2" charset="2"/>
            </a:endParaRPr>
          </a:p>
        </p:txBody>
      </p:sp>
      <p:graphicFrame>
        <p:nvGraphicFramePr>
          <p:cNvPr id="110593" name="Object 2"/>
          <p:cNvGraphicFramePr>
            <a:graphicFrameLocks noChangeAspect="1"/>
          </p:cNvGraphicFramePr>
          <p:nvPr/>
        </p:nvGraphicFramePr>
        <p:xfrm>
          <a:off x="3121025" y="1803400"/>
          <a:ext cx="2625725" cy="1265238"/>
        </p:xfrm>
        <a:graphic>
          <a:graphicData uri="http://schemas.openxmlformats.org/presentationml/2006/ole">
            <p:oleObj spid="_x0000_s309250" name="Equation" r:id="rId4" imgW="1422360" imgH="685800" progId="Equation.3">
              <p:embed/>
            </p:oleObj>
          </a:graphicData>
        </a:graphic>
      </p:graphicFrame>
      <p:graphicFrame>
        <p:nvGraphicFramePr>
          <p:cNvPr id="309252" name="Object 2"/>
          <p:cNvGraphicFramePr>
            <a:graphicFrameLocks noChangeAspect="1"/>
          </p:cNvGraphicFramePr>
          <p:nvPr/>
        </p:nvGraphicFramePr>
        <p:xfrm>
          <a:off x="2163763" y="3788916"/>
          <a:ext cx="1687512" cy="374650"/>
        </p:xfrm>
        <a:graphic>
          <a:graphicData uri="http://schemas.openxmlformats.org/presentationml/2006/ole">
            <p:oleObj spid="_x0000_s309252" name="Equation" r:id="rId5" imgW="914400" imgH="203040" progId="Equation.3">
              <p:embed/>
            </p:oleObj>
          </a:graphicData>
        </a:graphic>
      </p:graphicFrame>
      <p:graphicFrame>
        <p:nvGraphicFramePr>
          <p:cNvPr id="309253" name="Object 5"/>
          <p:cNvGraphicFramePr>
            <a:graphicFrameLocks noChangeAspect="1"/>
          </p:cNvGraphicFramePr>
          <p:nvPr/>
        </p:nvGraphicFramePr>
        <p:xfrm>
          <a:off x="4575175" y="3573016"/>
          <a:ext cx="2157413" cy="889000"/>
        </p:xfrm>
        <a:graphic>
          <a:graphicData uri="http://schemas.openxmlformats.org/presentationml/2006/ole">
            <p:oleObj spid="_x0000_s309253" name="Equation" r:id="rId6" imgW="1168200" imgH="482400" progId="Equation.3">
              <p:embed/>
            </p:oleObj>
          </a:graphicData>
        </a:graphic>
      </p:graphicFrame>
      <p:sp>
        <p:nvSpPr>
          <p:cNvPr id="6"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Badcock et al., “</a:t>
            </a:r>
            <a:r>
              <a:rPr lang="en-GB" dirty="0" smtClean="0"/>
              <a:t>Transonic </a:t>
            </a:r>
            <a:r>
              <a:rPr lang="en-GB" dirty="0" err="1" smtClean="0"/>
              <a:t>Aeroelastic</a:t>
            </a:r>
            <a:r>
              <a:rPr lang="en-GB" dirty="0" smtClean="0"/>
              <a:t> Simulation for Envelope Searches and Uncertainty Analysis</a:t>
            </a:r>
            <a:r>
              <a:rPr lang="en-GB" dirty="0" smtClean="0">
                <a:cs typeface="Times New Roman" pitchFamily="18" charset="0"/>
              </a:rPr>
              <a:t>”, </a:t>
            </a:r>
            <a:r>
              <a:rPr lang="en-GB" b="1" dirty="0" smtClean="0">
                <a:cs typeface="Times New Roman" pitchFamily="18" charset="0"/>
              </a:rPr>
              <a:t>Progress in Aerospace Sciences</a:t>
            </a:r>
            <a:r>
              <a:rPr lang="en-GB" dirty="0" smtClean="0">
                <a:cs typeface="Times New Roman" pitchFamily="18" charset="0"/>
              </a:rPr>
              <a:t>; 47(5):  392-423, 2011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Taylor expansion around equilibrium  point</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Nonlinear terms </a:t>
            </a:r>
            <a:r>
              <a:rPr lang="en-GB" sz="2000" i="1" dirty="0" smtClean="0">
                <a:solidFill>
                  <a:srgbClr val="000000"/>
                </a:solidFill>
                <a:latin typeface="Times New Roman" pitchFamily="18"/>
                <a:ea typeface="Microsoft YaHei" pitchFamily="2"/>
                <a:cs typeface="Mangal" pitchFamily="2"/>
                <a:sym typeface="Wingdings" pitchFamily="2" charset="2"/>
              </a:rPr>
              <a:t>B</a:t>
            </a:r>
            <a:r>
              <a:rPr lang="en-GB" sz="2000" dirty="0" smtClean="0">
                <a:solidFill>
                  <a:srgbClr val="000000"/>
                </a:solidFill>
                <a:latin typeface="Times New Roman" pitchFamily="18"/>
                <a:ea typeface="Microsoft YaHei" pitchFamily="2"/>
                <a:cs typeface="Mangal" pitchFamily="2"/>
                <a:sym typeface="Wingdings" pitchFamily="2" charset="2"/>
              </a:rPr>
              <a:t> &amp; </a:t>
            </a:r>
            <a:r>
              <a:rPr lang="en-GB" sz="2000" i="1" dirty="0" smtClean="0">
                <a:solidFill>
                  <a:srgbClr val="000000"/>
                </a:solidFill>
                <a:latin typeface="Times New Roman" pitchFamily="18"/>
                <a:ea typeface="Microsoft YaHei" pitchFamily="2"/>
                <a:cs typeface="Mangal" pitchFamily="2"/>
                <a:sym typeface="Wingdings" pitchFamily="2" charset="2"/>
              </a:rPr>
              <a:t>C</a:t>
            </a:r>
            <a:r>
              <a:rPr lang="en-GB" sz="2000" dirty="0" smtClean="0">
                <a:solidFill>
                  <a:srgbClr val="000000"/>
                </a:solidFill>
                <a:latin typeface="Times New Roman" pitchFamily="18"/>
                <a:ea typeface="Microsoft YaHei" pitchFamily="2"/>
                <a:cs typeface="Mangal" pitchFamily="2"/>
                <a:sym typeface="Wingdings" pitchFamily="2" charset="2"/>
              </a:rPr>
              <a:t> with matrix-free products</a:t>
            </a:r>
          </a:p>
          <a:p>
            <a:pPr lvl="0">
              <a:lnSpc>
                <a:spcPct val="140000"/>
              </a:lnSpc>
              <a:buFont typeface="Wingdings"/>
              <a:buChar char="à"/>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need extended order arithmetic with CFD</a:t>
            </a:r>
          </a:p>
        </p:txBody>
      </p:sp>
      <p:graphicFrame>
        <p:nvGraphicFramePr>
          <p:cNvPr id="15" name="Object 2"/>
          <p:cNvGraphicFramePr>
            <a:graphicFrameLocks noChangeAspect="1"/>
          </p:cNvGraphicFramePr>
          <p:nvPr/>
        </p:nvGraphicFramePr>
        <p:xfrm>
          <a:off x="576263" y="1844824"/>
          <a:ext cx="7596187" cy="1169987"/>
        </p:xfrm>
        <a:graphic>
          <a:graphicData uri="http://schemas.openxmlformats.org/presentationml/2006/ole">
            <p:oleObj spid="_x0000_s380930" name="Equation" r:id="rId4" imgW="4114800" imgH="634680" progId="Equation.3">
              <p:embed/>
            </p:oleObj>
          </a:graphicData>
        </a:graphic>
      </p:graphicFrame>
      <p:sp>
        <p:nvSpPr>
          <p:cNvPr id="20" name="TextBox 4"/>
          <p:cNvSpPr txBox="1"/>
          <p:nvPr/>
        </p:nvSpPr>
        <p:spPr>
          <a:xfrm>
            <a:off x="2123728" y="3491716"/>
            <a:ext cx="3672408" cy="369332"/>
          </a:xfrm>
          <a:prstGeom prst="rect">
            <a:avLst/>
          </a:prstGeom>
          <a:noFill/>
        </p:spPr>
        <p:txBody>
          <a:bodyPr wrap="square" rtlCol="0">
            <a:spAutoFit/>
          </a:bodyPr>
          <a:lstStyle/>
          <a:p>
            <a:pPr algn="ctr"/>
            <a:r>
              <a:rPr lang="en-GB" dirty="0" smtClean="0"/>
              <a:t>2</a:t>
            </a:r>
            <a:r>
              <a:rPr lang="en-GB" baseline="30000" dirty="0" smtClean="0"/>
              <a:t>nd</a:t>
            </a:r>
            <a:r>
              <a:rPr lang="en-GB" dirty="0" smtClean="0"/>
              <a:t>/3</a:t>
            </a:r>
            <a:r>
              <a:rPr lang="en-GB" baseline="30000" dirty="0" smtClean="0"/>
              <a:t>rd</a:t>
            </a:r>
            <a:r>
              <a:rPr lang="en-GB" dirty="0" smtClean="0"/>
              <a:t> </a:t>
            </a:r>
            <a:r>
              <a:rPr lang="en-GB" dirty="0" err="1" smtClean="0"/>
              <a:t>Jacobian</a:t>
            </a:r>
            <a:r>
              <a:rPr lang="en-GB" dirty="0" smtClean="0"/>
              <a:t> operators for NROM</a:t>
            </a:r>
          </a:p>
        </p:txBody>
      </p:sp>
      <p:cxnSp>
        <p:nvCxnSpPr>
          <p:cNvPr id="21" name="Straight Arrow Connector 20"/>
          <p:cNvCxnSpPr/>
          <p:nvPr/>
        </p:nvCxnSpPr>
        <p:spPr>
          <a:xfrm flipV="1">
            <a:off x="2915816" y="2859811"/>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99992" y="2852936"/>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Badcock et al., “</a:t>
            </a:r>
            <a:r>
              <a:rPr lang="en-GB" dirty="0" smtClean="0"/>
              <a:t>Transonic </a:t>
            </a:r>
            <a:r>
              <a:rPr lang="en-GB" dirty="0" err="1" smtClean="0"/>
              <a:t>Aeroelastic</a:t>
            </a:r>
            <a:r>
              <a:rPr lang="en-GB" dirty="0" smtClean="0"/>
              <a:t> Simulation for Envelope Searches and Uncertainty Analysis</a:t>
            </a:r>
            <a:r>
              <a:rPr lang="en-GB" dirty="0" smtClean="0">
                <a:cs typeface="Times New Roman" pitchFamily="18" charset="0"/>
              </a:rPr>
              <a:t>”, </a:t>
            </a:r>
            <a:r>
              <a:rPr lang="en-GB" b="1" dirty="0" smtClean="0">
                <a:cs typeface="Times New Roman" pitchFamily="18" charset="0"/>
              </a:rPr>
              <a:t>Progress in Aerospace Sciences</a:t>
            </a:r>
            <a:r>
              <a:rPr lang="en-GB" dirty="0" smtClean="0">
                <a:cs typeface="Times New Roman" pitchFamily="18" charset="0"/>
              </a:rPr>
              <a:t>; 47(5):  392-423, 2011</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Taylor expansion around equilibrium  point</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How to introduce gust into CFD?</a:t>
            </a:r>
          </a:p>
          <a:p>
            <a:pPr lvl="0">
              <a:lnSpc>
                <a:spcPct val="140000"/>
              </a:lnSpc>
              <a:buFont typeface="Wingdings"/>
              <a:buChar char="à"/>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field-velocity approach</a:t>
            </a:r>
          </a:p>
        </p:txBody>
      </p:sp>
      <p:graphicFrame>
        <p:nvGraphicFramePr>
          <p:cNvPr id="15" name="Object 2"/>
          <p:cNvGraphicFramePr>
            <a:graphicFrameLocks noChangeAspect="1"/>
          </p:cNvGraphicFramePr>
          <p:nvPr/>
        </p:nvGraphicFramePr>
        <p:xfrm>
          <a:off x="576263" y="1844824"/>
          <a:ext cx="7596187" cy="1169987"/>
        </p:xfrm>
        <a:graphic>
          <a:graphicData uri="http://schemas.openxmlformats.org/presentationml/2006/ole">
            <p:oleObj spid="_x0000_s381954" name="Equation" r:id="rId4" imgW="4114800" imgH="634680" progId="Equation.3">
              <p:embed/>
            </p:oleObj>
          </a:graphicData>
        </a:graphic>
      </p:graphicFrame>
      <p:sp>
        <p:nvSpPr>
          <p:cNvPr id="8" name="TextBox 7"/>
          <p:cNvSpPr txBox="1"/>
          <p:nvPr/>
        </p:nvSpPr>
        <p:spPr>
          <a:xfrm>
            <a:off x="5652120" y="3717032"/>
            <a:ext cx="1800200" cy="646331"/>
          </a:xfrm>
          <a:prstGeom prst="rect">
            <a:avLst/>
          </a:prstGeom>
          <a:noFill/>
        </p:spPr>
        <p:txBody>
          <a:bodyPr wrap="square" rtlCol="0">
            <a:spAutoFit/>
          </a:bodyPr>
          <a:lstStyle/>
          <a:p>
            <a:pPr algn="ctr"/>
            <a:r>
              <a:rPr lang="en-GB" dirty="0" smtClean="0"/>
              <a:t>dependence on control, gust, etc.</a:t>
            </a:r>
            <a:endParaRPr lang="en-GB" dirty="0"/>
          </a:p>
        </p:txBody>
      </p:sp>
      <p:cxnSp>
        <p:nvCxnSpPr>
          <p:cNvPr id="9" name="Straight Arrow Connector 8"/>
          <p:cNvCxnSpPr/>
          <p:nvPr/>
        </p:nvCxnSpPr>
        <p:spPr>
          <a:xfrm flipV="1">
            <a:off x="6516216" y="3140968"/>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32399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Linear ROM</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Nonlinear ROM</a:t>
            </a:r>
          </a:p>
        </p:txBody>
      </p:sp>
      <p:grpSp>
        <p:nvGrpSpPr>
          <p:cNvPr id="18" name="Group 17"/>
          <p:cNvGrpSpPr/>
          <p:nvPr/>
        </p:nvGrpSpPr>
        <p:grpSpPr>
          <a:xfrm>
            <a:off x="1562422" y="1700808"/>
            <a:ext cx="6249938" cy="725488"/>
            <a:chOff x="1562422" y="1979548"/>
            <a:chExt cx="6249938" cy="725488"/>
          </a:xfrm>
        </p:grpSpPr>
        <p:graphicFrame>
          <p:nvGraphicFramePr>
            <p:cNvPr id="8" name="Object 2"/>
            <p:cNvGraphicFramePr>
              <a:graphicFrameLocks noChangeAspect="1"/>
            </p:cNvGraphicFramePr>
            <p:nvPr/>
          </p:nvGraphicFramePr>
          <p:xfrm>
            <a:off x="1562422" y="1979548"/>
            <a:ext cx="2649538" cy="725488"/>
          </p:xfrm>
          <a:graphic>
            <a:graphicData uri="http://schemas.openxmlformats.org/presentationml/2006/ole">
              <p:oleObj spid="_x0000_s384004" name="Equation" r:id="rId4" imgW="1434960" imgH="393480" progId="Equation.3">
                <p:embed/>
              </p:oleObj>
            </a:graphicData>
          </a:graphic>
        </p:graphicFrame>
        <p:cxnSp>
          <p:nvCxnSpPr>
            <p:cNvPr id="10" name="Straight Arrow Connector 9"/>
            <p:cNvCxnSpPr/>
            <p:nvPr/>
          </p:nvCxnSpPr>
          <p:spPr>
            <a:xfrm>
              <a:off x="4499992" y="2348880"/>
              <a:ext cx="1224136"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2" name="Object 6"/>
            <p:cNvGraphicFramePr>
              <a:graphicFrameLocks noChangeAspect="1"/>
            </p:cNvGraphicFramePr>
            <p:nvPr/>
          </p:nvGraphicFramePr>
          <p:xfrm>
            <a:off x="6124848" y="1979548"/>
            <a:ext cx="1687512" cy="725488"/>
          </p:xfrm>
          <a:graphic>
            <a:graphicData uri="http://schemas.openxmlformats.org/presentationml/2006/ole">
              <p:oleObj spid="_x0000_s384005" name="Equation" r:id="rId5" imgW="914400" imgH="393480" progId="Equation.3">
                <p:embed/>
              </p:oleObj>
            </a:graphicData>
          </a:graphic>
        </p:graphicFrame>
      </p:grpSp>
      <p:grpSp>
        <p:nvGrpSpPr>
          <p:cNvPr id="19" name="Group 18"/>
          <p:cNvGrpSpPr/>
          <p:nvPr/>
        </p:nvGrpSpPr>
        <p:grpSpPr>
          <a:xfrm>
            <a:off x="539552" y="3284984"/>
            <a:ext cx="8238056" cy="795337"/>
            <a:chOff x="539552" y="4077072"/>
            <a:chExt cx="8238056" cy="795337"/>
          </a:xfrm>
        </p:grpSpPr>
        <p:graphicFrame>
          <p:nvGraphicFramePr>
            <p:cNvPr id="384006" name="Object 2"/>
            <p:cNvGraphicFramePr>
              <a:graphicFrameLocks noChangeAspect="1"/>
            </p:cNvGraphicFramePr>
            <p:nvPr/>
          </p:nvGraphicFramePr>
          <p:xfrm>
            <a:off x="539552" y="4077072"/>
            <a:ext cx="4219575" cy="795337"/>
          </p:xfrm>
          <a:graphic>
            <a:graphicData uri="http://schemas.openxmlformats.org/presentationml/2006/ole">
              <p:oleObj spid="_x0000_s384006" name="Equation" r:id="rId6" imgW="2286000" imgH="431640" progId="Equation.3">
                <p:embed/>
              </p:oleObj>
            </a:graphicData>
          </a:graphic>
        </p:graphicFrame>
        <p:graphicFrame>
          <p:nvGraphicFramePr>
            <p:cNvPr id="384007" name="Object 7"/>
            <p:cNvGraphicFramePr>
              <a:graphicFrameLocks noChangeAspect="1"/>
            </p:cNvGraphicFramePr>
            <p:nvPr/>
          </p:nvGraphicFramePr>
          <p:xfrm>
            <a:off x="6128070" y="4143672"/>
            <a:ext cx="2649538" cy="725488"/>
          </p:xfrm>
          <a:graphic>
            <a:graphicData uri="http://schemas.openxmlformats.org/presentationml/2006/ole">
              <p:oleObj spid="_x0000_s384007" name="Equation" r:id="rId7" imgW="1434960" imgH="393480" progId="Equation.3">
                <p:embed/>
              </p:oleObj>
            </a:graphicData>
          </a:graphic>
        </p:graphicFrame>
        <p:cxnSp>
          <p:nvCxnSpPr>
            <p:cNvPr id="16" name="Straight Arrow Connector 15"/>
            <p:cNvCxnSpPr/>
            <p:nvPr/>
          </p:nvCxnSpPr>
          <p:spPr>
            <a:xfrm>
              <a:off x="4940424" y="4509120"/>
              <a:ext cx="783704"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imStructMode_1.gif"/>
          <p:cNvPicPr>
            <a:picLocks noChangeAspect="1"/>
          </p:cNvPicPr>
          <p:nvPr/>
        </p:nvPicPr>
        <p:blipFill>
          <a:blip r:embed="rId3" cstate="print"/>
          <a:stretch>
            <a:fillRect/>
          </a:stretch>
        </p:blipFill>
        <p:spPr>
          <a:xfrm>
            <a:off x="5796136" y="2492896"/>
            <a:ext cx="3528392" cy="2646294"/>
          </a:xfrm>
          <a:prstGeom prst="rect">
            <a:avLst/>
          </a:prstGeom>
        </p:spPr>
      </p:pic>
      <p:sp>
        <p:nvSpPr>
          <p:cNvPr id="2" name="Text Box 4"/>
          <p:cNvSpPr/>
          <p:nvPr/>
        </p:nvSpPr>
        <p:spPr>
          <a:xfrm>
            <a:off x="241920" y="8280"/>
            <a:ext cx="8610840" cy="6687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Application Examples</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1. Pitch-plunge aerofoil with strip aero</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FOM </a:t>
            </a:r>
            <a:r>
              <a:rPr lang="en-GB" sz="2000" dirty="0" smtClean="0">
                <a:solidFill>
                  <a:srgbClr val="000000"/>
                </a:solidFill>
                <a:latin typeface="Times New Roman" pitchFamily="18"/>
                <a:ea typeface="Microsoft YaHei" pitchFamily="2"/>
                <a:cs typeface="Mangal" pitchFamily="2"/>
                <a:sym typeface="Wingdings" pitchFamily="2" charset="2"/>
              </a:rPr>
              <a:t></a:t>
            </a:r>
            <a:r>
              <a:rPr lang="en-GB" sz="2000" dirty="0" smtClean="0">
                <a:solidFill>
                  <a:srgbClr val="000000"/>
                </a:solidFill>
                <a:latin typeface="Times New Roman" pitchFamily="18"/>
                <a:ea typeface="Microsoft YaHei" pitchFamily="2"/>
                <a:cs typeface="Mangal" pitchFamily="2"/>
              </a:rPr>
              <a:t> NROM generation </a:t>
            </a:r>
            <a:r>
              <a:rPr lang="en-GB" sz="2000" dirty="0" smtClean="0">
                <a:solidFill>
                  <a:srgbClr val="000000"/>
                </a:solidFill>
                <a:latin typeface="Times New Roman" pitchFamily="18"/>
                <a:ea typeface="Microsoft YaHei" pitchFamily="2"/>
                <a:cs typeface="Mangal" pitchFamily="2"/>
                <a:sym typeface="Wingdings" pitchFamily="2" charset="2"/>
              </a:rPr>
              <a:t> control design</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model problem to test methods</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2. Geometrically-exact nonlinear beam with strip aero</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static deflection + small/large deformation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set of FOM/ROM analyses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3. Pitch-plunge aerofoil with CFD</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how to solve large sparse system?</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how to calculate gust terms?</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p:txBody>
      </p:sp>
      <p:pic>
        <p:nvPicPr>
          <p:cNvPr id="5" name="Picture 2" descr="C:\Users\adaronch\Desktop\NFOM.gif"/>
          <p:cNvPicPr>
            <a:picLocks noChangeAspect="1" noChangeArrowheads="1" noCrop="1"/>
          </p:cNvPicPr>
          <p:nvPr/>
        </p:nvPicPr>
        <p:blipFill>
          <a:blip r:embed="rId4" cstate="print"/>
          <a:srcRect/>
          <a:stretch>
            <a:fillRect/>
          </a:stretch>
        </p:blipFill>
        <p:spPr bwMode="auto">
          <a:xfrm>
            <a:off x="6526088" y="1052736"/>
            <a:ext cx="2438400" cy="1828800"/>
          </a:xfrm>
          <a:prstGeom prst="rect">
            <a:avLst/>
          </a:prstGeom>
          <a:noFill/>
        </p:spPr>
      </p:pic>
      <p:pic>
        <p:nvPicPr>
          <p:cNvPr id="6" name="Picture 5" descr="mesh.png"/>
          <p:cNvPicPr>
            <a:picLocks noChangeAspect="1"/>
          </p:cNvPicPr>
          <p:nvPr/>
        </p:nvPicPr>
        <p:blipFill>
          <a:blip r:embed="rId5" cstate="print"/>
          <a:stretch>
            <a:fillRect/>
          </a:stretch>
        </p:blipFill>
        <p:spPr>
          <a:xfrm>
            <a:off x="4499992" y="4725144"/>
            <a:ext cx="1964190" cy="1728192"/>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18378</TotalTime>
  <Words>3722</Words>
  <Application>Microsoft Office PowerPoint</Application>
  <PresentationFormat>On-screen Show (4:3)</PresentationFormat>
  <Paragraphs>369</Paragraphs>
  <Slides>27</Slides>
  <Notes>27</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Default</vt:lpstr>
      <vt:lpstr>Title1</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Cfd-Insight</dc:creator>
  <cp:lastModifiedBy>adaronch</cp:lastModifiedBy>
  <cp:revision>2243</cp:revision>
  <dcterms:created xsi:type="dcterms:W3CDTF">2004-06-21T13:34:44Z</dcterms:created>
  <dcterms:modified xsi:type="dcterms:W3CDTF">2012-08-13T13:54:01Z</dcterms:modified>
</cp:coreProperties>
</file>